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9"/>
  </p:notesMasterIdLst>
  <p:sldIdLst>
    <p:sldId id="256" r:id="rId2"/>
    <p:sldId id="257" r:id="rId3"/>
    <p:sldId id="364" r:id="rId4"/>
    <p:sldId id="329" r:id="rId5"/>
    <p:sldId id="308" r:id="rId6"/>
    <p:sldId id="331" r:id="rId7"/>
    <p:sldId id="334" r:id="rId8"/>
    <p:sldId id="333" r:id="rId9"/>
    <p:sldId id="343" r:id="rId10"/>
    <p:sldId id="339" r:id="rId11"/>
    <p:sldId id="335" r:id="rId12"/>
    <p:sldId id="344" r:id="rId13"/>
    <p:sldId id="345" r:id="rId14"/>
    <p:sldId id="342" r:id="rId15"/>
    <p:sldId id="288" r:id="rId16"/>
    <p:sldId id="291" r:id="rId17"/>
    <p:sldId id="275" r:id="rId18"/>
    <p:sldId id="270" r:id="rId19"/>
    <p:sldId id="279" r:id="rId20"/>
    <p:sldId id="306" r:id="rId21"/>
    <p:sldId id="274" r:id="rId22"/>
    <p:sldId id="276" r:id="rId23"/>
    <p:sldId id="271" r:id="rId24"/>
    <p:sldId id="303" r:id="rId25"/>
    <p:sldId id="290" r:id="rId26"/>
    <p:sldId id="326" r:id="rId27"/>
    <p:sldId id="327" r:id="rId28"/>
    <p:sldId id="352" r:id="rId29"/>
    <p:sldId id="272" r:id="rId30"/>
    <p:sldId id="273" r:id="rId31"/>
    <p:sldId id="277" r:id="rId32"/>
    <p:sldId id="309" r:id="rId33"/>
    <p:sldId id="346" r:id="rId34"/>
    <p:sldId id="278" r:id="rId35"/>
    <p:sldId id="280" r:id="rId36"/>
    <p:sldId id="320" r:id="rId37"/>
    <p:sldId id="301" r:id="rId38"/>
    <p:sldId id="281" r:id="rId39"/>
    <p:sldId id="282" r:id="rId40"/>
    <p:sldId id="283" r:id="rId41"/>
    <p:sldId id="300" r:id="rId42"/>
    <p:sldId id="289" r:id="rId43"/>
    <p:sldId id="284" r:id="rId44"/>
    <p:sldId id="348" r:id="rId45"/>
    <p:sldId id="353" r:id="rId46"/>
    <p:sldId id="285" r:id="rId47"/>
    <p:sldId id="314" r:id="rId48"/>
    <p:sldId id="325" r:id="rId49"/>
    <p:sldId id="347" r:id="rId50"/>
    <p:sldId id="350" r:id="rId51"/>
    <p:sldId id="351" r:id="rId52"/>
    <p:sldId id="349" r:id="rId53"/>
    <p:sldId id="328" r:id="rId54"/>
    <p:sldId id="318" r:id="rId55"/>
    <p:sldId id="317" r:id="rId56"/>
    <p:sldId id="286" r:id="rId57"/>
    <p:sldId id="315" r:id="rId58"/>
    <p:sldId id="356" r:id="rId59"/>
    <p:sldId id="287" r:id="rId60"/>
    <p:sldId id="319" r:id="rId61"/>
    <p:sldId id="292" r:id="rId62"/>
    <p:sldId id="293" r:id="rId63"/>
    <p:sldId id="294" r:id="rId64"/>
    <p:sldId id="338" r:id="rId65"/>
    <p:sldId id="295" r:id="rId66"/>
    <p:sldId id="354" r:id="rId67"/>
    <p:sldId id="355" r:id="rId68"/>
    <p:sldId id="357" r:id="rId69"/>
    <p:sldId id="360" r:id="rId70"/>
    <p:sldId id="359" r:id="rId71"/>
    <p:sldId id="358" r:id="rId72"/>
    <p:sldId id="361" r:id="rId73"/>
    <p:sldId id="372" r:id="rId74"/>
    <p:sldId id="296" r:id="rId75"/>
    <p:sldId id="297" r:id="rId76"/>
    <p:sldId id="298" r:id="rId77"/>
    <p:sldId id="299" r:id="rId78"/>
    <p:sldId id="302" r:id="rId79"/>
    <p:sldId id="304" r:id="rId80"/>
    <p:sldId id="305" r:id="rId81"/>
    <p:sldId id="307" r:id="rId82"/>
    <p:sldId id="310" r:id="rId83"/>
    <p:sldId id="323" r:id="rId84"/>
    <p:sldId id="312" r:id="rId85"/>
    <p:sldId id="311" r:id="rId86"/>
    <p:sldId id="313" r:id="rId87"/>
    <p:sldId id="316" r:id="rId88"/>
    <p:sldId id="321" r:id="rId89"/>
    <p:sldId id="322" r:id="rId90"/>
    <p:sldId id="324" r:id="rId91"/>
    <p:sldId id="332" r:id="rId92"/>
    <p:sldId id="370" r:id="rId93"/>
    <p:sldId id="337" r:id="rId94"/>
    <p:sldId id="330" r:id="rId95"/>
    <p:sldId id="368" r:id="rId96"/>
    <p:sldId id="369" r:id="rId97"/>
    <p:sldId id="336" r:id="rId98"/>
    <p:sldId id="340" r:id="rId99"/>
    <p:sldId id="341" r:id="rId100"/>
    <p:sldId id="362" r:id="rId101"/>
    <p:sldId id="363" r:id="rId102"/>
    <p:sldId id="366" r:id="rId103"/>
    <p:sldId id="365" r:id="rId104"/>
    <p:sldId id="367" r:id="rId105"/>
    <p:sldId id="371" r:id="rId106"/>
    <p:sldId id="373" r:id="rId107"/>
    <p:sldId id="269"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1" autoAdjust="0"/>
    <p:restoredTop sz="87554" autoAdjust="0"/>
  </p:normalViewPr>
  <p:slideViewPr>
    <p:cSldViewPr>
      <p:cViewPr>
        <p:scale>
          <a:sx n="70" d="100"/>
          <a:sy n="70" d="100"/>
        </p:scale>
        <p:origin x="-518" y="6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27/11/2017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31</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32</a:t>
            </a:fld>
            <a:endParaRPr lang="en-GB"/>
          </a:p>
        </p:txBody>
      </p:sp>
    </p:spTree>
    <p:extLst>
      <p:ext uri="{BB962C8B-B14F-4D97-AF65-F5344CB8AC3E}">
        <p14:creationId xmlns:p14="http://schemas.microsoft.com/office/powerpoint/2010/main" val="177227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33</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11/27/2017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qs.us-east-2.amazonaws.com/123456789012/MyQueu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archaws.techtarget.com/tip/Accelerate-dynamic-content-with-AWS-CloudFront" TargetMode="External"/><Relationship Id="rId2" Type="http://schemas.openxmlformats.org/officeDocument/2006/relationships/hyperlink" Target="http://searchaws.techtarget.com/tip/Getting-a-grasp-on-AWS-storage-option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169.254.169.254/"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docs.aws.amazon.com/AmazonS3/latest/dev/restoring-objects.html#restoring-objects-expedited-capacity"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en.wikipedia.org/wiki/Firewall_(computing)" TargetMode="External"/><Relationship Id="rId2" Type="http://schemas.openxmlformats.org/officeDocument/2006/relationships/hyperlink" Target="https://en.wikipedia.org/wiki/Ethernet"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Peering</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VPC peering </a:t>
            </a:r>
            <a:r>
              <a:rPr lang="en-GB" sz="1400" dirty="0"/>
              <a:t>connection allows the user to route traffic between the peer VPCs </a:t>
            </a:r>
            <a:r>
              <a:rPr lang="en-GB" sz="1400" b="1" dirty="0"/>
              <a:t>using private IP</a:t>
            </a:r>
            <a:r>
              <a:rPr lang="en-GB" sz="1400" dirty="0"/>
              <a:t> addresses as if they are a part of the same </a:t>
            </a:r>
            <a:r>
              <a:rPr lang="en-GB" sz="1400" dirty="0" smtClean="0"/>
              <a:t>network</a:t>
            </a:r>
          </a:p>
          <a:p>
            <a:r>
              <a:rPr lang="en-GB" sz="1400" dirty="0"/>
              <a:t>You cannot have more than one VPC peering connection between the same two VPCs at the same </a:t>
            </a:r>
            <a:r>
              <a:rPr lang="en-GB" sz="1400" dirty="0" smtClean="0"/>
              <a:t>time</a:t>
            </a:r>
            <a:endParaRPr lang="en-GB" sz="1400" dirty="0"/>
          </a:p>
          <a:p>
            <a:r>
              <a:rPr lang="en-GB" sz="1400" dirty="0"/>
              <a:t>VPC peering only routes traffic between source and destination VPCs. VPC peering </a:t>
            </a:r>
            <a:r>
              <a:rPr lang="en-GB" sz="1400" b="1" dirty="0">
                <a:solidFill>
                  <a:srgbClr val="FF0000"/>
                </a:solidFill>
              </a:rPr>
              <a:t>does not support edge to edge routing</a:t>
            </a:r>
          </a:p>
        </p:txBody>
      </p:sp>
    </p:spTree>
    <p:extLst>
      <p:ext uri="{BB962C8B-B14F-4D97-AF65-F5344CB8AC3E}">
        <p14:creationId xmlns:p14="http://schemas.microsoft.com/office/powerpoint/2010/main" val="35812785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 WAF</a:t>
            </a:r>
            <a:endParaRPr lang="en-US" dirty="0"/>
          </a:p>
        </p:txBody>
      </p:sp>
      <p:sp>
        <p:nvSpPr>
          <p:cNvPr id="3" name="Content Placeholder 2"/>
          <p:cNvSpPr>
            <a:spLocks noGrp="1"/>
          </p:cNvSpPr>
          <p:nvPr>
            <p:ph idx="1"/>
          </p:nvPr>
        </p:nvSpPr>
        <p:spPr/>
        <p:txBody>
          <a:bodyPr>
            <a:normAutofit/>
          </a:bodyPr>
          <a:lstStyle/>
          <a:p>
            <a:r>
              <a:rPr lang="en-GB" sz="1400" dirty="0" smtClean="0"/>
              <a:t>Size constraint conditions</a:t>
            </a:r>
          </a:p>
          <a:p>
            <a:r>
              <a:rPr lang="en-GB" sz="1400" dirty="0" smtClean="0"/>
              <a:t>IP match conditions</a:t>
            </a:r>
          </a:p>
          <a:p>
            <a:r>
              <a:rPr lang="en-GB" sz="1400" dirty="0" smtClean="0"/>
              <a:t>String match conditions</a:t>
            </a:r>
            <a:endParaRPr lang="en-GB" sz="1400" dirty="0"/>
          </a:p>
        </p:txBody>
      </p:sp>
    </p:spTree>
    <p:extLst>
      <p:ext uri="{BB962C8B-B14F-4D97-AF65-F5344CB8AC3E}">
        <p14:creationId xmlns:p14="http://schemas.microsoft.com/office/powerpoint/2010/main" val="93380869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Trusted Adviser</a:t>
            </a:r>
            <a:endParaRPr lang="en-US" dirty="0"/>
          </a:p>
        </p:txBody>
      </p:sp>
      <p:sp>
        <p:nvSpPr>
          <p:cNvPr id="3" name="Content Placeholder 2"/>
          <p:cNvSpPr>
            <a:spLocks noGrp="1"/>
          </p:cNvSpPr>
          <p:nvPr>
            <p:ph idx="1"/>
          </p:nvPr>
        </p:nvSpPr>
        <p:spPr/>
        <p:txBody>
          <a:bodyPr>
            <a:normAutofit/>
          </a:bodyPr>
          <a:lstStyle/>
          <a:p>
            <a:r>
              <a:rPr lang="en-GB" sz="1400" dirty="0" smtClean="0"/>
              <a:t>Whether there is MFA configure on the root account </a:t>
            </a:r>
          </a:p>
          <a:p>
            <a:r>
              <a:rPr lang="en-GB" sz="1400" dirty="0" smtClean="0"/>
              <a:t>Advice on security groups and what ports have unrestricted access</a:t>
            </a:r>
            <a:endParaRPr lang="en-GB" sz="1400" dirty="0"/>
          </a:p>
        </p:txBody>
      </p:sp>
    </p:spTree>
    <p:extLst>
      <p:ext uri="{BB962C8B-B14F-4D97-AF65-F5344CB8AC3E}">
        <p14:creationId xmlns:p14="http://schemas.microsoft.com/office/powerpoint/2010/main" val="5837145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ECS Agent Software</a:t>
            </a:r>
            <a:endParaRPr lang="en-US" dirty="0"/>
          </a:p>
        </p:txBody>
      </p:sp>
      <p:sp>
        <p:nvSpPr>
          <p:cNvPr id="3" name="Content Placeholder 2"/>
          <p:cNvSpPr>
            <a:spLocks noGrp="1"/>
          </p:cNvSpPr>
          <p:nvPr>
            <p:ph idx="1"/>
          </p:nvPr>
        </p:nvSpPr>
        <p:spPr/>
        <p:txBody>
          <a:bodyPr>
            <a:normAutofit/>
          </a:bodyPr>
          <a:lstStyle/>
          <a:p>
            <a:r>
              <a:rPr lang="en-GB" sz="1400" dirty="0"/>
              <a:t>The ECS agent runs on most common </a:t>
            </a:r>
            <a:r>
              <a:rPr lang="en-GB" sz="1400" dirty="0" err="1"/>
              <a:t>flavors</a:t>
            </a:r>
            <a:r>
              <a:rPr lang="en-GB" sz="1400" dirty="0"/>
              <a:t> of Linux. </a:t>
            </a:r>
            <a:endParaRPr lang="en-GB" sz="1400" dirty="0" smtClean="0"/>
          </a:p>
          <a:p>
            <a:pPr lvl="1">
              <a:buFont typeface="Wingdings" panose="05000000000000000000" pitchFamily="2" charset="2"/>
              <a:buChar char="Ø"/>
            </a:pPr>
            <a:r>
              <a:rPr lang="en-GB" sz="1400" dirty="0" err="1" smtClean="0"/>
              <a:t>Debian</a:t>
            </a:r>
            <a:endParaRPr lang="en-GB" sz="1400" dirty="0" smtClean="0"/>
          </a:p>
          <a:p>
            <a:pPr lvl="1">
              <a:buFont typeface="Wingdings" panose="05000000000000000000" pitchFamily="2" charset="2"/>
              <a:buChar char="Ø"/>
            </a:pPr>
            <a:r>
              <a:rPr lang="en-GB" sz="1400" dirty="0" smtClean="0"/>
              <a:t>Ubuntu</a:t>
            </a:r>
          </a:p>
          <a:p>
            <a:pPr lvl="1">
              <a:buFont typeface="Wingdings" panose="05000000000000000000" pitchFamily="2" charset="2"/>
              <a:buChar char="Ø"/>
            </a:pPr>
            <a:r>
              <a:rPr lang="en-GB" sz="1400" dirty="0" smtClean="0"/>
              <a:t>CentOS</a:t>
            </a:r>
          </a:p>
          <a:p>
            <a:pPr lvl="1">
              <a:buFont typeface="Wingdings" panose="05000000000000000000" pitchFamily="2" charset="2"/>
              <a:buChar char="Ø"/>
            </a:pPr>
            <a:r>
              <a:rPr lang="en-GB" sz="1400" dirty="0" smtClean="0"/>
              <a:t>Amazon Linux</a:t>
            </a:r>
          </a:p>
          <a:p>
            <a:pPr lvl="1">
              <a:buFont typeface="Wingdings" panose="05000000000000000000" pitchFamily="2" charset="2"/>
              <a:buChar char="Ø"/>
            </a:pPr>
            <a:r>
              <a:rPr lang="en-GB" sz="1400" dirty="0" err="1" smtClean="0"/>
              <a:t>RedHat</a:t>
            </a:r>
            <a:endParaRPr lang="en-GB" sz="1400" dirty="0" smtClean="0"/>
          </a:p>
          <a:p>
            <a:r>
              <a:rPr lang="en-GB" sz="1400" dirty="0" smtClean="0"/>
              <a:t>Ways to provide security </a:t>
            </a:r>
            <a:r>
              <a:rPr lang="en-GB" sz="1400" dirty="0" err="1" smtClean="0"/>
              <a:t>priviledges</a:t>
            </a:r>
            <a:r>
              <a:rPr lang="en-GB" sz="1400" dirty="0" smtClean="0"/>
              <a:t> to Docker containers</a:t>
            </a:r>
          </a:p>
          <a:p>
            <a:pPr lvl="1">
              <a:buFont typeface="Wingdings" panose="05000000000000000000" pitchFamily="2" charset="2"/>
              <a:buChar char="Ø"/>
            </a:pPr>
            <a:r>
              <a:rPr lang="en-GB" sz="1400" dirty="0" smtClean="0"/>
              <a:t>Role granted to an ECS task</a:t>
            </a:r>
          </a:p>
          <a:p>
            <a:pPr lvl="1">
              <a:buFont typeface="Wingdings" panose="05000000000000000000" pitchFamily="2" charset="2"/>
              <a:buChar char="Ø"/>
            </a:pPr>
            <a:r>
              <a:rPr lang="en-GB" sz="1400" dirty="0"/>
              <a:t>Role granted to an ECS </a:t>
            </a:r>
            <a:r>
              <a:rPr lang="en-GB" sz="1400" dirty="0" smtClean="0"/>
              <a:t>container instances</a:t>
            </a:r>
          </a:p>
          <a:p>
            <a:endParaRPr lang="en-GB" sz="1400" dirty="0"/>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2733728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Certificate Preparation</a:t>
            </a:r>
            <a:endParaRPr lang="en-US" dirty="0"/>
          </a:p>
        </p:txBody>
      </p:sp>
      <p:sp>
        <p:nvSpPr>
          <p:cNvPr id="3" name="Content Placeholder 2"/>
          <p:cNvSpPr>
            <a:spLocks noGrp="1"/>
          </p:cNvSpPr>
          <p:nvPr>
            <p:ph idx="1"/>
          </p:nvPr>
        </p:nvSpPr>
        <p:spPr/>
        <p:txBody>
          <a:bodyPr>
            <a:normAutofit/>
          </a:bodyPr>
          <a:lstStyle/>
          <a:p>
            <a:r>
              <a:rPr lang="en-GB" sz="1400" dirty="0" smtClean="0"/>
              <a:t>Session videos from AWS </a:t>
            </a:r>
            <a:r>
              <a:rPr lang="en-GB" sz="1400" dirty="0" err="1" smtClean="0"/>
              <a:t>re:Invent</a:t>
            </a:r>
            <a:endParaRPr lang="en-GB" sz="1400" dirty="0" smtClean="0"/>
          </a:p>
          <a:p>
            <a:r>
              <a:rPr lang="en-GB" sz="1400" dirty="0" smtClean="0"/>
              <a:t>AWS documentation web site</a:t>
            </a:r>
          </a:p>
          <a:p>
            <a:r>
              <a:rPr lang="en-GB" sz="1400" dirty="0" smtClean="0"/>
              <a:t>A Cloud Guru Blog</a:t>
            </a:r>
          </a:p>
          <a:p>
            <a:r>
              <a:rPr lang="en-GB" sz="1400" dirty="0" smtClean="0"/>
              <a:t>Amazon kindle versions of the AWS documentation</a:t>
            </a:r>
          </a:p>
          <a:p>
            <a:r>
              <a:rPr lang="en-GB" sz="1400" dirty="0" smtClean="0"/>
              <a:t>AWS Blog by Jeff Barr</a:t>
            </a:r>
          </a:p>
          <a:p>
            <a:r>
              <a:rPr lang="en-GB" sz="1400" dirty="0" smtClean="0"/>
              <a:t>A Cloud Guru forum</a:t>
            </a:r>
            <a:endParaRPr lang="en-GB" sz="1400" dirty="0"/>
          </a:p>
        </p:txBody>
      </p:sp>
    </p:spTree>
    <p:extLst>
      <p:ext uri="{BB962C8B-B14F-4D97-AF65-F5344CB8AC3E}">
        <p14:creationId xmlns:p14="http://schemas.microsoft.com/office/powerpoint/2010/main" val="37789842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 Headers</a:t>
            </a:r>
            <a:endParaRPr lang="en-US" dirty="0"/>
          </a:p>
        </p:txBody>
      </p:sp>
      <p:sp>
        <p:nvSpPr>
          <p:cNvPr id="3" name="Content Placeholder 2"/>
          <p:cNvSpPr>
            <a:spLocks noGrp="1"/>
          </p:cNvSpPr>
          <p:nvPr>
            <p:ph idx="1"/>
          </p:nvPr>
        </p:nvSpPr>
        <p:spPr/>
        <p:txBody>
          <a:bodyPr>
            <a:normAutofit/>
          </a:bodyPr>
          <a:lstStyle/>
          <a:p>
            <a:r>
              <a:rPr lang="en-GB" sz="1400" dirty="0" smtClean="0"/>
              <a:t>Content-type</a:t>
            </a:r>
          </a:p>
          <a:p>
            <a:r>
              <a:rPr lang="en-GB" sz="1400" dirty="0" smtClean="0"/>
              <a:t>X-</a:t>
            </a:r>
            <a:r>
              <a:rPr lang="en-GB" sz="1400" dirty="0" err="1" smtClean="0"/>
              <a:t>amz</a:t>
            </a:r>
            <a:r>
              <a:rPr lang="en-GB" sz="1400" dirty="0" smtClean="0"/>
              <a:t>-date</a:t>
            </a:r>
          </a:p>
          <a:p>
            <a:r>
              <a:rPr lang="en-GB" sz="1400" dirty="0" smtClean="0"/>
              <a:t>X-</a:t>
            </a:r>
            <a:r>
              <a:rPr lang="en-GB" sz="1400" dirty="0" err="1" smtClean="0"/>
              <a:t>amz</a:t>
            </a:r>
            <a:r>
              <a:rPr lang="en-GB" sz="1400" dirty="0" smtClean="0"/>
              <a:t>-target</a:t>
            </a:r>
          </a:p>
          <a:p>
            <a:r>
              <a:rPr lang="en-GB" sz="1400" dirty="0" smtClean="0"/>
              <a:t>Host</a:t>
            </a:r>
          </a:p>
          <a:p>
            <a:endParaRPr lang="en-GB" sz="1400" dirty="0"/>
          </a:p>
        </p:txBody>
      </p:sp>
    </p:spTree>
    <p:extLst>
      <p:ext uri="{BB962C8B-B14F-4D97-AF65-F5344CB8AC3E}">
        <p14:creationId xmlns:p14="http://schemas.microsoft.com/office/powerpoint/2010/main" val="5942848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DynamoDB</a:t>
            </a:r>
            <a:endParaRPr lang="en-US" dirty="0"/>
          </a:p>
        </p:txBody>
      </p:sp>
      <p:sp>
        <p:nvSpPr>
          <p:cNvPr id="3" name="Content Placeholder 2"/>
          <p:cNvSpPr>
            <a:spLocks noGrp="1"/>
          </p:cNvSpPr>
          <p:nvPr>
            <p:ph idx="1"/>
          </p:nvPr>
        </p:nvSpPr>
        <p:spPr/>
        <p:txBody>
          <a:bodyPr>
            <a:normAutofit/>
          </a:bodyPr>
          <a:lstStyle/>
          <a:p>
            <a:r>
              <a:rPr lang="en-GB" sz="1400" dirty="0" smtClean="0"/>
              <a:t>By using </a:t>
            </a:r>
            <a:r>
              <a:rPr lang="en-GB" sz="1400" b="1" dirty="0" smtClean="0"/>
              <a:t>proxy</a:t>
            </a:r>
            <a:r>
              <a:rPr lang="en-GB" sz="1400" dirty="0" smtClean="0"/>
              <a:t>, it is not possible for a developer to achieve item level access control</a:t>
            </a:r>
          </a:p>
          <a:p>
            <a:r>
              <a:rPr lang="en-GB" sz="1400" dirty="0" smtClean="0"/>
              <a:t>By using </a:t>
            </a:r>
            <a:r>
              <a:rPr lang="en-GB" sz="1400" b="1" dirty="0" smtClean="0"/>
              <a:t>FGAC</a:t>
            </a:r>
            <a:r>
              <a:rPr lang="en-GB" sz="1400" dirty="0" smtClean="0"/>
              <a:t>, it is possible for a developer to achieve item level access control</a:t>
            </a:r>
          </a:p>
          <a:p>
            <a:r>
              <a:rPr lang="en-GB" sz="1400" dirty="0" smtClean="0"/>
              <a:t>By using </a:t>
            </a:r>
            <a:r>
              <a:rPr lang="en-GB" sz="1400" b="1" dirty="0" smtClean="0"/>
              <a:t>Per-Client Embedded Token</a:t>
            </a:r>
            <a:r>
              <a:rPr lang="en-GB" sz="1400" dirty="0" smtClean="0"/>
              <a:t>, it is possible for a developer to achieve item level access control</a:t>
            </a:r>
            <a:endParaRPr lang="en-GB" sz="1400" dirty="0" smtClean="0"/>
          </a:p>
          <a:p>
            <a:endParaRPr lang="en-GB" sz="1400" dirty="0"/>
          </a:p>
        </p:txBody>
      </p:sp>
    </p:spTree>
    <p:extLst>
      <p:ext uri="{BB962C8B-B14F-4D97-AF65-F5344CB8AC3E}">
        <p14:creationId xmlns:p14="http://schemas.microsoft.com/office/powerpoint/2010/main" val="38977549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LDAP</a:t>
            </a:r>
            <a:endParaRPr lang="en-US" dirty="0"/>
          </a:p>
        </p:txBody>
      </p:sp>
      <p:sp>
        <p:nvSpPr>
          <p:cNvPr id="3" name="Content Placeholder 2"/>
          <p:cNvSpPr>
            <a:spLocks noGrp="1"/>
          </p:cNvSpPr>
          <p:nvPr>
            <p:ph idx="1"/>
          </p:nvPr>
        </p:nvSpPr>
        <p:spPr/>
        <p:txBody>
          <a:bodyPr>
            <a:normAutofit/>
          </a:bodyPr>
          <a:lstStyle/>
          <a:p>
            <a:r>
              <a:rPr lang="en-GB" sz="1400" dirty="0" smtClean="0"/>
              <a:t>Use SAML to enable SSO between AWS and LDAP</a:t>
            </a:r>
            <a:endParaRPr lang="en-GB" sz="1400" dirty="0"/>
          </a:p>
        </p:txBody>
      </p:sp>
    </p:spTree>
    <p:extLst>
      <p:ext uri="{BB962C8B-B14F-4D97-AF65-F5344CB8AC3E}">
        <p14:creationId xmlns:p14="http://schemas.microsoft.com/office/powerpoint/2010/main" val="335802485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 sets</a:t>
            </a:r>
            <a:endParaRPr lang="en-US" dirty="0"/>
          </a:p>
        </p:txBody>
      </p:sp>
      <p:sp>
        <p:nvSpPr>
          <p:cNvPr id="3" name="Content Placeholder 2"/>
          <p:cNvSpPr>
            <a:spLocks noGrp="1"/>
          </p:cNvSpPr>
          <p:nvPr>
            <p:ph idx="1"/>
          </p:nvPr>
        </p:nvSpPr>
        <p:spPr/>
        <p:txBody>
          <a:bodyPr>
            <a:normAutofit/>
          </a:bodyPr>
          <a:lstStyle/>
          <a:p>
            <a:r>
              <a:rPr lang="en-GB" sz="1400" dirty="0"/>
              <a:t>The Dynamic Host Configuration Protocol (DHCP) provides a standard for </a:t>
            </a:r>
            <a:r>
              <a:rPr lang="en-GB" sz="1400" b="1" dirty="0"/>
              <a:t>passing configuration information</a:t>
            </a:r>
            <a:r>
              <a:rPr lang="en-GB" sz="1400" dirty="0"/>
              <a:t> to hosts on a TCP/IP network</a:t>
            </a:r>
            <a:r>
              <a:rPr lang="en-GB" sz="1400" dirty="0" smtClean="0"/>
              <a:t>.</a:t>
            </a:r>
          </a:p>
          <a:p>
            <a:r>
              <a:rPr lang="en-GB" sz="1400" dirty="0"/>
              <a:t>DHCP options sets are </a:t>
            </a:r>
            <a:r>
              <a:rPr lang="en-GB" sz="1400" b="1" dirty="0">
                <a:solidFill>
                  <a:srgbClr val="00B050"/>
                </a:solidFill>
              </a:rPr>
              <a:t>associated with your AWS account </a:t>
            </a:r>
            <a:r>
              <a:rPr lang="en-GB" sz="1400" dirty="0"/>
              <a:t>so that you can use them across all of your virtual private clouds (VPC</a:t>
            </a:r>
            <a:r>
              <a:rPr lang="en-GB" sz="1400" dirty="0" smtClean="0"/>
              <a:t>).</a:t>
            </a:r>
          </a:p>
          <a:p>
            <a:r>
              <a:rPr lang="en-GB" sz="1400" dirty="0"/>
              <a:t>The Amazon EC2 instances you launch into a </a:t>
            </a:r>
            <a:r>
              <a:rPr lang="en-GB" sz="1400" b="1" dirty="0" err="1"/>
              <a:t>nondefault</a:t>
            </a:r>
            <a:r>
              <a:rPr lang="en-GB" sz="1400" b="1" dirty="0"/>
              <a:t> VPC </a:t>
            </a:r>
            <a:r>
              <a:rPr lang="en-GB" sz="1400" dirty="0"/>
              <a:t>are private by default; they're not assigned a public IPv4 address unless you specifically assign one during launch, or you modify the subnet's public IPv4 address attribute. By default, all instances in a </a:t>
            </a:r>
            <a:r>
              <a:rPr lang="en-GB" sz="1400" dirty="0" err="1"/>
              <a:t>nondefault</a:t>
            </a:r>
            <a:r>
              <a:rPr lang="en-GB" sz="1400" dirty="0"/>
              <a:t> VPC receive an </a:t>
            </a:r>
            <a:r>
              <a:rPr lang="en-GB" sz="1400" b="1" dirty="0"/>
              <a:t>unresolvable host name </a:t>
            </a:r>
            <a:r>
              <a:rPr lang="en-GB" sz="1400" dirty="0"/>
              <a:t>that AWS </a:t>
            </a:r>
            <a:r>
              <a:rPr lang="en-GB" sz="1400" dirty="0" smtClean="0"/>
              <a:t>assigns. </a:t>
            </a:r>
            <a:r>
              <a:rPr lang="en-GB" sz="1400" dirty="0"/>
              <a:t>You can assign your own domain name to your instances, and use up to </a:t>
            </a:r>
            <a:r>
              <a:rPr lang="en-GB" sz="1400" b="1" u="sng" dirty="0">
                <a:solidFill>
                  <a:srgbClr val="FF0000"/>
                </a:solidFill>
              </a:rPr>
              <a:t>four</a:t>
            </a:r>
            <a:r>
              <a:rPr lang="en-GB" sz="1400" b="1" dirty="0">
                <a:solidFill>
                  <a:srgbClr val="FF0000"/>
                </a:solidFill>
              </a:rPr>
              <a:t> of your own DNS servers</a:t>
            </a:r>
            <a:r>
              <a:rPr lang="en-GB" sz="1400" dirty="0"/>
              <a:t>. To do that, you must specify a special set of DHCP options to use with the VPC.</a:t>
            </a:r>
          </a:p>
        </p:txBody>
      </p:sp>
    </p:spTree>
    <p:extLst>
      <p:ext uri="{BB962C8B-B14F-4D97-AF65-F5344CB8AC3E}">
        <p14:creationId xmlns:p14="http://schemas.microsoft.com/office/powerpoint/2010/main" val="3178334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Servers - DNS</a:t>
            </a:r>
            <a:endParaRPr lang="en-US" dirty="0"/>
          </a:p>
        </p:txBody>
      </p:sp>
      <p:sp>
        <p:nvSpPr>
          <p:cNvPr id="3" name="Content Placeholder 2"/>
          <p:cNvSpPr>
            <a:spLocks noGrp="1"/>
          </p:cNvSpPr>
          <p:nvPr>
            <p:ph idx="1"/>
          </p:nvPr>
        </p:nvSpPr>
        <p:spPr/>
        <p:txBody>
          <a:bodyPr>
            <a:normAutofit/>
          </a:bodyPr>
          <a:lstStyle/>
          <a:p>
            <a:r>
              <a:rPr lang="en-GB" sz="1400" dirty="0"/>
              <a:t>You can assign your own domain name to your instances and use up to </a:t>
            </a:r>
            <a:r>
              <a:rPr lang="en-GB" sz="1400" b="1" u="sng" dirty="0">
                <a:solidFill>
                  <a:srgbClr val="FF0000"/>
                </a:solidFill>
              </a:rPr>
              <a:t>four</a:t>
            </a:r>
            <a:r>
              <a:rPr lang="en-GB" sz="1400" dirty="0">
                <a:solidFill>
                  <a:srgbClr val="FF0000"/>
                </a:solidFill>
              </a:rPr>
              <a:t> </a:t>
            </a:r>
            <a:r>
              <a:rPr lang="en-GB" sz="1400" dirty="0"/>
              <a:t>of your own DNS servers. To do that, you must specify a special set of DHCP options to use with the VPC</a:t>
            </a:r>
            <a:r>
              <a:rPr lang="en-GB" sz="1400" dirty="0" smtClean="0"/>
              <a:t>.</a:t>
            </a:r>
          </a:p>
          <a:p>
            <a:r>
              <a:rPr lang="en-GB" sz="1400" dirty="0"/>
              <a:t>By design, AWS DNS </a:t>
            </a:r>
            <a:r>
              <a:rPr lang="en-GB" sz="1400" dirty="0">
                <a:solidFill>
                  <a:srgbClr val="FF0000"/>
                </a:solidFill>
              </a:rPr>
              <a:t>does not </a:t>
            </a:r>
            <a:r>
              <a:rPr lang="en-GB" sz="1400" dirty="0"/>
              <a:t>respond to requests </a:t>
            </a:r>
            <a:r>
              <a:rPr lang="en-GB" sz="1400" dirty="0">
                <a:solidFill>
                  <a:srgbClr val="FF0000"/>
                </a:solidFill>
              </a:rPr>
              <a:t>originating from outside the VPC.</a:t>
            </a:r>
          </a:p>
          <a:p>
            <a:endParaRPr lang="en-GB" sz="1400" dirty="0"/>
          </a:p>
        </p:txBody>
      </p:sp>
    </p:spTree>
    <p:extLst>
      <p:ext uri="{BB962C8B-B14F-4D97-AF65-F5344CB8AC3E}">
        <p14:creationId xmlns:p14="http://schemas.microsoft.com/office/powerpoint/2010/main" val="1875365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dirty="0"/>
              <a:t>Your organization might have multiple AWS accounts. Amazon EC2 enables you to specify additional AWS accounts that can use your Amazon Machine Images (AMIs) and Amazon EBS snapshots. Each AMI has a </a:t>
            </a:r>
            <a:r>
              <a:rPr lang="en-GB" sz="1400" b="1" dirty="0" err="1"/>
              <a:t>LaunchPermission</a:t>
            </a:r>
            <a:r>
              <a:rPr lang="en-GB" sz="1400" dirty="0"/>
              <a:t> attribute that controls which AWS accounts can access the </a:t>
            </a:r>
            <a:r>
              <a:rPr lang="en-GB" sz="1400" dirty="0" smtClean="0"/>
              <a:t>AMI</a:t>
            </a:r>
          </a:p>
          <a:p>
            <a:r>
              <a:rPr lang="en-GB" sz="1400" b="1" dirty="0" err="1" smtClean="0"/>
              <a:t>CreateVolumePermission</a:t>
            </a:r>
            <a:r>
              <a:rPr lang="en-GB" sz="1400" dirty="0" smtClean="0"/>
              <a:t> – To create the volume while launching the instance from AMI</a:t>
            </a:r>
          </a:p>
          <a:p>
            <a:r>
              <a:rPr lang="en-GB" sz="1400" dirty="0"/>
              <a:t>AWS </a:t>
            </a:r>
            <a:r>
              <a:rPr lang="en-GB" sz="1400" b="1" dirty="0">
                <a:solidFill>
                  <a:srgbClr val="FF0000"/>
                </a:solidFill>
              </a:rPr>
              <a:t>does not </a:t>
            </a:r>
            <a:r>
              <a:rPr lang="en-GB" sz="1400" dirty="0"/>
              <a:t>copy launch permissions, user-defined tags, or Amazon S3 bucket permissions from the source AMI to the new </a:t>
            </a:r>
            <a:r>
              <a:rPr lang="en-GB" sz="1400" dirty="0" smtClean="0"/>
              <a:t>AMI</a:t>
            </a:r>
            <a:endParaRPr lang="en-GB" sz="1400" dirty="0"/>
          </a:p>
        </p:txBody>
      </p:sp>
    </p:spTree>
    <p:extLst>
      <p:ext uri="{BB962C8B-B14F-4D97-AF65-F5344CB8AC3E}">
        <p14:creationId xmlns:p14="http://schemas.microsoft.com/office/powerpoint/2010/main" val="1787254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normAutofit/>
          </a:bodyPr>
          <a:lstStyle/>
          <a:p>
            <a:r>
              <a:rPr lang="en-GB" sz="1400" dirty="0"/>
              <a:t>VPN connection-hours are billed for any time your VPN connections are in the</a:t>
            </a:r>
            <a:r>
              <a:rPr lang="en-GB" sz="1400" b="1" dirty="0"/>
              <a:t> "available"</a:t>
            </a:r>
            <a:r>
              <a:rPr lang="en-GB" sz="1400" dirty="0"/>
              <a:t> state. The "available" state is an attribute of the VPN connection, not the tunnels themselves, and therefore the status of the tunnels has no impact on the VPN connection billing.</a:t>
            </a:r>
          </a:p>
        </p:txBody>
      </p:sp>
    </p:spTree>
    <p:extLst>
      <p:ext uri="{BB962C8B-B14F-4D97-AF65-F5344CB8AC3E}">
        <p14:creationId xmlns:p14="http://schemas.microsoft.com/office/powerpoint/2010/main" val="922216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1772816"/>
            <a:ext cx="8127173"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526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Components</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29600" cy="372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1293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a:t>
            </a:r>
            <a:r>
              <a:rPr lang="en-GB" sz="1400" b="1" dirty="0">
                <a:solidFill>
                  <a:srgbClr val="FF0000"/>
                </a:solidFill>
              </a:rPr>
              <a:t>within a single Availability Zone</a:t>
            </a:r>
            <a:r>
              <a:rPr lang="en-GB" sz="1400" dirty="0"/>
              <a:t>.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p>
          <a:p>
            <a:pPr lvl="1">
              <a:buFont typeface="Wingdings" panose="05000000000000000000" pitchFamily="2" charset="2"/>
              <a:buChar char="Ø"/>
            </a:pPr>
            <a:endParaRPr lang="en-GB" sz="1400" dirty="0"/>
          </a:p>
          <a:p>
            <a:r>
              <a:rPr lang="en-GB" sz="1400" b="1" dirty="0" smtClean="0"/>
              <a:t>CloudWatch logs can monitor:-</a:t>
            </a:r>
          </a:p>
          <a:p>
            <a:pPr lvl="1"/>
            <a:r>
              <a:rPr lang="en-GB" sz="1400" dirty="0" smtClean="0"/>
              <a:t>Application generated log files</a:t>
            </a:r>
          </a:p>
          <a:p>
            <a:pPr lvl="1"/>
            <a:r>
              <a:rPr lang="en-GB" sz="1400" dirty="0" smtClean="0"/>
              <a:t>OS generated log files</a:t>
            </a:r>
          </a:p>
          <a:p>
            <a:pPr lvl="1"/>
            <a:r>
              <a:rPr lang="en-GB" sz="1400" dirty="0" smtClean="0"/>
              <a:t>Any other messages of interest</a:t>
            </a:r>
          </a:p>
          <a:p>
            <a:pPr lvl="1"/>
            <a:endParaRPr lang="en-GB" sz="1400" dirty="0"/>
          </a:p>
          <a:p>
            <a:r>
              <a:rPr lang="en-GB" sz="1400" b="1" dirty="0"/>
              <a:t>When you </a:t>
            </a:r>
            <a:r>
              <a:rPr lang="en-GB" sz="1400" b="1" dirty="0">
                <a:solidFill>
                  <a:srgbClr val="FF0000"/>
                </a:solidFill>
              </a:rPr>
              <a:t>recover</a:t>
            </a:r>
            <a:r>
              <a:rPr lang="en-GB" sz="1400" b="1" dirty="0"/>
              <a:t> an EC2 instance using CloudWatch Alarm, what happens to the </a:t>
            </a:r>
            <a:r>
              <a:rPr lang="en-GB" sz="1400" b="1" dirty="0" smtClean="0"/>
              <a:t>instance? </a:t>
            </a:r>
            <a:r>
              <a:rPr lang="en-GB" sz="1400" dirty="0" smtClean="0"/>
              <a:t>Instance is moved to a different physical host. Instance has </a:t>
            </a:r>
            <a:r>
              <a:rPr lang="en-GB" sz="1400" b="1" dirty="0" smtClean="0">
                <a:solidFill>
                  <a:srgbClr val="00B050"/>
                </a:solidFill>
              </a:rPr>
              <a:t>same metadata including public IP address</a:t>
            </a:r>
          </a:p>
          <a:p>
            <a:r>
              <a:rPr lang="en-GB" sz="1400" dirty="0"/>
              <a:t>Alarm is associated with one </a:t>
            </a:r>
            <a:r>
              <a:rPr lang="en-GB" sz="1400" dirty="0" smtClean="0"/>
              <a:t>metric</a:t>
            </a:r>
          </a:p>
          <a:p>
            <a:r>
              <a:rPr lang="en-GB" sz="1400" b="1" dirty="0" smtClean="0"/>
              <a:t>9 dimensions and 1 metric </a:t>
            </a:r>
            <a:endParaRPr lang="en-GB" sz="1400" b="1" dirty="0"/>
          </a:p>
          <a:p>
            <a:pPr lvl="1">
              <a:buFont typeface="Wingdings" panose="05000000000000000000" pitchFamily="2" charset="2"/>
              <a:buChar char="Ø"/>
            </a:pP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Account</a:t>
            </a:r>
            <a:endParaRPr lang="en-US" dirty="0"/>
          </a:p>
        </p:txBody>
      </p:sp>
      <p:sp>
        <p:nvSpPr>
          <p:cNvPr id="3" name="Content Placeholder 2"/>
          <p:cNvSpPr>
            <a:spLocks noGrp="1"/>
          </p:cNvSpPr>
          <p:nvPr>
            <p:ph idx="1"/>
          </p:nvPr>
        </p:nvSpPr>
        <p:spPr/>
        <p:txBody>
          <a:bodyPr>
            <a:normAutofit/>
          </a:bodyPr>
          <a:lstStyle/>
          <a:p>
            <a:r>
              <a:rPr lang="en-GB" sz="1400" dirty="0" smtClean="0"/>
              <a:t>Default maximum number of users in an AWS account is </a:t>
            </a:r>
            <a:r>
              <a:rPr lang="en-GB" sz="1400" b="1" dirty="0" smtClean="0"/>
              <a:t>5000</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Memory usage metric – </a:t>
            </a:r>
            <a:r>
              <a:rPr lang="en-GB" sz="1400" dirty="0" smtClean="0"/>
              <a:t>requires custom CloudWatch metrics</a:t>
            </a:r>
          </a:p>
          <a:p>
            <a:r>
              <a:rPr lang="en-GB" sz="1400" dirty="0"/>
              <a:t>You </a:t>
            </a:r>
            <a:r>
              <a:rPr lang="en-GB" sz="1400" dirty="0">
                <a:solidFill>
                  <a:srgbClr val="FF0000"/>
                </a:solidFill>
              </a:rPr>
              <a:t>can't</a:t>
            </a:r>
            <a:r>
              <a:rPr lang="en-GB" sz="1400" dirty="0"/>
              <a:t> use IAM to control access to CloudWatch data for </a:t>
            </a:r>
            <a:r>
              <a:rPr lang="en-GB" sz="1400" b="1" dirty="0">
                <a:solidFill>
                  <a:srgbClr val="FF0000"/>
                </a:solidFill>
              </a:rPr>
              <a:t>specific resources</a:t>
            </a:r>
            <a:r>
              <a:rPr lang="en-GB" sz="1400" dirty="0"/>
              <a:t>. </a:t>
            </a:r>
            <a:endParaRPr lang="en-GB" sz="1400" dirty="0" smtClean="0"/>
          </a:p>
          <a:p>
            <a:endParaRPr lang="en-GB" sz="1400" dirty="0" smtClean="0"/>
          </a:p>
          <a:p>
            <a:endParaRPr lang="en-GB" sz="1400" dirty="0" smtClean="0"/>
          </a:p>
          <a:p>
            <a:pPr marL="274320" lvl="1" indent="0">
              <a:buNone/>
            </a:pPr>
            <a:endParaRPr lang="en-GB" sz="1400" dirty="0"/>
          </a:p>
        </p:txBody>
      </p:sp>
    </p:spTree>
    <p:extLst>
      <p:ext uri="{BB962C8B-B14F-4D97-AF65-F5344CB8AC3E}">
        <p14:creationId xmlns:p14="http://schemas.microsoft.com/office/powerpoint/2010/main" val="2945766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sp>
        <p:nvSpPr>
          <p:cNvPr id="3" name="Content Placeholder 2"/>
          <p:cNvSpPr>
            <a:spLocks noGrp="1"/>
          </p:cNvSpPr>
          <p:nvPr>
            <p:ph idx="1"/>
          </p:nvPr>
        </p:nvSpPr>
        <p:spPr/>
        <p:txBody>
          <a:bodyPr>
            <a:normAutofit/>
          </a:bodyPr>
          <a:lstStyle/>
          <a:p>
            <a:r>
              <a:rPr lang="en-GB" sz="1400" b="1" dirty="0" smtClean="0"/>
              <a:t>Maximum visibility timeout – 12 hours</a:t>
            </a:r>
            <a:r>
              <a:rPr lang="en-GB" sz="1400" dirty="0" smtClean="0"/>
              <a:t>. </a:t>
            </a:r>
            <a:r>
              <a:rPr lang="en-GB" sz="1400" dirty="0"/>
              <a:t>The visibility timeout controls how long a message is </a:t>
            </a:r>
            <a:r>
              <a:rPr lang="en-GB" sz="1400" b="1" dirty="0">
                <a:solidFill>
                  <a:srgbClr val="FF0000"/>
                </a:solidFill>
              </a:rPr>
              <a:t>invisible</a:t>
            </a:r>
            <a:r>
              <a:rPr lang="en-GB" sz="1400" dirty="0">
                <a:solidFill>
                  <a:srgbClr val="FF0000"/>
                </a:solidFill>
              </a:rPr>
              <a:t> </a:t>
            </a:r>
            <a:r>
              <a:rPr lang="en-GB" sz="1400" dirty="0"/>
              <a:t>in the queue while it is being worked on by a processing instance. This interval should not be confused with how long the message can remain in the queue</a:t>
            </a:r>
            <a:r>
              <a:rPr lang="en-GB" sz="1400" dirty="0" smtClean="0"/>
              <a:t>.</a:t>
            </a:r>
          </a:p>
          <a:p>
            <a:r>
              <a:rPr lang="en-GB" sz="1400" b="1" dirty="0"/>
              <a:t>Default visibility </a:t>
            </a:r>
            <a:r>
              <a:rPr lang="en-GB" sz="1400" b="1" dirty="0" smtClean="0"/>
              <a:t>timeout – 30 seconds</a:t>
            </a:r>
          </a:p>
          <a:p>
            <a:r>
              <a:rPr lang="en-GB" sz="1400" dirty="0" smtClean="0"/>
              <a:t>The </a:t>
            </a:r>
            <a:r>
              <a:rPr lang="en-GB" sz="1400" dirty="0"/>
              <a:t>SQS message retention period is configurable and can be set anywhere from 1 minute to 2 weeks. </a:t>
            </a:r>
            <a:r>
              <a:rPr lang="en-GB" sz="1400" b="1" dirty="0"/>
              <a:t>The default is 4 days</a:t>
            </a:r>
            <a:r>
              <a:rPr lang="en-GB" sz="1400" dirty="0"/>
              <a:t> and once the message retention limit is reached your messages will be automatically deleted. </a:t>
            </a:r>
            <a:endParaRPr lang="en-GB" sz="1400" dirty="0" smtClean="0"/>
          </a:p>
          <a:p>
            <a:r>
              <a:rPr lang="en-GB" sz="1400" b="1" dirty="0" smtClean="0"/>
              <a:t>Queue Name : </a:t>
            </a:r>
            <a:r>
              <a:rPr lang="en-GB" sz="1400" dirty="0">
                <a:hlinkClick r:id="rId2"/>
              </a:rPr>
              <a:t>http://</a:t>
            </a:r>
            <a:r>
              <a:rPr lang="en-GB" sz="1400" dirty="0" smtClean="0">
                <a:hlinkClick r:id="rId2"/>
              </a:rPr>
              <a:t>sqs.us-east-2.amazonaws.com/123456789012/MyQueue</a:t>
            </a:r>
            <a:endParaRPr lang="en-GB" sz="1400" dirty="0" smtClean="0"/>
          </a:p>
          <a:p>
            <a:r>
              <a:rPr lang="en-GB" sz="1400" dirty="0" smtClean="0"/>
              <a:t>123456789012 is the account id</a:t>
            </a:r>
          </a:p>
          <a:p>
            <a:r>
              <a:rPr lang="en-GB" sz="1400" dirty="0"/>
              <a:t>A single Amazon SQS message queue can contain an unlimited number of messages. However, there is a 120,000 limit for the number of inflight messages for a standard queue and 20,000 for a FIFO queue.</a:t>
            </a:r>
            <a:endParaRPr lang="en-GB" sz="1400" b="1" dirty="0" smtClean="0"/>
          </a:p>
          <a:p>
            <a:r>
              <a:rPr lang="en-GB" sz="1400" b="1" dirty="0" err="1" smtClean="0"/>
              <a:t>DeleteMessageQueue</a:t>
            </a:r>
            <a:r>
              <a:rPr lang="en-GB" sz="1400" dirty="0" smtClean="0"/>
              <a:t> – is NOT a valid command</a:t>
            </a:r>
          </a:p>
          <a:p>
            <a:r>
              <a:rPr lang="en-GB" sz="1400" dirty="0"/>
              <a:t>The SQS message retention period is configurable and can be set anywhere from </a:t>
            </a:r>
            <a:r>
              <a:rPr lang="en-GB" sz="1400" b="1" dirty="0"/>
              <a:t>1 minute to 2 weeks</a:t>
            </a:r>
            <a:r>
              <a:rPr lang="en-GB" sz="1400" dirty="0"/>
              <a:t>. </a:t>
            </a:r>
            <a:endParaRPr lang="en-GB" sz="1400" dirty="0" smtClean="0"/>
          </a:p>
          <a:p>
            <a:r>
              <a:rPr lang="en-GB" sz="1400" dirty="0" smtClean="0"/>
              <a:t>Maximum data size – </a:t>
            </a:r>
            <a:r>
              <a:rPr lang="en-GB" sz="1400" b="1" dirty="0" smtClean="0"/>
              <a:t>256 KB</a:t>
            </a:r>
          </a:p>
          <a:p>
            <a:r>
              <a:rPr lang="en-GB" sz="1400" dirty="0"/>
              <a:t>Amazon SQS supports </a:t>
            </a:r>
            <a:r>
              <a:rPr lang="en-GB" sz="1400" b="1" dirty="0"/>
              <a:t>SOAP and QUERY </a:t>
            </a:r>
            <a:r>
              <a:rPr lang="en-GB" sz="1400" b="1"/>
              <a:t>APIs </a:t>
            </a:r>
            <a:r>
              <a:rPr lang="en-GB" sz="1400" b="1" smtClean="0"/>
              <a:t>only</a:t>
            </a:r>
            <a:endParaRPr lang="en-GB" sz="1400" b="1" dirty="0"/>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a:t>
            </a:r>
            <a:r>
              <a:rPr lang="en-GB" sz="1400" dirty="0">
                <a:solidFill>
                  <a:srgbClr val="FF0000"/>
                </a:solidFill>
              </a:rPr>
              <a:t>ten percent larger </a:t>
            </a:r>
            <a:r>
              <a:rPr lang="en-GB" sz="1400" dirty="0"/>
              <a:t>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a:t>
            </a:r>
            <a:r>
              <a:rPr lang="en-GB" sz="1400" b="1" dirty="0">
                <a:solidFill>
                  <a:srgbClr val="FF0000"/>
                </a:solidFill>
              </a:rPr>
              <a:t>launches new instances before terminating the old ones</a:t>
            </a:r>
            <a:r>
              <a:rPr lang="en-GB" sz="1400" dirty="0"/>
              <a:t>,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r>
              <a:rPr lang="en-GB" sz="1400" dirty="0" smtClean="0"/>
              <a:t>.</a:t>
            </a:r>
          </a:p>
          <a:p>
            <a:r>
              <a:rPr lang="en-GB" sz="1400" dirty="0"/>
              <a:t>Auto Scaling can </a:t>
            </a:r>
            <a:r>
              <a:rPr lang="en-GB" sz="1400" dirty="0" smtClean="0"/>
              <a:t>automatically </a:t>
            </a:r>
            <a:r>
              <a:rPr lang="en-GB" sz="1400" b="1" dirty="0">
                <a:solidFill>
                  <a:srgbClr val="00B050"/>
                </a:solidFill>
              </a:rPr>
              <a:t>maintain </a:t>
            </a:r>
            <a:r>
              <a:rPr lang="en-GB" sz="1400" b="1" dirty="0" smtClean="0">
                <a:solidFill>
                  <a:srgbClr val="00B050"/>
                </a:solidFill>
              </a:rPr>
              <a:t>capacity</a:t>
            </a:r>
          </a:p>
          <a:p>
            <a:r>
              <a:rPr lang="en-GB" sz="1400" dirty="0"/>
              <a:t>You can create an Auto Scaling group directly from an EC2 instance. When you use this feature, Auto Scaling automatically creates a launch configuration for you as well.</a:t>
            </a:r>
            <a:endParaRPr lang="en-GB" sz="1400" b="1" dirty="0">
              <a:solidFill>
                <a:srgbClr val="00B050"/>
              </a:solidFill>
            </a:endParaRPr>
          </a:p>
        </p:txBody>
      </p:sp>
    </p:spTree>
    <p:extLst>
      <p:ext uri="{BB962C8B-B14F-4D97-AF65-F5344CB8AC3E}">
        <p14:creationId xmlns:p14="http://schemas.microsoft.com/office/powerpoint/2010/main" val="1120558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smtClean="0"/>
              <a:t>Groups:-</a:t>
            </a:r>
            <a:r>
              <a:rPr lang="en-GB" sz="1400" dirty="0" smtClean="0"/>
              <a:t> Your </a:t>
            </a:r>
            <a:r>
              <a:rPr lang="en-GB" sz="1400" dirty="0"/>
              <a:t>EC2 instances are organized into groups so that they can be treated as a logical unit for the purposes of scaling and management. When you create a group, you can specify its minimum, maximum, and, desired number of EC2 instances. </a:t>
            </a:r>
          </a:p>
          <a:p>
            <a:r>
              <a:rPr lang="en-GB" sz="1400" b="1" dirty="0"/>
              <a:t>Launch </a:t>
            </a:r>
            <a:r>
              <a:rPr lang="en-GB" sz="1400" b="1" dirty="0" smtClean="0"/>
              <a:t>configurations:-</a:t>
            </a:r>
            <a:r>
              <a:rPr lang="en-GB" sz="1400" dirty="0" smtClean="0"/>
              <a:t> Your </a:t>
            </a:r>
            <a:r>
              <a:rPr lang="en-GB" sz="1400" dirty="0"/>
              <a:t>group uses a launch configuration as a template for its EC2 instances. When you create a launch configuration, you can specify information such as the AMI ID, instance type, key pair, security groups, and block device mapping for your instances. </a:t>
            </a:r>
            <a:endParaRPr lang="en-GB" sz="1400" dirty="0" smtClean="0"/>
          </a:p>
          <a:p>
            <a:r>
              <a:rPr lang="en-GB" sz="1400" dirty="0" smtClean="0"/>
              <a:t>When </a:t>
            </a:r>
            <a:r>
              <a:rPr lang="en-GB" sz="1400" dirty="0"/>
              <a:t>auto scaling, each instance is guaranteed to be just like the last one. It's repeatable, scalable, and reliable</a:t>
            </a:r>
            <a:r>
              <a:rPr lang="en-GB" sz="1400" dirty="0" smtClean="0"/>
              <a:t>.</a:t>
            </a:r>
          </a:p>
          <a:p>
            <a:r>
              <a:rPr lang="en-GB" sz="1400" dirty="0"/>
              <a:t>When you create your Auto Scaling group, you must associate it with a Launch Configuration. You can attach </a:t>
            </a:r>
            <a:r>
              <a:rPr lang="en-GB" sz="1400" b="1" dirty="0">
                <a:solidFill>
                  <a:srgbClr val="00B050"/>
                </a:solidFill>
              </a:rPr>
              <a:t>only one Launch Configuration to an Auto Scaling group </a:t>
            </a:r>
            <a:r>
              <a:rPr lang="en-GB" sz="1400" dirty="0"/>
              <a:t>at a time and it cannot be modified</a:t>
            </a:r>
            <a:r>
              <a:rPr lang="en-GB" sz="1400" dirty="0" smtClean="0"/>
              <a:t>.</a:t>
            </a:r>
          </a:p>
          <a:p>
            <a:r>
              <a:rPr lang="en-GB" sz="1400" dirty="0"/>
              <a:t>The AWS account comes with the default limits on the resources for </a:t>
            </a:r>
            <a:r>
              <a:rPr lang="en-GB" sz="1400" dirty="0" err="1"/>
              <a:t>AutoScaling</a:t>
            </a:r>
            <a:r>
              <a:rPr lang="en-GB" sz="1400" dirty="0"/>
              <a:t> and other Amazon Web Services. Unless otherwise noted, each limit is per region. There is a default limit of </a:t>
            </a:r>
            <a:r>
              <a:rPr lang="en-GB" sz="1400" b="1" dirty="0">
                <a:solidFill>
                  <a:srgbClr val="00B050"/>
                </a:solidFill>
              </a:rPr>
              <a:t>20 </a:t>
            </a:r>
            <a:r>
              <a:rPr lang="en-GB" sz="1400" b="1" dirty="0" err="1">
                <a:solidFill>
                  <a:srgbClr val="00B050"/>
                </a:solidFill>
              </a:rPr>
              <a:t>AutoScaling</a:t>
            </a:r>
            <a:r>
              <a:rPr lang="en-GB" sz="1400" b="1" dirty="0">
                <a:solidFill>
                  <a:srgbClr val="00B050"/>
                </a:solidFill>
              </a:rPr>
              <a:t> groups</a:t>
            </a:r>
            <a:r>
              <a:rPr lang="en-GB" sz="1400" dirty="0"/>
              <a:t> and </a:t>
            </a:r>
            <a:r>
              <a:rPr lang="en-GB" sz="1400" b="1" dirty="0">
                <a:solidFill>
                  <a:srgbClr val="00B050"/>
                </a:solidFill>
              </a:rPr>
              <a:t>100 launch configurations</a:t>
            </a:r>
            <a:r>
              <a:rPr lang="en-GB" sz="1400" dirty="0"/>
              <a:t> per region</a:t>
            </a:r>
            <a:r>
              <a:rPr lang="en-GB" sz="1400" dirty="0" smtClean="0"/>
              <a:t>.</a:t>
            </a:r>
          </a:p>
          <a:p>
            <a:r>
              <a:rPr lang="en-GB" sz="1400" dirty="0" err="1"/>
              <a:t>AutoScaling</a:t>
            </a:r>
            <a:r>
              <a:rPr lang="en-GB" sz="1400" dirty="0"/>
              <a:t> rounds off the values returned by the </a:t>
            </a:r>
            <a:r>
              <a:rPr lang="en-GB" sz="1400" b="1" dirty="0" err="1"/>
              <a:t>PercentChangeInCapacity</a:t>
            </a:r>
            <a:r>
              <a:rPr lang="en-GB" sz="1400" dirty="0"/>
              <a:t> to the </a:t>
            </a:r>
            <a:r>
              <a:rPr lang="en-GB" sz="1400" b="1" dirty="0"/>
              <a:t>lower number </a:t>
            </a:r>
            <a:r>
              <a:rPr lang="en-GB" sz="1400" dirty="0"/>
              <a:t>if the value is positive. If the current count is 68 and  the policy gets executed, the total number of instances to be added will be calculated as 6.8 (10% of 68). AWS will round it off to 6 and launch 6 more instances</a:t>
            </a:r>
            <a:r>
              <a:rPr lang="en-GB" sz="1400" dirty="0" smtClean="0"/>
              <a:t>.</a:t>
            </a:r>
          </a:p>
          <a:p>
            <a:r>
              <a:rPr lang="en-GB" sz="1400" b="1" dirty="0"/>
              <a:t>as-describe-launch-</a:t>
            </a:r>
            <a:r>
              <a:rPr lang="en-GB" sz="1400" b="1" dirty="0" err="1"/>
              <a:t>configs</a:t>
            </a:r>
            <a:r>
              <a:rPr lang="en-GB" sz="1400" b="1" dirty="0"/>
              <a:t> --</a:t>
            </a:r>
            <a:r>
              <a:rPr lang="en-GB" sz="1400" b="1" dirty="0" smtClean="0"/>
              <a:t>show-long – Command </a:t>
            </a:r>
            <a:r>
              <a:rPr lang="en-GB" sz="1400" dirty="0"/>
              <a:t>describes all the launch </a:t>
            </a:r>
            <a:r>
              <a:rPr lang="en-GB" sz="1400" dirty="0" err="1"/>
              <a:t>config</a:t>
            </a:r>
            <a:r>
              <a:rPr lang="en-GB" sz="1400" dirty="0"/>
              <a:t> parameters created by the AWS account in the specified region. </a:t>
            </a:r>
            <a:endParaRPr lang="en-GB" sz="1400" b="1" dirty="0"/>
          </a:p>
        </p:txBody>
      </p:sp>
    </p:spTree>
    <p:extLst>
      <p:ext uri="{BB962C8B-B14F-4D97-AF65-F5344CB8AC3E}">
        <p14:creationId xmlns:p14="http://schemas.microsoft.com/office/powerpoint/2010/main" val="4056629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dirty="0"/>
              <a:t>When a user is creating a new launch configuration from the existing instance, AS will take all the parameters except the instance ID and </a:t>
            </a:r>
            <a:r>
              <a:rPr lang="en-GB" sz="1400" dirty="0" err="1"/>
              <a:t>config</a:t>
            </a:r>
            <a:r>
              <a:rPr lang="en-GB" sz="1400" dirty="0"/>
              <a:t> name from the existing instance. The launch </a:t>
            </a:r>
            <a:r>
              <a:rPr lang="en-GB" sz="1400" dirty="0" err="1"/>
              <a:t>config</a:t>
            </a:r>
            <a:r>
              <a:rPr lang="en-GB" sz="1400" dirty="0"/>
              <a:t> though, will not take the new block device mapping into consideration and instead use the one which was the default one with AMI.  In this case there was no additional block device with EBS. Thus, the future EBS will have 0 additional EBS </a:t>
            </a:r>
            <a:r>
              <a:rPr lang="en-GB" sz="1400" dirty="0" smtClean="0"/>
              <a:t>volumes</a:t>
            </a:r>
          </a:p>
          <a:p>
            <a:r>
              <a:rPr lang="en-GB" sz="1400" dirty="0"/>
              <a:t>Even though the user has configured the </a:t>
            </a:r>
            <a:r>
              <a:rPr lang="en-GB" sz="1400" b="1" dirty="0"/>
              <a:t>termination policy</a:t>
            </a:r>
            <a:r>
              <a:rPr lang="en-GB" sz="1400" dirty="0"/>
              <a:t>, before </a:t>
            </a:r>
            <a:r>
              <a:rPr lang="en-GB" sz="1400" dirty="0" err="1"/>
              <a:t>AutoScaling</a:t>
            </a:r>
            <a:r>
              <a:rPr lang="en-GB" sz="1400" dirty="0"/>
              <a:t> selects an instance to terminate, </a:t>
            </a:r>
            <a:r>
              <a:rPr lang="en-GB" sz="1400" b="1" dirty="0"/>
              <a:t>it first identifies the Availability Zone that has more instances than the other Availability Zones used by the group</a:t>
            </a:r>
            <a:r>
              <a:rPr lang="en-GB" sz="1400" dirty="0"/>
              <a:t>. Within the selected Availability Zone, it identifies the instance that matches the specified termination policy</a:t>
            </a:r>
            <a:r>
              <a:rPr lang="en-GB" sz="1400" dirty="0" smtClean="0"/>
              <a:t>.</a:t>
            </a:r>
          </a:p>
          <a:p>
            <a:r>
              <a:rPr lang="en-GB" sz="1400" dirty="0"/>
              <a:t>If you want to </a:t>
            </a:r>
            <a:r>
              <a:rPr lang="en-GB" sz="1400" b="1" dirty="0">
                <a:solidFill>
                  <a:srgbClr val="00B050"/>
                </a:solidFill>
              </a:rPr>
              <a:t>change the launch configuration </a:t>
            </a:r>
            <a:r>
              <a:rPr lang="en-GB" sz="1400" dirty="0"/>
              <a:t>of your Auto Scaling group, you have to first create a new launch configuration and then update your Auto Scaling group by attaching the new launch configuration</a:t>
            </a:r>
            <a:r>
              <a:rPr lang="en-GB" sz="1400" dirty="0" smtClean="0"/>
              <a:t>.</a:t>
            </a:r>
          </a:p>
          <a:p>
            <a:r>
              <a:rPr lang="en-GB" sz="1400" dirty="0"/>
              <a:t>If the user has configured two separate single availability zone Auto Scaling groups and wants to </a:t>
            </a:r>
            <a:r>
              <a:rPr lang="en-GB" sz="1400" b="1" dirty="0">
                <a:solidFill>
                  <a:srgbClr val="00B050"/>
                </a:solidFill>
              </a:rPr>
              <a:t>merge them </a:t>
            </a:r>
            <a:r>
              <a:rPr lang="en-GB" sz="1400" dirty="0"/>
              <a:t>then he should update one of the groups and delete the other one. </a:t>
            </a:r>
            <a:endParaRPr lang="en-GB" sz="1400" dirty="0" smtClean="0"/>
          </a:p>
          <a:p>
            <a:r>
              <a:rPr lang="en-GB" sz="1400" b="1" dirty="0" smtClean="0"/>
              <a:t>as-</a:t>
            </a:r>
            <a:r>
              <a:rPr lang="en-GB" sz="1400" b="1" dirty="0" err="1" smtClean="0"/>
              <a:t>cmd</a:t>
            </a:r>
            <a:r>
              <a:rPr lang="en-GB" sz="1400" dirty="0" smtClean="0"/>
              <a:t> - when </a:t>
            </a:r>
            <a:r>
              <a:rPr lang="en-GB" sz="1400" dirty="0"/>
              <a:t>executed will list all the commands and their description in the console</a:t>
            </a:r>
            <a:endParaRPr lang="en-GB" sz="1400" dirty="0" smtClean="0"/>
          </a:p>
          <a:p>
            <a:endParaRPr lang="en-GB" sz="1400" b="1" dirty="0"/>
          </a:p>
        </p:txBody>
      </p:sp>
    </p:spTree>
    <p:extLst>
      <p:ext uri="{BB962C8B-B14F-4D97-AF65-F5344CB8AC3E}">
        <p14:creationId xmlns:p14="http://schemas.microsoft.com/office/powerpoint/2010/main" val="3074180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Scaling – Administrative Suspension</a:t>
            </a:r>
            <a:endParaRPr lang="en-US" dirty="0"/>
          </a:p>
        </p:txBody>
      </p:sp>
      <p:sp>
        <p:nvSpPr>
          <p:cNvPr id="3" name="Content Placeholder 2"/>
          <p:cNvSpPr>
            <a:spLocks noGrp="1"/>
          </p:cNvSpPr>
          <p:nvPr>
            <p:ph idx="1"/>
          </p:nvPr>
        </p:nvSpPr>
        <p:spPr/>
        <p:txBody>
          <a:bodyPr>
            <a:normAutofit/>
          </a:bodyPr>
          <a:lstStyle/>
          <a:p>
            <a:r>
              <a:rPr lang="en-GB" sz="1400" dirty="0"/>
              <a:t>Auto Scaling enables you to suspend and then resume </a:t>
            </a:r>
            <a:r>
              <a:rPr lang="en-GB" sz="1400" b="1" dirty="0"/>
              <a:t>one or more of the Auto Scaling processes </a:t>
            </a:r>
            <a:r>
              <a:rPr lang="en-GB" sz="1400" dirty="0"/>
              <a:t>in your Auto Scaling group. This can be useful when you want to investigate a configuration problem or other issue with your web application and then make changes to your application, without triggering the Auto Scaling process.</a:t>
            </a:r>
          </a:p>
          <a:p>
            <a:r>
              <a:rPr lang="en-GB" sz="1400" dirty="0"/>
              <a:t>Auto Scaling might suspend processes for Auto Scaling groups that repeatedly fail to launch instances. This is known as an</a:t>
            </a:r>
            <a:r>
              <a:rPr lang="en-GB" sz="1400" b="1" dirty="0"/>
              <a:t> </a:t>
            </a:r>
            <a:r>
              <a:rPr lang="en-GB" sz="1400" b="1" i="1" dirty="0"/>
              <a:t>administrative suspension</a:t>
            </a:r>
            <a:r>
              <a:rPr lang="en-GB" sz="1400" dirty="0"/>
              <a:t>, and most commonly applies to Auto Scaling groups that have been trying to launch instances for </a:t>
            </a:r>
            <a:r>
              <a:rPr lang="en-GB" sz="1400" b="1" dirty="0"/>
              <a:t>over 24 hours </a:t>
            </a:r>
            <a:r>
              <a:rPr lang="en-GB" sz="1400" dirty="0"/>
              <a:t>but have not succeeded in launching any instances. You can resume processes suspended for administrative reasons.</a:t>
            </a:r>
          </a:p>
        </p:txBody>
      </p:sp>
    </p:spTree>
    <p:extLst>
      <p:ext uri="{BB962C8B-B14F-4D97-AF65-F5344CB8AC3E}">
        <p14:creationId xmlns:p14="http://schemas.microsoft.com/office/powerpoint/2010/main" val="3800048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Scaling – Termination Policy</a:t>
            </a:r>
            <a:endParaRPr lang="en-US" dirty="0"/>
          </a:p>
        </p:txBody>
      </p:sp>
      <p:sp>
        <p:nvSpPr>
          <p:cNvPr id="3" name="Content Placeholder 2"/>
          <p:cNvSpPr>
            <a:spLocks noGrp="1"/>
          </p:cNvSpPr>
          <p:nvPr>
            <p:ph idx="1"/>
          </p:nvPr>
        </p:nvSpPr>
        <p:spPr/>
        <p:txBody>
          <a:bodyPr>
            <a:normAutofit/>
          </a:bodyPr>
          <a:lstStyle/>
          <a:p>
            <a:r>
              <a:rPr lang="en-GB" sz="1400" dirty="0" smtClean="0"/>
              <a:t>Default termination policy:-</a:t>
            </a:r>
          </a:p>
          <a:p>
            <a:pPr lvl="1">
              <a:buFont typeface="Wingdings" panose="05000000000000000000" pitchFamily="2" charset="2"/>
              <a:buChar char="Ø"/>
            </a:pPr>
            <a:r>
              <a:rPr lang="en-GB" sz="1400" dirty="0"/>
              <a:t>Auto Scaling determines whether there are instances in multiple Availability Zones. If so, it selects the Availability Zone with the </a:t>
            </a:r>
            <a:r>
              <a:rPr lang="en-GB" sz="1400" b="1" dirty="0"/>
              <a:t>most instances </a:t>
            </a:r>
            <a:r>
              <a:rPr lang="en-GB" sz="1400" dirty="0"/>
              <a:t>and at least one instance that is not protected from scale in. </a:t>
            </a:r>
            <a:endParaRPr lang="en-GB" sz="1400" dirty="0" smtClean="0"/>
          </a:p>
          <a:p>
            <a:pPr lvl="1">
              <a:buFont typeface="Wingdings" panose="05000000000000000000" pitchFamily="2" charset="2"/>
              <a:buChar char="Ø"/>
            </a:pPr>
            <a:r>
              <a:rPr lang="en-GB" sz="1400" dirty="0"/>
              <a:t>Auto Scaling determines which unprotected instances in the selected Availability Zone use the </a:t>
            </a:r>
            <a:r>
              <a:rPr lang="en-GB" sz="1400" b="1" dirty="0"/>
              <a:t>oldest launch configuration</a:t>
            </a:r>
            <a:r>
              <a:rPr lang="en-GB" sz="1400" dirty="0" smtClean="0"/>
              <a:t>.</a:t>
            </a:r>
          </a:p>
          <a:p>
            <a:pPr lvl="1">
              <a:buFont typeface="Wingdings" panose="05000000000000000000" pitchFamily="2" charset="2"/>
              <a:buChar char="Ø"/>
            </a:pPr>
            <a:r>
              <a:rPr lang="en-GB" sz="1400" dirty="0"/>
              <a:t>If there are multiple instances that use the oldest launch configuration, Auto Scaling determines which unprotected instances are closest to the </a:t>
            </a:r>
            <a:r>
              <a:rPr lang="en-GB" sz="1400" b="1" dirty="0"/>
              <a:t>next billing hour</a:t>
            </a:r>
            <a:r>
              <a:rPr lang="en-GB" sz="1400" b="1" dirty="0" smtClean="0"/>
              <a:t>.</a:t>
            </a:r>
          </a:p>
          <a:p>
            <a:pPr lvl="1">
              <a:buFont typeface="Wingdings" panose="05000000000000000000" pitchFamily="2" charset="2"/>
              <a:buChar char="Ø"/>
            </a:pPr>
            <a:r>
              <a:rPr lang="en-GB" sz="1400" dirty="0"/>
              <a:t>If there is more than one unprotected instance closest to the next billing hour, Auto Scaling selects one of these instances at </a:t>
            </a:r>
            <a:r>
              <a:rPr lang="en-GB" sz="1400" b="1" dirty="0"/>
              <a:t>random</a:t>
            </a:r>
            <a:r>
              <a:rPr lang="en-GB" sz="1400" dirty="0"/>
              <a:t>.</a:t>
            </a:r>
            <a:endParaRPr lang="en-GB" sz="1400" b="1" dirty="0"/>
          </a:p>
        </p:txBody>
      </p:sp>
    </p:spTree>
    <p:extLst>
      <p:ext uri="{BB962C8B-B14F-4D97-AF65-F5344CB8AC3E}">
        <p14:creationId xmlns:p14="http://schemas.microsoft.com/office/powerpoint/2010/main" val="2929970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p>
          <a:p>
            <a:r>
              <a:rPr lang="en-GB" sz="1400" dirty="0"/>
              <a:t>The advantage of associating the Elastic IP address with the network interface instead of directly with the instance is that you can </a:t>
            </a:r>
            <a:r>
              <a:rPr lang="en-GB" sz="1400" b="1" dirty="0"/>
              <a:t>move all the attributes </a:t>
            </a:r>
            <a:r>
              <a:rPr lang="en-GB" sz="1400" dirty="0"/>
              <a:t>of the network interface from one instance to another in a single </a:t>
            </a:r>
            <a:r>
              <a:rPr lang="en-GB" sz="1400" dirty="0" smtClean="0"/>
              <a:t>step</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Zone</a:t>
            </a:r>
            <a:endParaRPr lang="en-US" dirty="0"/>
          </a:p>
        </p:txBody>
      </p:sp>
      <p:sp>
        <p:nvSpPr>
          <p:cNvPr id="3" name="Content Placeholder 2"/>
          <p:cNvSpPr>
            <a:spLocks noGrp="1"/>
          </p:cNvSpPr>
          <p:nvPr>
            <p:ph idx="1"/>
          </p:nvPr>
        </p:nvSpPr>
        <p:spPr/>
        <p:txBody>
          <a:bodyPr>
            <a:normAutofit/>
          </a:bodyPr>
          <a:lstStyle/>
          <a:p>
            <a:r>
              <a:rPr lang="en-GB" sz="1400" dirty="0"/>
              <a:t>Availability Zone names are </a:t>
            </a:r>
            <a:r>
              <a:rPr lang="en-GB" sz="1400" b="1" dirty="0">
                <a:solidFill>
                  <a:srgbClr val="FF0000"/>
                </a:solidFill>
              </a:rPr>
              <a:t>unique per account </a:t>
            </a:r>
            <a:r>
              <a:rPr lang="en-GB" sz="1400" dirty="0"/>
              <a:t>and do not represent a specific set of physical </a:t>
            </a:r>
            <a:r>
              <a:rPr lang="en-GB" sz="1400" dirty="0" smtClean="0"/>
              <a:t>resources</a:t>
            </a:r>
            <a:endParaRPr lang="en-GB" sz="1400" dirty="0"/>
          </a:p>
        </p:txBody>
      </p:sp>
    </p:spTree>
    <p:extLst>
      <p:ext uri="{BB962C8B-B14F-4D97-AF65-F5344CB8AC3E}">
        <p14:creationId xmlns:p14="http://schemas.microsoft.com/office/powerpoint/2010/main" val="3120661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lnSpcReduction="10000"/>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r>
              <a:rPr lang="en-GB" sz="1400" dirty="0" smtClean="0"/>
              <a:t>.</a:t>
            </a:r>
          </a:p>
          <a:p>
            <a:r>
              <a:rPr lang="en-GB" sz="1400" b="1" dirty="0" smtClean="0"/>
              <a:t>No charge</a:t>
            </a:r>
            <a:r>
              <a:rPr lang="en-GB" sz="1400" dirty="0" smtClean="0"/>
              <a:t> for replicating the data from primary instance to secondary instance</a:t>
            </a:r>
          </a:p>
          <a:p>
            <a:r>
              <a:rPr lang="en-GB" sz="1400" dirty="0" smtClean="0"/>
              <a:t>IO operation </a:t>
            </a:r>
            <a:r>
              <a:rPr lang="en-GB" sz="1400" b="1" dirty="0" smtClean="0"/>
              <a:t>briefly suspended</a:t>
            </a:r>
            <a:r>
              <a:rPr lang="en-GB" sz="1400" dirty="0" smtClean="0"/>
              <a:t> while the backup process initializes, and you may experience a brief period of elevated latency</a:t>
            </a:r>
          </a:p>
          <a:p>
            <a:r>
              <a:rPr lang="en-GB" sz="1400" dirty="0"/>
              <a:t>You </a:t>
            </a:r>
            <a:r>
              <a:rPr lang="en-GB" sz="1400" b="1" dirty="0"/>
              <a:t>do not need to specify a destination port number when you create DB security group rules</a:t>
            </a:r>
            <a:r>
              <a:rPr lang="en-GB" sz="1400" dirty="0"/>
              <a:t>; the port number defined for the DB instance is used as the destination port number for all rules defined for the DB security </a:t>
            </a:r>
            <a:r>
              <a:rPr lang="en-GB" sz="1400" dirty="0" smtClean="0"/>
              <a:t>group</a:t>
            </a:r>
            <a:endParaRPr lang="en-GB" sz="1400" dirty="0"/>
          </a:p>
          <a:p>
            <a:r>
              <a:rPr lang="en-GB" sz="1400" dirty="0"/>
              <a:t>You can create MySQL, </a:t>
            </a:r>
            <a:r>
              <a:rPr lang="en-GB" sz="1400" dirty="0" err="1"/>
              <a:t>MariaDB</a:t>
            </a:r>
            <a:r>
              <a:rPr lang="en-GB" sz="1400" dirty="0"/>
              <a:t>, PostgreSQL, and Oracle RDS DB instances with up to </a:t>
            </a:r>
            <a:r>
              <a:rPr lang="en-GB" sz="1400" b="1" dirty="0"/>
              <a:t>6TB </a:t>
            </a:r>
            <a:r>
              <a:rPr lang="en-GB" sz="1400" dirty="0"/>
              <a:t>of storage and SQL Server RDS DB instances with up to </a:t>
            </a:r>
            <a:r>
              <a:rPr lang="en-GB" sz="1400" b="1" dirty="0"/>
              <a:t>4TB </a:t>
            </a:r>
            <a:r>
              <a:rPr lang="en-GB" sz="1400" dirty="0"/>
              <a:t>of storage when using the </a:t>
            </a:r>
            <a:r>
              <a:rPr lang="en-GB" sz="1400" b="1" dirty="0"/>
              <a:t>Provisioned IOPS and General Purpose (SSD) storage types</a:t>
            </a:r>
            <a:r>
              <a:rPr lang="en-GB" sz="1400" dirty="0"/>
              <a:t>.</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smtClean="0"/>
              <a:t>RDS automatically provisions and maintains a </a:t>
            </a:r>
            <a:r>
              <a:rPr lang="en-GB" sz="1400" b="1" dirty="0" smtClean="0">
                <a:solidFill>
                  <a:srgbClr val="00B050"/>
                </a:solidFill>
              </a:rPr>
              <a:t>synchronous standby replica </a:t>
            </a:r>
            <a:r>
              <a:rPr lang="en-GB" sz="1400" dirty="0" smtClean="0"/>
              <a:t>in a different AZ</a:t>
            </a:r>
          </a:p>
          <a:p>
            <a:r>
              <a:rPr lang="en-GB" sz="1400" dirty="0"/>
              <a:t>Synchronous replication only acknowledges a transaction after it has been durably stored in both the primary location and its replicas. It is ideal for protecting the integrity of data from the event of a failure of the </a:t>
            </a:r>
            <a:r>
              <a:rPr lang="en-GB" sz="1400" dirty="0" smtClean="0"/>
              <a:t>primary </a:t>
            </a:r>
            <a:r>
              <a:rPr lang="en-GB" sz="1400" dirty="0"/>
              <a:t>node. Synchronous replication can also scale read capacity for queries that require the most up-to-date data (strong consistency</a:t>
            </a:r>
            <a:r>
              <a:rPr lang="en-GB" sz="1400" dirty="0" smtClean="0"/>
              <a:t>)</a:t>
            </a:r>
          </a:p>
          <a:p>
            <a:r>
              <a:rPr lang="en-GB" sz="1400" b="1" dirty="0" smtClean="0"/>
              <a:t>SQL Server </a:t>
            </a:r>
            <a:r>
              <a:rPr lang="en-GB" sz="1400" dirty="0" smtClean="0"/>
              <a:t>– performs synchronous </a:t>
            </a:r>
            <a:r>
              <a:rPr lang="en-GB" sz="1400" dirty="0"/>
              <a:t>logical </a:t>
            </a:r>
            <a:r>
              <a:rPr lang="en-GB" sz="1400" dirty="0" smtClean="0"/>
              <a:t>replication rather than </a:t>
            </a:r>
            <a:r>
              <a:rPr lang="en-GB" sz="1400" dirty="0"/>
              <a:t>synchronous physical replication</a:t>
            </a:r>
            <a:endParaRPr lang="en-GB" sz="1400" dirty="0" smtClean="0"/>
          </a:p>
          <a:p>
            <a:r>
              <a:rPr lang="en-GB" sz="1400" dirty="0" smtClean="0"/>
              <a:t>Redshift block size – 1024 KB / 1MB</a:t>
            </a:r>
          </a:p>
          <a:p>
            <a:r>
              <a:rPr lang="en-GB" sz="1400" dirty="0" smtClean="0"/>
              <a:t>While deploying the RDS, you can </a:t>
            </a:r>
            <a:r>
              <a:rPr lang="en-GB" sz="1400" b="1" dirty="0" smtClean="0"/>
              <a:t>select the AZ</a:t>
            </a:r>
            <a:r>
              <a:rPr lang="en-GB" sz="1400" dirty="0" smtClean="0"/>
              <a:t> into which you deploy it</a:t>
            </a:r>
          </a:p>
          <a:p>
            <a:r>
              <a:rPr lang="en-GB" sz="1400" dirty="0" smtClean="0"/>
              <a:t>Aurora stores </a:t>
            </a:r>
            <a:r>
              <a:rPr lang="en-GB" sz="1400" b="1" dirty="0" smtClean="0"/>
              <a:t>6 copies </a:t>
            </a:r>
            <a:r>
              <a:rPr lang="en-GB" sz="1400" dirty="0" smtClean="0"/>
              <a:t>of data by default</a:t>
            </a:r>
          </a:p>
          <a:p>
            <a:r>
              <a:rPr lang="en-GB" sz="1400" dirty="0" smtClean="0"/>
              <a:t>RDS backup retention period is </a:t>
            </a:r>
            <a:r>
              <a:rPr lang="en-GB" sz="1400" b="1" dirty="0" smtClean="0"/>
              <a:t>35 days</a:t>
            </a:r>
          </a:p>
          <a:p>
            <a:r>
              <a:rPr lang="en-GB" sz="1400" dirty="0" smtClean="0"/>
              <a:t>Microsoft SQL express edition – maximum storage size is </a:t>
            </a:r>
            <a:r>
              <a:rPr lang="en-GB" sz="1400" b="1" dirty="0" smtClean="0"/>
              <a:t>300 </a:t>
            </a:r>
            <a:r>
              <a:rPr lang="en-GB" sz="1400" b="1" dirty="0" smtClean="0"/>
              <a:t>GB</a:t>
            </a:r>
          </a:p>
          <a:p>
            <a:r>
              <a:rPr lang="en-GB" sz="1400" dirty="0" smtClean="0"/>
              <a:t>In case of outage, the RDS automatically switches to a standby replica in another AZ if you have enabled </a:t>
            </a:r>
            <a:r>
              <a:rPr lang="en-GB" sz="1400" b="1" dirty="0" smtClean="0"/>
              <a:t>Multiple AZ</a:t>
            </a:r>
            <a:endParaRPr lang="en-GB" sz="1400" b="1" dirty="0" smtClean="0"/>
          </a:p>
          <a:p>
            <a:endParaRPr lang="en-GB" sz="1400" dirty="0"/>
          </a:p>
        </p:txBody>
      </p:sp>
    </p:spTree>
    <p:extLst>
      <p:ext uri="{BB962C8B-B14F-4D97-AF65-F5344CB8AC3E}">
        <p14:creationId xmlns:p14="http://schemas.microsoft.com/office/powerpoint/2010/main" val="200294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 – Internet Accessible</a:t>
            </a:r>
            <a:endParaRPr lang="en-US" dirty="0"/>
          </a:p>
        </p:txBody>
      </p:sp>
      <p:sp>
        <p:nvSpPr>
          <p:cNvPr id="3" name="Content Placeholder 2"/>
          <p:cNvSpPr>
            <a:spLocks noGrp="1"/>
          </p:cNvSpPr>
          <p:nvPr>
            <p:ph idx="1"/>
          </p:nvPr>
        </p:nvSpPr>
        <p:spPr/>
        <p:txBody>
          <a:bodyPr>
            <a:normAutofit/>
          </a:bodyPr>
          <a:lstStyle/>
          <a:p>
            <a:r>
              <a:rPr lang="en-GB" sz="1400" dirty="0"/>
              <a:t>If the RDS instance is required to be accessible from the internet:</a:t>
            </a:r>
          </a:p>
          <a:p>
            <a:pPr lvl="1">
              <a:buFont typeface="Wingdings" panose="05000000000000000000" pitchFamily="2" charset="2"/>
              <a:buChar char="Ø"/>
            </a:pPr>
            <a:r>
              <a:rPr lang="en-GB" sz="1400" dirty="0"/>
              <a:t>The organization must setup that the RDS instance is enabled with the VPC attributes, DNS hostnames and DNS resolution.   </a:t>
            </a:r>
          </a:p>
          <a:p>
            <a:pPr lvl="1">
              <a:buFont typeface="Wingdings" panose="05000000000000000000" pitchFamily="2" charset="2"/>
              <a:buChar char="Ø"/>
            </a:pPr>
            <a:r>
              <a:rPr lang="en-GB" sz="1400" dirty="0"/>
              <a:t>The organization must enable the parameter in the console which makes the RDS instance publicly accessible.</a:t>
            </a:r>
          </a:p>
          <a:p>
            <a:pPr lvl="1">
              <a:buFont typeface="Wingdings" panose="05000000000000000000" pitchFamily="2" charset="2"/>
              <a:buChar char="Ø"/>
            </a:pPr>
            <a:r>
              <a:rPr lang="en-GB" sz="1400" dirty="0"/>
              <a:t>The organization must allow access from the internet in the RDS VPC security group.</a:t>
            </a:r>
          </a:p>
        </p:txBody>
      </p:sp>
    </p:spTree>
    <p:extLst>
      <p:ext uri="{BB962C8B-B14F-4D97-AF65-F5344CB8AC3E}">
        <p14:creationId xmlns:p14="http://schemas.microsoft.com/office/powerpoint/2010/main" val="1527790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p>
          <a:p>
            <a:r>
              <a:rPr lang="en-GB" sz="1400" dirty="0" smtClean="0"/>
              <a:t>By default, new subnets in a custom VPC </a:t>
            </a:r>
            <a:r>
              <a:rPr lang="en-GB" sz="1400" b="1" dirty="0" smtClean="0"/>
              <a:t>can communicate </a:t>
            </a:r>
            <a:r>
              <a:rPr lang="en-GB" sz="1400" dirty="0" smtClean="0"/>
              <a:t>with each other across AZ</a:t>
            </a:r>
          </a:p>
          <a:p>
            <a:r>
              <a:rPr lang="en-GB" sz="1400" dirty="0"/>
              <a:t>Every subnet in your VPC must be associated with exactly </a:t>
            </a:r>
            <a:r>
              <a:rPr lang="en-GB" sz="1400" b="1" dirty="0"/>
              <a:t>one Route Table</a:t>
            </a:r>
            <a:r>
              <a:rPr lang="en-GB" sz="1400" dirty="0"/>
              <a:t>. However, multiple subnets can be associated with the same Route Table</a:t>
            </a:r>
            <a:r>
              <a:rPr lang="en-GB" sz="1400" dirty="0" smtClean="0"/>
              <a:t>.</a:t>
            </a:r>
          </a:p>
          <a:p>
            <a:r>
              <a:rPr lang="en-GB" sz="1400" dirty="0"/>
              <a:t>Instances that you launch into a </a:t>
            </a:r>
            <a:r>
              <a:rPr lang="en-GB" sz="1400" b="1" dirty="0"/>
              <a:t>default subnet </a:t>
            </a:r>
            <a:r>
              <a:rPr lang="en-GB" sz="1400" dirty="0"/>
              <a:t>receive </a:t>
            </a:r>
            <a:r>
              <a:rPr lang="en-GB" sz="1400" b="1" dirty="0">
                <a:solidFill>
                  <a:srgbClr val="00B050"/>
                </a:solidFill>
              </a:rPr>
              <a:t>both</a:t>
            </a:r>
            <a:r>
              <a:rPr lang="en-GB" sz="1400" dirty="0">
                <a:solidFill>
                  <a:srgbClr val="00B050"/>
                </a:solidFill>
              </a:rPr>
              <a:t> </a:t>
            </a:r>
            <a:r>
              <a:rPr lang="en-GB" sz="1400" dirty="0"/>
              <a:t>a public IP address and a private IP </a:t>
            </a:r>
            <a:r>
              <a:rPr lang="en-GB" sz="1400" dirty="0" smtClean="0"/>
              <a:t>address</a:t>
            </a:r>
          </a:p>
          <a:p>
            <a:r>
              <a:rPr lang="en-GB" sz="1400" dirty="0"/>
              <a:t>Instances that you launch into a </a:t>
            </a:r>
            <a:r>
              <a:rPr lang="en-GB" sz="1400" b="1" dirty="0" err="1"/>
              <a:t>nondefault</a:t>
            </a:r>
            <a:r>
              <a:rPr lang="en-GB" sz="1400" b="1" dirty="0"/>
              <a:t> subnet</a:t>
            </a:r>
            <a:r>
              <a:rPr lang="en-GB" sz="1400" dirty="0"/>
              <a:t> in a default VPC don't receive a public IP address or a DNS hostname. You can change your subnet's default public IP addressing </a:t>
            </a:r>
            <a:r>
              <a:rPr lang="en-GB" sz="1400" dirty="0" err="1"/>
              <a:t>behavior</a:t>
            </a:r>
            <a:r>
              <a:rPr lang="en-GB" sz="1400" dirty="0"/>
              <a:t>.</a:t>
            </a:r>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r>
              <a:rPr lang="en-GB" sz="1400" dirty="0" smtClean="0"/>
              <a:t>.</a:t>
            </a:r>
          </a:p>
          <a:p>
            <a:r>
              <a:rPr lang="en-GB" sz="1400" b="1" dirty="0" smtClean="0">
                <a:solidFill>
                  <a:srgbClr val="FF0000"/>
                </a:solidFill>
              </a:rPr>
              <a:t>General purpose and Provisioned IOPS </a:t>
            </a:r>
            <a:r>
              <a:rPr lang="en-GB" sz="1400" dirty="0" smtClean="0"/>
              <a:t>- Both </a:t>
            </a:r>
            <a:r>
              <a:rPr lang="en-GB" sz="1400" dirty="0"/>
              <a:t>are SSD based and suitable </a:t>
            </a:r>
            <a:r>
              <a:rPr lang="en-GB" sz="1400" b="1" dirty="0">
                <a:solidFill>
                  <a:srgbClr val="00B050"/>
                </a:solidFill>
              </a:rPr>
              <a:t>for random I/O </a:t>
            </a:r>
            <a:r>
              <a:rPr lang="en-GB" sz="1400" b="1" dirty="0" smtClean="0">
                <a:solidFill>
                  <a:srgbClr val="00B050"/>
                </a:solidFill>
              </a:rPr>
              <a:t>workloads</a:t>
            </a:r>
          </a:p>
          <a:p>
            <a:r>
              <a:rPr lang="en-GB" sz="1400" b="1" dirty="0">
                <a:solidFill>
                  <a:srgbClr val="00B050"/>
                </a:solidFill>
              </a:rPr>
              <a:t>Snowball</a:t>
            </a:r>
            <a:r>
              <a:rPr lang="en-GB" sz="1400" dirty="0">
                <a:solidFill>
                  <a:srgbClr val="00B050"/>
                </a:solidFill>
              </a:rPr>
              <a:t> </a:t>
            </a:r>
            <a:r>
              <a:rPr lang="en-GB" sz="1400" dirty="0"/>
              <a:t>offers convenient way to transfer large amount of data by physically shipping the data using secure snowball </a:t>
            </a:r>
            <a:r>
              <a:rPr lang="en-GB" sz="1400" dirty="0" smtClean="0"/>
              <a:t>appliance</a:t>
            </a:r>
          </a:p>
          <a:p>
            <a:r>
              <a:rPr lang="en-GB" sz="1400" dirty="0" smtClean="0"/>
              <a:t>Unencrypted to Encrypted:-</a:t>
            </a:r>
          </a:p>
          <a:p>
            <a:pPr lvl="1">
              <a:buFont typeface="Wingdings" panose="05000000000000000000" pitchFamily="2" charset="2"/>
              <a:buChar char="Ø"/>
            </a:pPr>
            <a:r>
              <a:rPr lang="en-GB" sz="1400" dirty="0" smtClean="0"/>
              <a:t>Create a snapshot</a:t>
            </a:r>
          </a:p>
          <a:p>
            <a:pPr lvl="1">
              <a:buFont typeface="Wingdings" panose="05000000000000000000" pitchFamily="2" charset="2"/>
              <a:buChar char="Ø"/>
            </a:pPr>
            <a:r>
              <a:rPr lang="en-GB" sz="1400" dirty="0" smtClean="0"/>
              <a:t>Copy the snapshot while applying encryption parameters</a:t>
            </a:r>
          </a:p>
          <a:p>
            <a:pPr lvl="1">
              <a:buFont typeface="Wingdings" panose="05000000000000000000" pitchFamily="2" charset="2"/>
              <a:buChar char="Ø"/>
            </a:pPr>
            <a:r>
              <a:rPr lang="en-GB" sz="1400" dirty="0" smtClean="0"/>
              <a:t>Restore the encrypted snapshot to a new volume</a:t>
            </a:r>
          </a:p>
          <a:p>
            <a:r>
              <a:rPr lang="en-GB" sz="1400" b="1" dirty="0" smtClean="0">
                <a:solidFill>
                  <a:srgbClr val="FF0000"/>
                </a:solidFill>
              </a:rPr>
              <a:t>Two types</a:t>
            </a:r>
            <a:r>
              <a:rPr lang="en-GB" sz="1400" dirty="0" smtClean="0"/>
              <a:t> of block devices:-</a:t>
            </a:r>
          </a:p>
          <a:p>
            <a:pPr lvl="1">
              <a:buFont typeface="Wingdings" panose="05000000000000000000" pitchFamily="2" charset="2"/>
              <a:buChar char="Ø"/>
            </a:pPr>
            <a:r>
              <a:rPr lang="en-GB" sz="1400" dirty="0"/>
              <a:t>Instance store </a:t>
            </a:r>
            <a:r>
              <a:rPr lang="en-GB" sz="1400" dirty="0" smtClean="0"/>
              <a:t>volumes (</a:t>
            </a:r>
            <a:r>
              <a:rPr lang="en-GB" sz="1400" dirty="0"/>
              <a:t>virtual devices whose underlying hardware is physically attached to the host computer for the instance)</a:t>
            </a:r>
            <a:endParaRPr lang="en-GB" sz="1400" dirty="0" smtClean="0"/>
          </a:p>
          <a:p>
            <a:pPr lvl="1">
              <a:buFont typeface="Wingdings" panose="05000000000000000000" pitchFamily="2" charset="2"/>
              <a:buChar char="Ø"/>
            </a:pPr>
            <a:r>
              <a:rPr lang="fr-FR" sz="1400" dirty="0"/>
              <a:t>EBS volumes (</a:t>
            </a:r>
            <a:r>
              <a:rPr lang="fr-FR" sz="1400" dirty="0" err="1"/>
              <a:t>remote</a:t>
            </a:r>
            <a:r>
              <a:rPr lang="fr-FR" sz="1400" dirty="0"/>
              <a:t> </a:t>
            </a:r>
            <a:r>
              <a:rPr lang="fr-FR" sz="1400" dirty="0" err="1"/>
              <a:t>storage</a:t>
            </a:r>
            <a:r>
              <a:rPr lang="fr-FR" sz="1400" dirty="0"/>
              <a:t> </a:t>
            </a:r>
            <a:r>
              <a:rPr lang="fr-FR" sz="1400" dirty="0" err="1"/>
              <a:t>devices</a:t>
            </a:r>
            <a:r>
              <a:rPr lang="fr-FR" sz="1400" dirty="0" smtClean="0"/>
              <a:t>)</a:t>
            </a:r>
            <a:endParaRPr lang="en-GB" sz="1400" dirty="0"/>
          </a:p>
          <a:p>
            <a:r>
              <a:rPr lang="en-GB" sz="1400" dirty="0" smtClean="0"/>
              <a:t>RAID - </a:t>
            </a:r>
            <a:r>
              <a:rPr lang="en-GB" sz="1400" dirty="0"/>
              <a:t>R</a:t>
            </a:r>
            <a:r>
              <a:rPr lang="en-GB" sz="1400" dirty="0" smtClean="0"/>
              <a:t>edundant Array </a:t>
            </a:r>
            <a:r>
              <a:rPr lang="en-GB" sz="1400" dirty="0"/>
              <a:t>of </a:t>
            </a:r>
            <a:r>
              <a:rPr lang="en-GB" sz="1400" dirty="0" smtClean="0"/>
              <a:t>Inexpensive Disks</a:t>
            </a:r>
          </a:p>
          <a:p>
            <a:r>
              <a:rPr lang="en-GB" sz="1400" b="1" dirty="0"/>
              <a:t>RAID 5 and RAID 6 are not recommended for Amazon EBS</a:t>
            </a:r>
            <a:r>
              <a:rPr lang="en-GB" sz="1400" dirty="0"/>
              <a:t> because the parity write operations of these RAID modes consume some of the IOPS available to your volumes.</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dirty="0"/>
              <a:t>When modifying EBS snapshot permissions with AWS Console, one of the options is to make the snapshot public or not. However, snapshots </a:t>
            </a:r>
            <a:r>
              <a:rPr lang="en-GB" sz="1400" b="1" dirty="0"/>
              <a:t>with AWS Marketplace product codes can't be made public.</a:t>
            </a:r>
          </a:p>
        </p:txBody>
      </p:sp>
    </p:spTree>
    <p:extLst>
      <p:ext uri="{BB962C8B-B14F-4D97-AF65-F5344CB8AC3E}">
        <p14:creationId xmlns:p14="http://schemas.microsoft.com/office/powerpoint/2010/main" val="2292987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Gateway</a:t>
            </a:r>
            <a:endParaRPr lang="en-US" dirty="0"/>
          </a:p>
        </p:txBody>
      </p:sp>
      <p:sp>
        <p:nvSpPr>
          <p:cNvPr id="3" name="Content Placeholder 2"/>
          <p:cNvSpPr>
            <a:spLocks noGrp="1"/>
          </p:cNvSpPr>
          <p:nvPr>
            <p:ph idx="1"/>
          </p:nvPr>
        </p:nvSpPr>
        <p:spPr/>
        <p:txBody>
          <a:bodyPr>
            <a:normAutofit/>
          </a:bodyPr>
          <a:lstStyle/>
          <a:p>
            <a:r>
              <a:rPr lang="en-GB" sz="1400" dirty="0" smtClean="0"/>
              <a:t>It is an </a:t>
            </a:r>
            <a:r>
              <a:rPr lang="en-GB" sz="1400" dirty="0" err="1" smtClean="0"/>
              <a:t>on-premise</a:t>
            </a:r>
            <a:r>
              <a:rPr lang="en-GB" sz="1400" dirty="0" smtClean="0"/>
              <a:t> virtual appliance that can be used to cache S3 locally at a customer site</a:t>
            </a:r>
          </a:p>
          <a:p>
            <a:r>
              <a:rPr lang="en-GB" sz="1400" b="1" dirty="0"/>
              <a:t>Gateway-Stored volumes </a:t>
            </a:r>
            <a:r>
              <a:rPr lang="en-GB" sz="1400" dirty="0"/>
              <a:t>store your primary data locally, while asynchronously backing up that data to AWS. </a:t>
            </a:r>
            <a:r>
              <a:rPr lang="en-GB" sz="1400" dirty="0" smtClean="0"/>
              <a:t>Used for low latency applications.</a:t>
            </a:r>
          </a:p>
          <a:p>
            <a:r>
              <a:rPr lang="en-GB" sz="1400" b="1" dirty="0"/>
              <a:t>Gateway-Cached volumes</a:t>
            </a:r>
            <a:r>
              <a:rPr lang="en-GB" sz="1400" dirty="0"/>
              <a:t> retain a copy of frequently accessed data subsets locally. Cached volumes offer a substantial cost savings on primary storage and minimize the need to scale your storage on-premises. </a:t>
            </a:r>
          </a:p>
        </p:txBody>
      </p:sp>
    </p:spTree>
    <p:extLst>
      <p:ext uri="{BB962C8B-B14F-4D97-AF65-F5344CB8AC3E}">
        <p14:creationId xmlns:p14="http://schemas.microsoft.com/office/powerpoint/2010/main" val="8918154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r>
              <a:rPr lang="en-GB" sz="1400" dirty="0" smtClean="0"/>
              <a:t>CloudFront can handle data transfer rate </a:t>
            </a:r>
            <a:r>
              <a:rPr lang="en-GB" sz="1400" b="1" dirty="0" smtClean="0">
                <a:solidFill>
                  <a:srgbClr val="FF0000"/>
                </a:solidFill>
              </a:rPr>
              <a:t>1,000 MBPS and 1000 requests per second</a:t>
            </a:r>
            <a:endParaRPr lang="en-GB" sz="1400" b="1" dirty="0">
              <a:solidFill>
                <a:srgbClr val="FF0000"/>
              </a:solidFill>
            </a:endParaRPr>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FF0000"/>
                </a:solidFill>
              </a:rPr>
              <a:t>per region is 5</a:t>
            </a:r>
            <a:r>
              <a:rPr lang="en-GB" sz="1400" dirty="0"/>
              <a:t>. The limit for Internet gateways per region is directly correlated to this one. Increasing this limit will increase the limit on Internet gateways per region by the same amount</a:t>
            </a:r>
            <a:r>
              <a:rPr lang="en-GB" sz="1400" dirty="0" smtClean="0"/>
              <a:t>.</a:t>
            </a:r>
          </a:p>
          <a:p>
            <a:r>
              <a:rPr lang="en-GB" sz="1400" dirty="0"/>
              <a:t>Amazon creates the requested VPC and the following linked services:</a:t>
            </a:r>
          </a:p>
          <a:p>
            <a:r>
              <a:rPr lang="en-GB" sz="1400" dirty="0"/>
              <a:t>a </a:t>
            </a:r>
            <a:r>
              <a:rPr lang="en-GB" sz="1400" b="1" dirty="0"/>
              <a:t>DHCP options set </a:t>
            </a:r>
            <a:r>
              <a:rPr lang="en-GB" sz="1400" dirty="0"/>
              <a:t> (this set enables DNS for instances that need to communicate over the VPC's Internet gateway) </a:t>
            </a:r>
          </a:p>
          <a:p>
            <a:r>
              <a:rPr lang="en-GB" sz="1400" dirty="0"/>
              <a:t>a </a:t>
            </a:r>
            <a:r>
              <a:rPr lang="en-GB" sz="1400" b="1" dirty="0"/>
              <a:t>Route Table  </a:t>
            </a:r>
            <a:r>
              <a:rPr lang="en-GB" sz="1400" dirty="0"/>
              <a:t>(it contains a set of rules, called </a:t>
            </a:r>
            <a:r>
              <a:rPr lang="en-GB" sz="1400" i="1" dirty="0"/>
              <a:t>routes</a:t>
            </a:r>
            <a:r>
              <a:rPr lang="en-GB" sz="1400" dirty="0"/>
              <a:t>, that are used to determine where network traffic is directed) </a:t>
            </a:r>
          </a:p>
          <a:p>
            <a:r>
              <a:rPr lang="en-GB" sz="1400" dirty="0"/>
              <a:t>a </a:t>
            </a:r>
            <a:r>
              <a:rPr lang="en-GB" sz="1400" b="1" dirty="0"/>
              <a:t>Network ACL  </a:t>
            </a:r>
            <a:r>
              <a:rPr lang="en-GB" sz="1400" dirty="0"/>
              <a:t>(it is a list of rules to determine whether traffic is allowed in or out of any subnet associated with the network ACL</a:t>
            </a:r>
            <a:r>
              <a:rPr lang="en-GB" sz="1400" dirty="0" smtClean="0"/>
              <a:t>)</a:t>
            </a:r>
          </a:p>
          <a:p>
            <a:r>
              <a:rPr lang="en-GB" sz="1400" dirty="0"/>
              <a:t>A route table contains a set of rules, called routes, that are used to determine where network traffic is directed. Each route in a table specifies a destination CIDR and a </a:t>
            </a:r>
            <a:r>
              <a:rPr lang="en-GB" sz="1400" dirty="0" smtClean="0"/>
              <a:t>target. </a:t>
            </a:r>
            <a:r>
              <a:rPr lang="en-GB" sz="1400" dirty="0"/>
              <a:t>If a subnet have a route with the destination (0.0.0.0/0) and target the Internet Gateway, the subnet is known as a </a:t>
            </a:r>
            <a:r>
              <a:rPr lang="en-GB" sz="1400" b="1" dirty="0"/>
              <a:t>public subnet</a:t>
            </a:r>
            <a:r>
              <a:rPr lang="en-GB" sz="1400" b="1" dirty="0" smtClean="0"/>
              <a:t>. </a:t>
            </a:r>
            <a:r>
              <a:rPr lang="en-GB" sz="1400" dirty="0"/>
              <a:t>If a subnet doesn't have a route to the Internet (0.0.0.0/0) through a gateway, the subnet is known as a </a:t>
            </a:r>
            <a:r>
              <a:rPr lang="en-GB" sz="1400" b="1" dirty="0"/>
              <a:t>private subnet.</a:t>
            </a:r>
            <a:endParaRPr lang="en-GB" sz="1400" b="1" dirty="0" smtClean="0"/>
          </a:p>
          <a:p>
            <a:r>
              <a:rPr lang="en-GB" sz="1400" dirty="0" smtClean="0"/>
              <a:t>If </a:t>
            </a:r>
            <a:r>
              <a:rPr lang="en-GB" sz="1400" dirty="0"/>
              <a:t>you don't explicitly associate a subnet with a network ACL, the subnet is automatically associated with the default network ACL that allows all inbound and outbound traffic</a:t>
            </a:r>
            <a:r>
              <a:rPr lang="en-GB" sz="1400" dirty="0" smtClean="0"/>
              <a:t>.</a:t>
            </a:r>
          </a:p>
          <a:p>
            <a:r>
              <a:rPr lang="en-GB" sz="1400" dirty="0" smtClean="0"/>
              <a:t>It's </a:t>
            </a:r>
            <a:r>
              <a:rPr lang="en-GB" sz="1400" dirty="0"/>
              <a:t>important to disable the Source destination Check on NAT </a:t>
            </a:r>
            <a:r>
              <a:rPr lang="en-GB" sz="1400" dirty="0" smtClean="0"/>
              <a:t>Instance</a:t>
            </a:r>
          </a:p>
          <a:p>
            <a:r>
              <a:rPr lang="en-GB" sz="1400" dirty="0" smtClean="0"/>
              <a:t>In VPC, an instance </a:t>
            </a:r>
            <a:r>
              <a:rPr lang="en-GB" sz="1400" b="1" dirty="0" smtClean="0"/>
              <a:t>retains the private IP</a:t>
            </a:r>
            <a:r>
              <a:rPr lang="en-GB" sz="1400" dirty="0" smtClean="0"/>
              <a:t> </a:t>
            </a:r>
            <a:endParaRPr lang="en-GB" sz="1400" dirty="0"/>
          </a:p>
          <a:p>
            <a:endParaRPr lang="en-GB" sz="1400" dirty="0"/>
          </a:p>
        </p:txBody>
      </p:sp>
    </p:spTree>
    <p:extLst>
      <p:ext uri="{BB962C8B-B14F-4D97-AF65-F5344CB8AC3E}">
        <p14:creationId xmlns:p14="http://schemas.microsoft.com/office/powerpoint/2010/main" val="3924656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a:t>
            </a:r>
            <a:endParaRPr lang="en-US" dirty="0"/>
          </a:p>
        </p:txBody>
      </p:sp>
      <p:sp>
        <p:nvSpPr>
          <p:cNvPr id="3" name="Content Placeholder 2"/>
          <p:cNvSpPr>
            <a:spLocks noGrp="1"/>
          </p:cNvSpPr>
          <p:nvPr>
            <p:ph idx="1"/>
          </p:nvPr>
        </p:nvSpPr>
        <p:spPr/>
        <p:txBody>
          <a:bodyPr>
            <a:normAutofit/>
          </a:bodyPr>
          <a:lstStyle/>
          <a:p>
            <a:r>
              <a:rPr lang="en-GB" sz="1400" dirty="0"/>
              <a:t>CloudFront </a:t>
            </a:r>
            <a:r>
              <a:rPr lang="en-GB" sz="1400" dirty="0">
                <a:hlinkClick r:id="rId2"/>
              </a:rPr>
              <a:t>pricing is based on data transfer</a:t>
            </a:r>
            <a:r>
              <a:rPr lang="en-GB" sz="1400" dirty="0"/>
              <a:t> to the Internet or origin site, as well as HTTP </a:t>
            </a:r>
            <a:r>
              <a:rPr lang="en-GB" sz="1400" dirty="0" smtClean="0"/>
              <a:t>requests</a:t>
            </a:r>
            <a:endParaRPr lang="en-GB" sz="1400" dirty="0"/>
          </a:p>
          <a:p>
            <a:r>
              <a:rPr lang="en-GB" sz="1400" dirty="0"/>
              <a:t>CloudFront currently has edge locations in North America, South America, Asia, Australia and </a:t>
            </a:r>
            <a:r>
              <a:rPr lang="en-GB" sz="1400" dirty="0" smtClean="0"/>
              <a:t>Europe. Total </a:t>
            </a:r>
            <a:r>
              <a:rPr lang="en-GB" sz="1400" b="1" dirty="0" smtClean="0">
                <a:solidFill>
                  <a:srgbClr val="00B050"/>
                </a:solidFill>
              </a:rPr>
              <a:t>5 edge locations</a:t>
            </a:r>
          </a:p>
          <a:p>
            <a:r>
              <a:rPr lang="en-GB" sz="1400" dirty="0"/>
              <a:t>Amazon charges the </a:t>
            </a:r>
            <a:r>
              <a:rPr lang="en-GB" sz="1400" b="1" dirty="0">
                <a:solidFill>
                  <a:srgbClr val="FF0000"/>
                </a:solidFill>
              </a:rPr>
              <a:t>same</a:t>
            </a:r>
            <a:r>
              <a:rPr lang="en-GB" sz="1400" dirty="0">
                <a:solidFill>
                  <a:srgbClr val="FF0000"/>
                </a:solidFill>
              </a:rPr>
              <a:t> </a:t>
            </a:r>
            <a:r>
              <a:rPr lang="en-GB" sz="1400" dirty="0"/>
              <a:t>for distributing </a:t>
            </a:r>
            <a:r>
              <a:rPr lang="en-GB" sz="1400" dirty="0">
                <a:hlinkClick r:id="rId3"/>
              </a:rPr>
              <a:t>dynamic content</a:t>
            </a:r>
            <a:r>
              <a:rPr lang="en-GB" sz="1400" dirty="0"/>
              <a:t> as it does for distributing static </a:t>
            </a:r>
            <a:r>
              <a:rPr lang="en-GB" sz="1400" dirty="0" smtClean="0"/>
              <a:t>content</a:t>
            </a:r>
          </a:p>
          <a:p>
            <a:r>
              <a:rPr lang="en-GB" sz="1400" b="1" dirty="0"/>
              <a:t>OAI</a:t>
            </a:r>
            <a:r>
              <a:rPr lang="en-GB" sz="1400" dirty="0"/>
              <a:t> - Original Archive Identity </a:t>
            </a:r>
            <a:endParaRPr lang="en-GB" sz="1400" dirty="0">
              <a:solidFill>
                <a:srgbClr val="00B050"/>
              </a:solidFill>
            </a:endParaRPr>
          </a:p>
        </p:txBody>
      </p:sp>
    </p:spTree>
    <p:extLst>
      <p:ext uri="{BB962C8B-B14F-4D97-AF65-F5344CB8AC3E}">
        <p14:creationId xmlns:p14="http://schemas.microsoft.com/office/powerpoint/2010/main" val="255814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a:t>
            </a:r>
            <a:endParaRPr lang="en-US" dirty="0"/>
          </a:p>
        </p:txBody>
      </p:sp>
      <p:sp>
        <p:nvSpPr>
          <p:cNvPr id="3" name="Content Placeholder 2"/>
          <p:cNvSpPr>
            <a:spLocks noGrp="1"/>
          </p:cNvSpPr>
          <p:nvPr>
            <p:ph idx="1"/>
          </p:nvPr>
        </p:nvSpPr>
        <p:spPr/>
        <p:txBody>
          <a:bodyPr>
            <a:normAutofit/>
          </a:bodyPr>
          <a:lstStyle/>
          <a:p>
            <a:r>
              <a:rPr lang="en-GB" sz="1400" dirty="0" smtClean="0"/>
              <a:t>CloudFormation </a:t>
            </a:r>
            <a:r>
              <a:rPr lang="en-GB" sz="1400" dirty="0"/>
              <a:t>automatically handles dependencies between the resources in the stack. The EC2 instance can't be created without a security group, so CloudFormation waits for the security group to finish before moving on. </a:t>
            </a:r>
            <a:endParaRPr lang="en-GB" sz="1400" dirty="0" smtClean="0"/>
          </a:p>
          <a:p>
            <a:r>
              <a:rPr lang="en-GB" sz="1400" dirty="0"/>
              <a:t>CloudFormation is easy to integrate into other workflows because all it does is orchestrate other AWS products and make it easy to repeat patterns. </a:t>
            </a:r>
            <a:endParaRPr lang="en-GB" sz="1400" dirty="0" smtClean="0"/>
          </a:p>
          <a:p>
            <a:r>
              <a:rPr lang="en-GB" sz="1400" dirty="0"/>
              <a:t>N</a:t>
            </a:r>
            <a:r>
              <a:rPr lang="en-GB" sz="1400" dirty="0" smtClean="0"/>
              <a:t>ame </a:t>
            </a:r>
            <a:r>
              <a:rPr lang="en-GB" sz="1400" dirty="0"/>
              <a:t>for the security group itself because CloudFormation generates one </a:t>
            </a:r>
            <a:r>
              <a:rPr lang="en-GB" sz="1400" dirty="0" smtClean="0"/>
              <a:t>automatically</a:t>
            </a:r>
          </a:p>
          <a:p>
            <a:r>
              <a:rPr lang="en-GB" sz="1400" b="1" dirty="0" smtClean="0"/>
              <a:t>Outputs:</a:t>
            </a:r>
            <a:r>
              <a:rPr lang="en-GB" sz="1400" dirty="0" smtClean="0"/>
              <a:t> Tab has the EC2 or resource </a:t>
            </a:r>
            <a:r>
              <a:rPr lang="en-GB" sz="1400" dirty="0" smtClean="0"/>
              <a:t>URL</a:t>
            </a:r>
          </a:p>
          <a:p>
            <a:r>
              <a:rPr lang="en-GB" sz="1400" b="1" dirty="0" smtClean="0"/>
              <a:t>List-stacks</a:t>
            </a:r>
            <a:r>
              <a:rPr lang="en-GB" sz="1400" dirty="0" smtClean="0"/>
              <a:t> command is used to list any of the stacks you have created or have deleted up to 90 days ago</a:t>
            </a:r>
            <a:endParaRPr lang="en-GB" sz="1400" dirty="0"/>
          </a:p>
          <a:p>
            <a:pPr marL="0" indent="0">
              <a:buNone/>
            </a:pPr>
            <a:endParaRPr lang="en-GB" sz="1400" dirty="0"/>
          </a:p>
        </p:txBody>
      </p:sp>
    </p:spTree>
    <p:extLst>
      <p:ext uri="{BB962C8B-B14F-4D97-AF65-F5344CB8AC3E}">
        <p14:creationId xmlns:p14="http://schemas.microsoft.com/office/powerpoint/2010/main" val="1702303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smtClean="0"/>
              <a:t>ELB Protocols supported – HTTP, HTTPS, TCP, SSL. </a:t>
            </a:r>
            <a:r>
              <a:rPr lang="en-GB" sz="1400" b="1" dirty="0" smtClean="0">
                <a:solidFill>
                  <a:srgbClr val="FF0000"/>
                </a:solidFill>
              </a:rPr>
              <a:t>SSH protocol</a:t>
            </a:r>
            <a:r>
              <a:rPr lang="en-GB" sz="1400" dirty="0" smtClean="0"/>
              <a:t> is not supported.</a:t>
            </a:r>
          </a:p>
          <a:p>
            <a:r>
              <a:rPr lang="en-GB" sz="1400" dirty="0"/>
              <a:t>Elastic Load Balancers can be enabled within a single Availability Zone or across multiple zones for greater consistent application </a:t>
            </a:r>
            <a:r>
              <a:rPr lang="en-GB" sz="1400" dirty="0" smtClean="0"/>
              <a:t>performance</a:t>
            </a:r>
          </a:p>
          <a:p>
            <a:r>
              <a:rPr lang="en-GB" sz="1400" dirty="0"/>
              <a:t>By default, your Classic Load Balancer distributes incoming requests evenly across</a:t>
            </a:r>
            <a:r>
              <a:rPr lang="en-GB" sz="1400" b="1" dirty="0">
                <a:solidFill>
                  <a:srgbClr val="00B050"/>
                </a:solidFill>
              </a:rPr>
              <a:t> its enabled Availability Zones</a:t>
            </a:r>
            <a:r>
              <a:rPr lang="en-GB" sz="1400" dirty="0"/>
              <a:t>. For example, if you have ten instances in Availability Zone us-west-2a and two instances in us-west-2b, the requests are distributed evenly between the two Availability Zones. As a result, the two instances in us-west-2b serve the same amount of traffic as the ten instances in us-west-2a. To ensure that your load balancer distributes incoming requests evenly across all instances in its enabled Availability Zones, enable cross-zone load balancing</a:t>
            </a:r>
            <a:r>
              <a:rPr lang="en-GB" sz="1400" dirty="0" smtClean="0"/>
              <a:t>. </a:t>
            </a:r>
          </a:p>
          <a:p>
            <a:r>
              <a:rPr lang="en-GB" sz="1400" b="1" dirty="0">
                <a:solidFill>
                  <a:srgbClr val="00B050"/>
                </a:solidFill>
              </a:rPr>
              <a:t>Cross-zone load balancing</a:t>
            </a:r>
            <a:r>
              <a:rPr lang="en-GB" sz="1400" dirty="0"/>
              <a:t> reduces the need to maintain equivalent numbers of instances in each enabled Availability Zone, and improves your application's ability to handle the loss of one or more instances</a:t>
            </a:r>
            <a:r>
              <a:rPr lang="en-GB" sz="1400" dirty="0" smtClean="0"/>
              <a:t>.</a:t>
            </a:r>
          </a:p>
          <a:p>
            <a:r>
              <a:rPr lang="en-GB" sz="1400" dirty="0" smtClean="0"/>
              <a:t>Only Classic load balancer supports </a:t>
            </a:r>
            <a:r>
              <a:rPr lang="en-GB" sz="1400" b="1" dirty="0" smtClean="0"/>
              <a:t>TCP protocol </a:t>
            </a:r>
          </a:p>
          <a:p>
            <a:r>
              <a:rPr lang="en-GB" sz="1400" dirty="0"/>
              <a:t>When a user is configuring ELB and registering the EC2 instances with it, ELB will create a source security group. If the user wants to allow traffic only from ELB, he should remove all the rules set for the other requests and open the port only for the ELB source security group</a:t>
            </a:r>
            <a:r>
              <a:rPr lang="en-GB" sz="1400" dirty="0" smtClean="0"/>
              <a:t>.</a:t>
            </a:r>
          </a:p>
          <a:p>
            <a:r>
              <a:rPr lang="en-GB" sz="1400" dirty="0"/>
              <a:t>The user can specify a maximum time of </a:t>
            </a:r>
            <a:r>
              <a:rPr lang="en-GB" sz="1400" b="1" dirty="0"/>
              <a:t>3600 seconds (1 hour) </a:t>
            </a:r>
            <a:r>
              <a:rPr lang="en-GB" sz="1400" dirty="0"/>
              <a:t>for the load balancer to keep the connections alive before reporting the instance as deregistered. </a:t>
            </a:r>
            <a:endParaRPr lang="en-GB" sz="1400" b="1" dirty="0" smtClean="0"/>
          </a:p>
          <a:p>
            <a:endParaRPr lang="en-GB" sz="1400" dirty="0"/>
          </a:p>
        </p:txBody>
      </p:sp>
    </p:spTree>
    <p:extLst>
      <p:ext uri="{BB962C8B-B14F-4D97-AF65-F5344CB8AC3E}">
        <p14:creationId xmlns:p14="http://schemas.microsoft.com/office/powerpoint/2010/main" val="10634329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a:t>
            </a:r>
            <a:endParaRPr lang="en-US" dirty="0"/>
          </a:p>
        </p:txBody>
      </p:sp>
      <p:sp>
        <p:nvSpPr>
          <p:cNvPr id="3" name="Content Placeholder 2"/>
          <p:cNvSpPr>
            <a:spLocks noGrp="1"/>
          </p:cNvSpPr>
          <p:nvPr>
            <p:ph idx="1"/>
          </p:nvPr>
        </p:nvSpPr>
        <p:spPr/>
        <p:txBody>
          <a:bodyPr>
            <a:normAutofit/>
          </a:bodyPr>
          <a:lstStyle/>
          <a:p>
            <a:r>
              <a:rPr lang="en-GB" sz="1400" dirty="0"/>
              <a:t>Elastic Load Balancing uses a Secure Socket Layer (SSL) negotiation configuration which is known as a Security Policy. It is used to negotiate the SSL connections between a client and the load balancer. When client is requesting ELB DNS over SSL and if the load balancer is configured to support the </a:t>
            </a:r>
            <a:r>
              <a:rPr lang="en-GB" sz="1400" b="1" dirty="0">
                <a:solidFill>
                  <a:srgbClr val="FF0000"/>
                </a:solidFill>
              </a:rPr>
              <a:t>Server Order Preference</a:t>
            </a:r>
            <a:r>
              <a:rPr lang="en-GB" sz="1400" dirty="0"/>
              <a:t>, then the load balancer gets to select the first cipher in its list that matches any one of the ciphers in the client's list. Server Order Preference ensures that the load balancer determines which cipher is used for the SSL connection</a:t>
            </a:r>
            <a:r>
              <a:rPr lang="en-GB" sz="1400" dirty="0" smtClean="0"/>
              <a:t>.</a:t>
            </a:r>
          </a:p>
          <a:p>
            <a:r>
              <a:rPr lang="en-GB" sz="1400" dirty="0"/>
              <a:t>Elastic Load Balancing uses a Secure Socket Layer (SSL) negotiation configuration which is known as a Security Policy. It is used to negotiate the SSL connections between a client and the load balancer. Elastic Load Balancing supports the following versions of the SSL protocol:</a:t>
            </a:r>
          </a:p>
          <a:p>
            <a:pPr lvl="1">
              <a:buFont typeface="Wingdings" panose="05000000000000000000" pitchFamily="2" charset="2"/>
              <a:buChar char="Ø"/>
            </a:pPr>
            <a:r>
              <a:rPr lang="en-GB" sz="1400" dirty="0"/>
              <a:t>TLS 1.2</a:t>
            </a:r>
          </a:p>
          <a:p>
            <a:pPr lvl="1">
              <a:buFont typeface="Wingdings" panose="05000000000000000000" pitchFamily="2" charset="2"/>
              <a:buChar char="Ø"/>
            </a:pPr>
            <a:r>
              <a:rPr lang="en-GB" sz="1400" dirty="0"/>
              <a:t>TLS 1.1</a:t>
            </a:r>
          </a:p>
          <a:p>
            <a:pPr lvl="1">
              <a:buFont typeface="Wingdings" panose="05000000000000000000" pitchFamily="2" charset="2"/>
              <a:buChar char="Ø"/>
            </a:pPr>
            <a:r>
              <a:rPr lang="en-GB" sz="1400" dirty="0"/>
              <a:t>TLS 1.0</a:t>
            </a:r>
          </a:p>
          <a:p>
            <a:pPr lvl="1">
              <a:buFont typeface="Wingdings" panose="05000000000000000000" pitchFamily="2" charset="2"/>
              <a:buChar char="Ø"/>
            </a:pPr>
            <a:r>
              <a:rPr lang="en-GB" sz="1400" dirty="0"/>
              <a:t>SSL </a:t>
            </a:r>
            <a:r>
              <a:rPr lang="en-GB" sz="1400" dirty="0" smtClean="0"/>
              <a:t>3.0</a:t>
            </a:r>
          </a:p>
          <a:p>
            <a:r>
              <a:rPr lang="en-GB" sz="1400" dirty="0" smtClean="0"/>
              <a:t>ELB helps to deliver </a:t>
            </a:r>
            <a:r>
              <a:rPr lang="en-GB" sz="1400" b="1" dirty="0" err="1" smtClean="0"/>
              <a:t>stateful</a:t>
            </a:r>
            <a:r>
              <a:rPr lang="en-GB" sz="1400" dirty="0" smtClean="0"/>
              <a:t> </a:t>
            </a:r>
            <a:r>
              <a:rPr lang="en-GB" sz="1400" dirty="0" smtClean="0"/>
              <a:t>services</a:t>
            </a:r>
          </a:p>
          <a:p>
            <a:r>
              <a:rPr lang="en-GB" sz="1400" b="1" dirty="0" smtClean="0"/>
              <a:t>Controller service </a:t>
            </a:r>
            <a:r>
              <a:rPr lang="en-GB" sz="1400" dirty="0" smtClean="0"/>
              <a:t>is responsible for monitoring the Load Balancers</a:t>
            </a:r>
            <a:endParaRPr lang="en-GB" sz="1400" dirty="0"/>
          </a:p>
          <a:p>
            <a:endParaRPr lang="en-GB" sz="1400" dirty="0"/>
          </a:p>
        </p:txBody>
      </p:sp>
    </p:spTree>
    <p:extLst>
      <p:ext uri="{BB962C8B-B14F-4D97-AF65-F5344CB8AC3E}">
        <p14:creationId xmlns:p14="http://schemas.microsoft.com/office/powerpoint/2010/main" val="3929590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 -Failover</a:t>
            </a:r>
            <a:endParaRPr lang="en-US" dirty="0"/>
          </a:p>
        </p:txBody>
      </p:sp>
      <p:sp>
        <p:nvSpPr>
          <p:cNvPr id="3" name="Content Placeholder 2"/>
          <p:cNvSpPr>
            <a:spLocks noGrp="1"/>
          </p:cNvSpPr>
          <p:nvPr>
            <p:ph idx="1"/>
          </p:nvPr>
        </p:nvSpPr>
        <p:spPr/>
        <p:txBody>
          <a:bodyPr>
            <a:normAutofit/>
          </a:bodyPr>
          <a:lstStyle/>
          <a:p>
            <a:r>
              <a:rPr lang="en-GB" sz="1400" dirty="0"/>
              <a:t>You have the option of either using an Elastic Load Balancer or multiple Elastic IP addresses and configuring DNS failover with health checks using route 53. You </a:t>
            </a:r>
            <a:r>
              <a:rPr lang="en-GB" sz="1400" b="1" dirty="0">
                <a:solidFill>
                  <a:srgbClr val="FF0000"/>
                </a:solidFill>
              </a:rPr>
              <a:t>cannot configure a Route53 A </a:t>
            </a:r>
            <a:r>
              <a:rPr lang="en-GB" sz="1400" dirty="0"/>
              <a:t>record that points to an ELB and </a:t>
            </a:r>
            <a:r>
              <a:rPr lang="en-GB" sz="1400" b="1" dirty="0">
                <a:solidFill>
                  <a:srgbClr val="FF0000"/>
                </a:solidFill>
              </a:rPr>
              <a:t>you can’t use a NAT as a makeshift Load Balancer</a:t>
            </a:r>
            <a:r>
              <a:rPr lang="en-GB" sz="1400" dirty="0"/>
              <a:t>.</a:t>
            </a:r>
          </a:p>
        </p:txBody>
      </p:sp>
    </p:spTree>
    <p:extLst>
      <p:ext uri="{BB962C8B-B14F-4D97-AF65-F5344CB8AC3E}">
        <p14:creationId xmlns:p14="http://schemas.microsoft.com/office/powerpoint/2010/main" val="40034930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By default, Amazon EBS </a:t>
            </a:r>
            <a:r>
              <a:rPr lang="en-GB" sz="1400" b="1" dirty="0">
                <a:solidFill>
                  <a:srgbClr val="FF0000"/>
                </a:solidFill>
              </a:rPr>
              <a:t>root</a:t>
            </a:r>
            <a:r>
              <a:rPr lang="en-GB" sz="1400" dirty="0">
                <a:solidFill>
                  <a:srgbClr val="FF0000"/>
                </a:solidFill>
              </a:rPr>
              <a:t> </a:t>
            </a:r>
            <a:r>
              <a:rPr lang="en-GB" sz="1400" dirty="0"/>
              <a:t>device volumes are </a:t>
            </a:r>
            <a:r>
              <a:rPr lang="en-GB" sz="1400" b="1" dirty="0">
                <a:solidFill>
                  <a:srgbClr val="FF0000"/>
                </a:solidFill>
              </a:rPr>
              <a:t>automatically deleted </a:t>
            </a:r>
            <a:r>
              <a:rPr lang="en-GB" sz="1400" dirty="0"/>
              <a:t>when the instance </a:t>
            </a:r>
            <a:r>
              <a:rPr lang="en-GB" sz="1400" dirty="0" smtClean="0"/>
              <a:t>terminates</a:t>
            </a:r>
          </a:p>
          <a:p>
            <a:r>
              <a:rPr lang="en-GB" sz="1400" dirty="0"/>
              <a:t>Your existing software license is tied to physical cores and sockets.  Since AWS provides virtual instances, what option does AWS have for existing software licenses at hardware level</a:t>
            </a:r>
            <a:r>
              <a:rPr lang="en-GB" sz="1400" dirty="0" smtClean="0"/>
              <a:t>? Answer: Use dedicated </a:t>
            </a:r>
            <a:r>
              <a:rPr lang="en-GB" sz="1400" b="1" dirty="0" smtClean="0"/>
              <a:t>hosts</a:t>
            </a:r>
            <a:r>
              <a:rPr lang="en-GB" sz="1400" dirty="0" smtClean="0"/>
              <a:t> to obtain a single tenant hardware and use your license</a:t>
            </a:r>
          </a:p>
          <a:p>
            <a:r>
              <a:rPr lang="en-GB" sz="1400" dirty="0" smtClean="0"/>
              <a:t>Multiple EBS volumes can be attached to an instance. However, a volume can be associated with only one instance</a:t>
            </a:r>
          </a:p>
          <a:p>
            <a:r>
              <a:rPr lang="en-GB" sz="1400" b="1" dirty="0" smtClean="0"/>
              <a:t>Elastic File Store</a:t>
            </a:r>
            <a:r>
              <a:rPr lang="en-GB" sz="1400" dirty="0" smtClean="0"/>
              <a:t> </a:t>
            </a:r>
            <a:r>
              <a:rPr lang="en-GB" sz="1400" dirty="0"/>
              <a:t>supports one to thousands of Amazon EC2 instances connecting to a file system </a:t>
            </a:r>
            <a:r>
              <a:rPr lang="en-GB" sz="1400" dirty="0" smtClean="0"/>
              <a:t>concurrently</a:t>
            </a:r>
          </a:p>
          <a:p>
            <a:r>
              <a:rPr lang="en-GB" sz="1400" dirty="0" smtClean="0"/>
              <a:t>EBS </a:t>
            </a:r>
            <a:r>
              <a:rPr lang="en-GB" sz="1400" dirty="0"/>
              <a:t>offers seamless encryption of data volumes and </a:t>
            </a:r>
            <a:r>
              <a:rPr lang="en-GB" sz="1400" dirty="0" smtClean="0"/>
              <a:t>snapshots</a:t>
            </a:r>
            <a:endParaRPr lang="en-GB" sz="1400" dirty="0"/>
          </a:p>
          <a:p>
            <a:r>
              <a:rPr lang="en-GB" sz="1400" dirty="0" smtClean="0"/>
              <a:t>EBS stores redundant copies across single AZ zone in a region</a:t>
            </a:r>
          </a:p>
          <a:p>
            <a:r>
              <a:rPr lang="en-GB" sz="1400" dirty="0" smtClean="0"/>
              <a:t>EC2 </a:t>
            </a:r>
            <a:r>
              <a:rPr lang="en-GB" sz="1400" b="1" dirty="0" smtClean="0"/>
              <a:t>dedicated</a:t>
            </a:r>
            <a:r>
              <a:rPr lang="en-GB" sz="1400" dirty="0" smtClean="0"/>
              <a:t> hosting – Modes : </a:t>
            </a:r>
            <a:r>
              <a:rPr lang="en-GB" sz="1400" b="1" dirty="0" smtClean="0"/>
              <a:t>Dedicated and Host</a:t>
            </a:r>
          </a:p>
          <a:p>
            <a:r>
              <a:rPr lang="en-GB" sz="1400" b="1" dirty="0" smtClean="0">
                <a:hlinkClick r:id="rId2"/>
              </a:rPr>
              <a:t>http://169.254.169.254</a:t>
            </a:r>
            <a:r>
              <a:rPr lang="en-GB" sz="1400" b="1" dirty="0" smtClean="0"/>
              <a:t> – </a:t>
            </a:r>
            <a:r>
              <a:rPr lang="en-GB" sz="1400" dirty="0" smtClean="0"/>
              <a:t>IP address</a:t>
            </a:r>
            <a:r>
              <a:rPr lang="en-GB" sz="1400" b="1" dirty="0" smtClean="0"/>
              <a:t> </a:t>
            </a:r>
            <a:r>
              <a:rPr lang="en-GB" sz="1400" dirty="0" smtClean="0"/>
              <a:t>to retrieve instance metadata or user data</a:t>
            </a:r>
          </a:p>
          <a:p>
            <a:r>
              <a:rPr lang="en-GB" sz="1400" dirty="0" smtClean="0"/>
              <a:t>Possible to transfer a </a:t>
            </a:r>
            <a:r>
              <a:rPr lang="en-GB" sz="1400" b="1" dirty="0" smtClean="0"/>
              <a:t>reserved instance </a:t>
            </a:r>
            <a:r>
              <a:rPr lang="en-GB" sz="1400" dirty="0" smtClean="0"/>
              <a:t>from one AZ to another. </a:t>
            </a:r>
            <a:r>
              <a:rPr lang="en-GB" sz="1400" dirty="0"/>
              <a:t>There are </a:t>
            </a:r>
            <a:r>
              <a:rPr lang="en-GB" sz="1400" b="1" dirty="0"/>
              <a:t>20</a:t>
            </a:r>
            <a:r>
              <a:rPr lang="en-GB" sz="1400" dirty="0"/>
              <a:t> Reserved Instances per Availability Zone in each month</a:t>
            </a:r>
            <a:r>
              <a:rPr lang="en-GB" sz="1400" dirty="0" smtClean="0"/>
              <a:t>.</a:t>
            </a:r>
          </a:p>
          <a:p>
            <a:r>
              <a:rPr lang="en-GB" sz="1400" b="1" dirty="0" smtClean="0"/>
              <a:t>Partial upfront, All upfront and No upfront </a:t>
            </a:r>
            <a:r>
              <a:rPr lang="en-GB" sz="1400" dirty="0" smtClean="0"/>
              <a:t>– payment options are associated with Reserved Instances</a:t>
            </a:r>
            <a:endParaRPr lang="en-GB" sz="1400" dirty="0" smtClean="0"/>
          </a:p>
          <a:p>
            <a:r>
              <a:rPr lang="en-GB" sz="1400" dirty="0" smtClean="0"/>
              <a:t>Shuffle </a:t>
            </a:r>
            <a:r>
              <a:rPr lang="en-GB" sz="1400" dirty="0" err="1" smtClean="0"/>
              <a:t>Sharding</a:t>
            </a:r>
            <a:endParaRPr lang="en-GB" sz="1400" dirty="0"/>
          </a:p>
        </p:txBody>
      </p:sp>
    </p:spTree>
    <p:extLst>
      <p:ext uri="{BB962C8B-B14F-4D97-AF65-F5344CB8AC3E}">
        <p14:creationId xmlns:p14="http://schemas.microsoft.com/office/powerpoint/2010/main" val="2423916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a:t>Certain AWS resource types like Amazon EC2 instances, Amazon RDS DB instances, Amazon Elastic Block Store (Amazon EBS) volumes, etc., can be launched from a golden image: a snapshot of a particular state of that resource. When compared to the </a:t>
            </a:r>
            <a:r>
              <a:rPr lang="en-GB" sz="1400" b="1" dirty="0">
                <a:solidFill>
                  <a:srgbClr val="00B050"/>
                </a:solidFill>
              </a:rPr>
              <a:t>bootstrapping</a:t>
            </a:r>
            <a:r>
              <a:rPr lang="en-GB" sz="1400" dirty="0">
                <a:solidFill>
                  <a:srgbClr val="00B050"/>
                </a:solidFill>
              </a:rPr>
              <a:t> </a:t>
            </a:r>
            <a:r>
              <a:rPr lang="en-GB" sz="1400" dirty="0"/>
              <a:t>approach, a </a:t>
            </a:r>
            <a:r>
              <a:rPr lang="en-GB" sz="1400" b="1" dirty="0">
                <a:solidFill>
                  <a:srgbClr val="00B050"/>
                </a:solidFill>
              </a:rPr>
              <a:t>golden image</a:t>
            </a:r>
            <a:r>
              <a:rPr lang="en-GB" sz="1400" dirty="0"/>
              <a:t> results in faster start times and removes dependencies to configuration services or third-party repositories</a:t>
            </a:r>
            <a:r>
              <a:rPr lang="en-GB" sz="1400" dirty="0" smtClean="0"/>
              <a:t>.</a:t>
            </a:r>
          </a:p>
          <a:p>
            <a:r>
              <a:rPr lang="en-GB" sz="1400" b="1" dirty="0"/>
              <a:t>Amazon ENI</a:t>
            </a:r>
            <a:r>
              <a:rPr lang="en-GB" sz="1400" dirty="0"/>
              <a:t>, or an elastic network interface, is a virtual network interface that can be easily created, attached, and detached from any of your EC2 Instances within your VPC. </a:t>
            </a:r>
            <a:endParaRPr lang="en-GB" sz="1400" dirty="0" smtClean="0"/>
          </a:p>
          <a:p>
            <a:r>
              <a:rPr lang="en-GB" sz="1400" b="1" dirty="0"/>
              <a:t>T2 instances</a:t>
            </a:r>
            <a:r>
              <a:rPr lang="en-GB" sz="1400" dirty="0"/>
              <a:t> provide a baseline level of CPU performance with the ability to </a:t>
            </a:r>
            <a:r>
              <a:rPr lang="en-GB" sz="1400" b="1" dirty="0">
                <a:solidFill>
                  <a:srgbClr val="FF0000"/>
                </a:solidFill>
              </a:rPr>
              <a:t>burst above the baseline</a:t>
            </a:r>
            <a:r>
              <a:rPr lang="en-GB" sz="1400" dirty="0"/>
              <a:t>. T2 instances are for workloads that don’t use the full CPU often or consistently, but occasionally need to burst. T2 instances’ baseline performance and ability to burst are governed by CPU Credits. Each T2 instance receives CPU Credits continuously, the rate of which depends on the instance size</a:t>
            </a:r>
            <a:r>
              <a:rPr lang="en-GB" sz="1400" dirty="0" smtClean="0"/>
              <a:t>.</a:t>
            </a:r>
          </a:p>
          <a:p>
            <a:r>
              <a:rPr lang="en-GB" sz="1400" b="1" dirty="0"/>
              <a:t>i2.8xlarge</a:t>
            </a:r>
            <a:r>
              <a:rPr lang="en-GB" sz="1400" dirty="0"/>
              <a:t> EC2 instance type is a member of the </a:t>
            </a:r>
            <a:r>
              <a:rPr lang="en-GB" sz="1400" b="1" dirty="0"/>
              <a:t>storage optimized </a:t>
            </a:r>
            <a:r>
              <a:rPr lang="en-GB" sz="1400" dirty="0"/>
              <a:t>instance family. </a:t>
            </a:r>
            <a:endParaRPr lang="en-GB" sz="1400" dirty="0" smtClean="0"/>
          </a:p>
          <a:p>
            <a:r>
              <a:rPr lang="en-GB" sz="1400" b="1" dirty="0"/>
              <a:t>Micro instances </a:t>
            </a:r>
            <a:r>
              <a:rPr lang="en-GB" sz="1400" dirty="0"/>
              <a:t>have low network performance and storage capacity and are </a:t>
            </a:r>
            <a:r>
              <a:rPr lang="en-GB" sz="1400" b="1" dirty="0">
                <a:solidFill>
                  <a:srgbClr val="FF0000"/>
                </a:solidFill>
              </a:rPr>
              <a:t>no longer offered </a:t>
            </a:r>
            <a:r>
              <a:rPr lang="en-GB" sz="1400" dirty="0"/>
              <a:t>as a current generation instance type</a:t>
            </a:r>
            <a:r>
              <a:rPr lang="en-GB" sz="1400" dirty="0" smtClean="0"/>
              <a:t>.</a:t>
            </a:r>
          </a:p>
          <a:p>
            <a:r>
              <a:rPr lang="en-GB" sz="1400" b="1" dirty="0" smtClean="0"/>
              <a:t>XEN</a:t>
            </a:r>
            <a:r>
              <a:rPr lang="en-GB" sz="1400" dirty="0" smtClean="0"/>
              <a:t> is the underlying Hypervisor for EC2</a:t>
            </a:r>
          </a:p>
          <a:p>
            <a:r>
              <a:rPr lang="en-GB" sz="1400" b="1" dirty="0"/>
              <a:t>Reservation IDs </a:t>
            </a:r>
            <a:r>
              <a:rPr lang="en-GB" sz="1400" dirty="0"/>
              <a:t>apply to all instances, and are different from Reserved Instances. Every instance launched by EC2 has a reservation ID.</a:t>
            </a:r>
          </a:p>
        </p:txBody>
      </p:sp>
    </p:spTree>
    <p:extLst>
      <p:ext uri="{BB962C8B-B14F-4D97-AF65-F5344CB8AC3E}">
        <p14:creationId xmlns:p14="http://schemas.microsoft.com/office/powerpoint/2010/main" val="153288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a:t>
            </a:r>
            <a:endParaRPr lang="en-US" dirty="0"/>
          </a:p>
        </p:txBody>
      </p:sp>
      <p:sp>
        <p:nvSpPr>
          <p:cNvPr id="3" name="Content Placeholder 2"/>
          <p:cNvSpPr>
            <a:spLocks noGrp="1"/>
          </p:cNvSpPr>
          <p:nvPr>
            <p:ph idx="1"/>
          </p:nvPr>
        </p:nvSpPr>
        <p:spPr/>
        <p:txBody>
          <a:bodyPr>
            <a:normAutofit/>
          </a:bodyPr>
          <a:lstStyle/>
          <a:p>
            <a:r>
              <a:rPr lang="en-GB" sz="1400" dirty="0" smtClean="0"/>
              <a:t>For </a:t>
            </a:r>
            <a:r>
              <a:rPr lang="en-GB" sz="1400" dirty="0"/>
              <a:t>stream-based services, AWS Lambda calculates the request rate as follow:</a:t>
            </a:r>
          </a:p>
          <a:p>
            <a:pPr marL="0" indent="0">
              <a:buNone/>
            </a:pPr>
            <a:r>
              <a:rPr lang="en-GB" sz="1400" dirty="0" smtClean="0"/>
              <a:t>	request </a:t>
            </a:r>
            <a:r>
              <a:rPr lang="en-GB" sz="1400" dirty="0"/>
              <a:t>rate = number of concurrent executions / function </a:t>
            </a:r>
            <a:r>
              <a:rPr lang="en-GB" sz="1400" dirty="0" smtClean="0"/>
              <a:t>duration</a:t>
            </a:r>
          </a:p>
          <a:p>
            <a:r>
              <a:rPr lang="en-GB" sz="1400" dirty="0"/>
              <a:t>If the organization keeps copying data to S3 it will take a much longer time to recovery and may not fit the </a:t>
            </a:r>
            <a:r>
              <a:rPr lang="en-GB" sz="1400" b="1" dirty="0"/>
              <a:t>warm standby </a:t>
            </a:r>
            <a:r>
              <a:rPr lang="en-GB" sz="1400" b="1" dirty="0" smtClean="0"/>
              <a:t>solution</a:t>
            </a:r>
          </a:p>
          <a:p>
            <a:r>
              <a:rPr lang="en-GB" sz="1400" b="1" dirty="0"/>
              <a:t>Proactive Cyclic Scaling </a:t>
            </a:r>
            <a:r>
              <a:rPr lang="en-GB" sz="1400" dirty="0"/>
              <a:t>allows you to scale during the desired time window</a:t>
            </a:r>
            <a:r>
              <a:rPr lang="en-GB" sz="1400" dirty="0" smtClean="0"/>
              <a:t>.</a:t>
            </a:r>
          </a:p>
          <a:p>
            <a:r>
              <a:rPr lang="en-GB" sz="1400" dirty="0"/>
              <a:t>The Public IP address is not managed on the instance: It is, instead, an alias applied as a network address translation of the Private IP </a:t>
            </a:r>
            <a:r>
              <a:rPr lang="en-GB" sz="1400" dirty="0" smtClean="0"/>
              <a:t>address</a:t>
            </a:r>
            <a:r>
              <a:rPr lang="en-GB" sz="1400" dirty="0"/>
              <a:t> </a:t>
            </a:r>
          </a:p>
          <a:p>
            <a:pPr marL="0" indent="0">
              <a:buNone/>
            </a:pPr>
            <a:endParaRPr lang="en-GB" sz="1400" dirty="0"/>
          </a:p>
          <a:p>
            <a:endParaRPr lang="en-GB" sz="1400" dirty="0"/>
          </a:p>
        </p:txBody>
      </p:sp>
    </p:spTree>
    <p:extLst>
      <p:ext uri="{BB962C8B-B14F-4D97-AF65-F5344CB8AC3E}">
        <p14:creationId xmlns:p14="http://schemas.microsoft.com/office/powerpoint/2010/main" val="28405253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Dedicated Instance</a:t>
            </a:r>
            <a:endParaRPr lang="en-US" dirty="0"/>
          </a:p>
        </p:txBody>
      </p:sp>
      <p:sp>
        <p:nvSpPr>
          <p:cNvPr id="3" name="Content Placeholder 2"/>
          <p:cNvSpPr>
            <a:spLocks noGrp="1"/>
          </p:cNvSpPr>
          <p:nvPr>
            <p:ph idx="1"/>
          </p:nvPr>
        </p:nvSpPr>
        <p:spPr/>
        <p:txBody>
          <a:bodyPr>
            <a:normAutofit/>
          </a:bodyPr>
          <a:lstStyle/>
          <a:p>
            <a:r>
              <a:rPr lang="en-GB" sz="1400" dirty="0"/>
              <a:t>Dedicated instances are Amazon EC2 instances that run in a virtual private cloud (VPC) on hardware that's dedicated to a </a:t>
            </a:r>
            <a:r>
              <a:rPr lang="en-GB" sz="1400" b="1" dirty="0"/>
              <a:t>single customer</a:t>
            </a:r>
            <a:r>
              <a:rPr lang="en-GB" sz="1400" dirty="0" smtClean="0"/>
              <a:t>. The dedicated instances </a:t>
            </a:r>
            <a:r>
              <a:rPr lang="en-GB" sz="1400" dirty="0" smtClean="0">
                <a:solidFill>
                  <a:srgbClr val="FF0000"/>
                </a:solidFill>
              </a:rPr>
              <a:t>cannot have RDS installed</a:t>
            </a:r>
            <a:r>
              <a:rPr lang="en-GB" sz="1400" dirty="0" smtClean="0"/>
              <a:t>. You can have </a:t>
            </a:r>
            <a:r>
              <a:rPr lang="en-GB" sz="1400" dirty="0" smtClean="0">
                <a:solidFill>
                  <a:srgbClr val="FF0000"/>
                </a:solidFill>
              </a:rPr>
              <a:t>some reserved instances </a:t>
            </a:r>
            <a:r>
              <a:rPr lang="en-GB" sz="1400" dirty="0" smtClean="0"/>
              <a:t>in dedicated instances.</a:t>
            </a:r>
          </a:p>
          <a:p>
            <a:pPr marL="0" indent="0">
              <a:buNone/>
            </a:pPr>
            <a:endParaRPr lang="en-GB" sz="1400" dirty="0"/>
          </a:p>
          <a:p>
            <a:endParaRPr lang="en-GB" sz="1400" dirty="0"/>
          </a:p>
        </p:txBody>
      </p:sp>
    </p:spTree>
    <p:extLst>
      <p:ext uri="{BB962C8B-B14F-4D97-AF65-F5344CB8AC3E}">
        <p14:creationId xmlns:p14="http://schemas.microsoft.com/office/powerpoint/2010/main" val="227055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b="1" dirty="0" smtClean="0"/>
              <a:t>Site to site VPN connection </a:t>
            </a:r>
            <a:r>
              <a:rPr lang="en-GB" sz="1400" dirty="0" smtClean="0"/>
              <a:t>requires public IP address to your Amazon VPC gateway</a:t>
            </a:r>
          </a:p>
          <a:p>
            <a:r>
              <a:rPr lang="en-GB" sz="1400" dirty="0" smtClean="0"/>
              <a:t>Launch a </a:t>
            </a:r>
            <a:r>
              <a:rPr lang="en-GB" sz="1400" b="1" dirty="0" smtClean="0"/>
              <a:t>NAT instance in a public subnet </a:t>
            </a:r>
            <a:r>
              <a:rPr lang="en-GB" sz="1400" dirty="0" smtClean="0"/>
              <a:t>and route internet bound traffic to the NAT instance from Private subnet</a:t>
            </a:r>
          </a:p>
          <a:p>
            <a:r>
              <a:rPr lang="en-GB" sz="1400" dirty="0"/>
              <a:t>To use the </a:t>
            </a:r>
            <a:r>
              <a:rPr lang="en-GB" sz="1400" b="1" dirty="0"/>
              <a:t>AWS VPN </a:t>
            </a:r>
            <a:r>
              <a:rPr lang="en-GB" sz="1400" b="1" dirty="0" err="1"/>
              <a:t>CloudHub</a:t>
            </a:r>
            <a:r>
              <a:rPr lang="en-GB" sz="1400" dirty="0"/>
              <a:t>, you must create a virtual private gateway with multiple customer gateways. You can use the same </a:t>
            </a:r>
            <a:r>
              <a:rPr lang="en-GB" sz="1400" b="1" dirty="0"/>
              <a:t>Border Gateway Protocol </a:t>
            </a:r>
            <a:r>
              <a:rPr lang="en-GB" sz="1400" dirty="0"/>
              <a:t>(BGP) Autonomous System Number (ASN) for each, or if you prefer, you can use a unique ASN for </a:t>
            </a:r>
            <a:r>
              <a:rPr lang="en-GB" sz="1400" dirty="0" smtClean="0"/>
              <a:t>each</a:t>
            </a:r>
          </a:p>
          <a:p>
            <a:r>
              <a:rPr lang="en-GB" sz="1400" b="1" dirty="0" smtClean="0"/>
              <a:t>BGP</a:t>
            </a:r>
            <a:r>
              <a:rPr lang="en-GB" sz="1400" dirty="0" smtClean="0"/>
              <a:t> acts as a proxy between virtual private gateway and customer gateway. When you use BGP, the routing can be </a:t>
            </a:r>
            <a:r>
              <a:rPr lang="en-GB" sz="1400" b="1" dirty="0" smtClean="0">
                <a:solidFill>
                  <a:srgbClr val="00B050"/>
                </a:solidFill>
              </a:rPr>
              <a:t>dynamic routing</a:t>
            </a:r>
          </a:p>
          <a:p>
            <a:r>
              <a:rPr lang="en-GB" sz="1400" dirty="0"/>
              <a:t>The </a:t>
            </a:r>
            <a:r>
              <a:rPr lang="en-GB" sz="1400" b="1" dirty="0"/>
              <a:t>Dynamic Host Configuration Protocol (DHCP) </a:t>
            </a:r>
            <a:r>
              <a:rPr lang="en-GB" sz="1400" dirty="0"/>
              <a:t>provides a standard for passing configuration information to hosts on a TCP/IP network. In AWS, after you create a set of DHCP options, you can't modify them. If you want your VPC to use a different set of DHCP options, you must create a new set and associate them with your VPC. You can also set up your VPC to use no DHCP options at all</a:t>
            </a:r>
            <a:r>
              <a:rPr lang="en-GB" sz="1400" dirty="0" smtClean="0"/>
              <a:t>.</a:t>
            </a:r>
          </a:p>
          <a:p>
            <a:r>
              <a:rPr lang="en-GB" sz="1400" dirty="0"/>
              <a:t>Amazon VPC supports the creation of an </a:t>
            </a:r>
            <a:r>
              <a:rPr lang="en-GB" sz="1400" b="1" dirty="0"/>
              <a:t>Internet gateway</a:t>
            </a:r>
            <a:r>
              <a:rPr lang="en-GB" sz="1400" dirty="0"/>
              <a:t>. This gateway enables Amazon EC2 instances in the VPC to directly access the Internet</a:t>
            </a:r>
            <a:r>
              <a:rPr lang="en-GB" sz="1400" dirty="0" smtClean="0"/>
              <a:t>.</a:t>
            </a:r>
          </a:p>
          <a:p>
            <a:r>
              <a:rPr lang="en-GB" sz="1400" dirty="0"/>
              <a:t>You can establish </a:t>
            </a:r>
            <a:r>
              <a:rPr lang="en-GB" sz="1400" b="1" dirty="0"/>
              <a:t>multiple VPN connections</a:t>
            </a:r>
            <a:r>
              <a:rPr lang="en-GB" sz="1400" dirty="0"/>
              <a:t> to a single virtual private gateway from multiple customer </a:t>
            </a:r>
            <a:r>
              <a:rPr lang="en-GB" sz="1400" dirty="0" smtClean="0"/>
              <a:t>gateways</a:t>
            </a:r>
          </a:p>
          <a:p>
            <a:r>
              <a:rPr lang="en-GB" sz="1400" dirty="0"/>
              <a:t>You can create several sets of </a:t>
            </a:r>
            <a:r>
              <a:rPr lang="en-GB" sz="1400" b="1" dirty="0"/>
              <a:t>DHCP options </a:t>
            </a:r>
            <a:r>
              <a:rPr lang="en-GB" sz="1400" dirty="0"/>
              <a:t>in AWS. If you want your VPC to use a different set of DHCP options, you must create a new set and associate them with your VPC. You can also set up your VPC to use no DHCP options at all.</a:t>
            </a:r>
          </a:p>
        </p:txBody>
      </p:sp>
    </p:spTree>
    <p:extLst>
      <p:ext uri="{BB962C8B-B14F-4D97-AF65-F5344CB8AC3E}">
        <p14:creationId xmlns:p14="http://schemas.microsoft.com/office/powerpoint/2010/main" val="1678600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6741298"/>
              </p:ext>
            </p:extLst>
          </p:nvPr>
        </p:nvGraphicFramePr>
        <p:xfrm>
          <a:off x="683568" y="1844824"/>
          <a:ext cx="7643192" cy="3851910"/>
        </p:xfrm>
        <a:graphic>
          <a:graphicData uri="http://schemas.openxmlformats.org/drawingml/2006/table">
            <a:tbl>
              <a:tblPr/>
              <a:tblGrid>
                <a:gridCol w="3821596"/>
                <a:gridCol w="3821596"/>
              </a:tblGrid>
              <a:tr h="285764">
                <a:tc>
                  <a:txBody>
                    <a:bodyPr/>
                    <a:lstStyle/>
                    <a:p>
                      <a:pPr algn="l" fontAlgn="t"/>
                      <a:r>
                        <a:rPr lang="en-GB" b="1" dirty="0">
                          <a:solidFill>
                            <a:srgbClr val="333333"/>
                          </a:solidFill>
                          <a:effectLst/>
                        </a:rPr>
                        <a:t>Value</a:t>
                      </a:r>
                    </a:p>
                  </a:txBody>
                  <a:tcPr marL="47625" marR="47625" marT="47625" marB="47625">
                    <a:lnL w="9525" cap="flat" cmpd="sng" algn="ctr">
                      <a:solidFill>
                        <a:srgbClr val="205D69"/>
                      </a:solidFill>
                      <a:prstDash val="solid"/>
                      <a:round/>
                      <a:headEnd type="none" w="med" len="med"/>
                      <a:tailEnd type="none" w="med" len="med"/>
                    </a:lnL>
                    <a:lnR w="9525" cap="flat" cmpd="sng" algn="ctr">
                      <a:solidFill>
                        <a:srgbClr val="C09C68"/>
                      </a:solidFill>
                      <a:prstDash val="solid"/>
                      <a:round/>
                      <a:headEnd type="none" w="med" len="med"/>
                      <a:tailEnd type="none" w="med" len="med"/>
                    </a:lnR>
                    <a:lnT w="9525" cap="flat" cmpd="sng" algn="ctr">
                      <a:solidFill>
                        <a:srgbClr val="509D68"/>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EEEEEE"/>
                    </a:solidFill>
                  </a:tcPr>
                </a:tc>
                <a:tc>
                  <a:txBody>
                    <a:bodyPr/>
                    <a:lstStyle/>
                    <a:p>
                      <a:pPr algn="l" fontAlgn="t"/>
                      <a:r>
                        <a:rPr lang="en-GB" b="1">
                          <a:solidFill>
                            <a:srgbClr val="333333"/>
                          </a:solidFill>
                          <a:effectLst/>
                        </a:rPr>
                        <a:t>Description</a:t>
                      </a:r>
                    </a:p>
                  </a:txBody>
                  <a:tcPr marL="47625" marR="47625" marT="47625" marB="47625">
                    <a:lnL w="9525" cap="flat" cmpd="sng" algn="ctr">
                      <a:solidFill>
                        <a:srgbClr val="C09C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F05C69"/>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EEEEEE"/>
                    </a:solidFill>
                  </a:tcPr>
                </a:tc>
              </a:tr>
              <a:tr h="1430630">
                <a:tc>
                  <a:txBody>
                    <a:bodyPr/>
                    <a:lstStyle/>
                    <a:p>
                      <a:pPr fontAlgn="t"/>
                      <a:r>
                        <a:rPr lang="en-GB">
                          <a:solidFill>
                            <a:srgbClr val="444444"/>
                          </a:solidFill>
                          <a:effectLst/>
                          <a:latin typeface="Open Sans"/>
                        </a:rPr>
                        <a:t>default</a:t>
                      </a:r>
                    </a:p>
                  </a:txBody>
                  <a:tcPr marL="47625" marR="47625" marT="47625" marB="47625">
                    <a:lnL w="9525" cap="flat" cmpd="sng" algn="ctr">
                      <a:solidFill>
                        <a:srgbClr val="F0116B"/>
                      </a:solidFill>
                      <a:prstDash val="solid"/>
                      <a:round/>
                      <a:headEnd type="none" w="med" len="med"/>
                      <a:tailEnd type="none" w="med" len="med"/>
                    </a:lnL>
                    <a:lnR w="9525" cap="flat" cmpd="sng" algn="ctr">
                      <a:solidFill>
                        <a:srgbClr val="005D69"/>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40C86A"/>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runs on shared hardware by default, unless you explicitly specify a different tenancy during instance launch.</a:t>
                      </a:r>
                    </a:p>
                  </a:txBody>
                  <a:tcPr marL="47625" marR="47625" marT="47625" marB="47625">
                    <a:lnL w="9525" cap="flat" cmpd="sng" algn="ctr">
                      <a:solidFill>
                        <a:srgbClr val="005D69"/>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09C68"/>
                      </a:solidFill>
                      <a:prstDash val="solid"/>
                      <a:round/>
                      <a:headEnd type="none" w="med" len="med"/>
                      <a:tailEnd type="none" w="med" len="med"/>
                    </a:lnB>
                    <a:solidFill>
                      <a:srgbClr val="FFFFFF"/>
                    </a:solidFill>
                  </a:tcPr>
                </a:tc>
              </a:tr>
              <a:tr h="1346333">
                <a:tc>
                  <a:txBody>
                    <a:bodyPr/>
                    <a:lstStyle/>
                    <a:p>
                      <a:pPr fontAlgn="t"/>
                      <a:r>
                        <a:rPr lang="en-GB" dirty="0">
                          <a:solidFill>
                            <a:srgbClr val="444444"/>
                          </a:solidFill>
                          <a:effectLst/>
                          <a:latin typeface="Open Sans"/>
                        </a:rPr>
                        <a:t>dedicated</a:t>
                      </a:r>
                    </a:p>
                  </a:txBody>
                  <a:tcPr marL="47625" marR="47625" marT="47625" marB="47625">
                    <a:lnL w="9525" cap="flat" cmpd="sng" algn="ctr">
                      <a:solidFill>
                        <a:srgbClr val="B0576A"/>
                      </a:solidFill>
                      <a:prstDash val="solid"/>
                      <a:round/>
                      <a:headEnd type="none" w="med" len="med"/>
                      <a:tailEnd type="none" w="med" len="med"/>
                    </a:lnL>
                    <a:lnR w="9525" cap="flat" cmpd="sng" algn="ctr">
                      <a:solidFill>
                        <a:srgbClr val="A09E68"/>
                      </a:solidFill>
                      <a:prstDash val="solid"/>
                      <a:round/>
                      <a:headEnd type="none" w="med" len="med"/>
                      <a:tailEnd type="none" w="med" len="med"/>
                    </a:lnR>
                    <a:lnT w="9525" cap="flat" cmpd="sng" algn="ctr">
                      <a:solidFill>
                        <a:srgbClr val="40C86A"/>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GB" dirty="0">
                          <a:solidFill>
                            <a:srgbClr val="444444"/>
                          </a:solidFill>
                          <a:effectLst/>
                          <a:latin typeface="Open Sans"/>
                        </a:rPr>
                        <a:t>An instance launched into the VPC is a Dedicated instance by default, unless you explicitly specify a tenancy of host during instance launch. You cannot specify a tenancy of default during instance launch.</a:t>
                      </a:r>
                    </a:p>
                  </a:txBody>
                  <a:tcPr marL="47625" marR="47625" marT="47625" marB="47625">
                    <a:lnL w="9525" cap="flat" cmpd="sng" algn="ctr">
                      <a:solidFill>
                        <a:srgbClr val="A09E68"/>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09C68"/>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786235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Tenancy</a:t>
            </a:r>
            <a:endParaRPr lang="en-US" dirty="0"/>
          </a:p>
        </p:txBody>
      </p:sp>
      <p:sp>
        <p:nvSpPr>
          <p:cNvPr id="3" name="Content Placeholder 2"/>
          <p:cNvSpPr>
            <a:spLocks noGrp="1"/>
          </p:cNvSpPr>
          <p:nvPr>
            <p:ph idx="1"/>
          </p:nvPr>
        </p:nvSpPr>
        <p:spPr/>
        <p:txBody>
          <a:bodyPr>
            <a:normAutofit/>
          </a:bodyPr>
          <a:lstStyle/>
          <a:p>
            <a:r>
              <a:rPr lang="en-GB" sz="1400" dirty="0" smtClean="0"/>
              <a:t>Three tenancies – default, host and dedicated</a:t>
            </a:r>
          </a:p>
          <a:p>
            <a:r>
              <a:rPr lang="en-GB" sz="1400" dirty="0" smtClean="0"/>
              <a:t>Instances launched in dedicated tenancy cannot be changed to default. However, it can be changed to </a:t>
            </a:r>
            <a:r>
              <a:rPr lang="en-GB" sz="1400" b="1" dirty="0" smtClean="0"/>
              <a:t>host</a:t>
            </a:r>
            <a:r>
              <a:rPr lang="en-GB" sz="1400" dirty="0" smtClean="0"/>
              <a:t>.</a:t>
            </a:r>
            <a:endParaRPr lang="en-GB" sz="1400" dirty="0"/>
          </a:p>
        </p:txBody>
      </p:sp>
    </p:spTree>
    <p:extLst>
      <p:ext uri="{BB962C8B-B14F-4D97-AF65-F5344CB8AC3E}">
        <p14:creationId xmlns:p14="http://schemas.microsoft.com/office/powerpoint/2010/main" val="1887194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 Public IP address</a:t>
            </a:r>
            <a:endParaRPr lang="en-US" dirty="0"/>
          </a:p>
        </p:txBody>
      </p:sp>
      <p:sp>
        <p:nvSpPr>
          <p:cNvPr id="3" name="Content Placeholder 2"/>
          <p:cNvSpPr>
            <a:spLocks noGrp="1"/>
          </p:cNvSpPr>
          <p:nvPr>
            <p:ph idx="1"/>
          </p:nvPr>
        </p:nvSpPr>
        <p:spPr/>
        <p:txBody>
          <a:bodyPr>
            <a:normAutofit/>
          </a:bodyPr>
          <a:lstStyle/>
          <a:p>
            <a:r>
              <a:rPr lang="en-GB" sz="1400" dirty="0"/>
              <a:t>The Public IP address is not managed on the instance: It is, instead, an alias applied as a network address translation of the Private IP </a:t>
            </a:r>
            <a:r>
              <a:rPr lang="en-GB" sz="1400" dirty="0" smtClean="0"/>
              <a:t>address</a:t>
            </a:r>
          </a:p>
          <a:p>
            <a:r>
              <a:rPr lang="en-GB" sz="1400" dirty="0"/>
              <a:t>A public IP address is assigned to your instance from </a:t>
            </a:r>
            <a:r>
              <a:rPr lang="en-GB" sz="1400" b="1" dirty="0"/>
              <a:t>Amazon's pool of public IPv4 addresses</a:t>
            </a:r>
            <a:r>
              <a:rPr lang="en-GB" sz="1400" dirty="0"/>
              <a:t>, and is not associated with your AWS account. When a public IP address is disassociated from your instance, it is released back into the public IPv4 address pool, and you cannot reuse </a:t>
            </a:r>
            <a:r>
              <a:rPr lang="en-GB" sz="1400" dirty="0" smtClean="0"/>
              <a:t>it</a:t>
            </a:r>
            <a:endParaRPr lang="en-GB" sz="1400" dirty="0"/>
          </a:p>
        </p:txBody>
      </p:sp>
    </p:spTree>
    <p:extLst>
      <p:ext uri="{BB962C8B-B14F-4D97-AF65-F5344CB8AC3E}">
        <p14:creationId xmlns:p14="http://schemas.microsoft.com/office/powerpoint/2010/main" val="4122266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a:t>For an event source to invoke your Lambda function, you must </a:t>
            </a:r>
            <a:r>
              <a:rPr lang="en-GB" sz="1400" b="1" dirty="0"/>
              <a:t>grant permissions using the permissions policy attached to the Lambda function</a:t>
            </a:r>
            <a:r>
              <a:rPr lang="en-GB" sz="1400" dirty="0"/>
              <a:t>. The event source mapping is maintained within the event source service</a:t>
            </a:r>
            <a:r>
              <a:rPr lang="en-GB" sz="1400" dirty="0" smtClean="0"/>
              <a:t>.</a:t>
            </a:r>
          </a:p>
          <a:p>
            <a:r>
              <a:rPr lang="en-GB" sz="1400" b="1" dirty="0"/>
              <a:t>AWS Lambda polls the stream and invokes the Lambda function</a:t>
            </a:r>
            <a:r>
              <a:rPr lang="en-GB" sz="1400" dirty="0"/>
              <a:t> when records are detected on the </a:t>
            </a:r>
            <a:r>
              <a:rPr lang="en-GB" sz="1400" dirty="0" smtClean="0"/>
              <a:t>stream</a:t>
            </a:r>
          </a:p>
          <a:p>
            <a:r>
              <a:rPr lang="en-GB" sz="1400" dirty="0" smtClean="0"/>
              <a:t>Published version of Lambda function – Both code and configuration information are </a:t>
            </a:r>
            <a:r>
              <a:rPr lang="en-GB" sz="1400" b="1" dirty="0" smtClean="0"/>
              <a:t>immutable</a:t>
            </a:r>
            <a:endParaRPr lang="en-GB" sz="1400" b="1" dirty="0"/>
          </a:p>
        </p:txBody>
      </p:sp>
    </p:spTree>
    <p:extLst>
      <p:ext uri="{BB962C8B-B14F-4D97-AF65-F5344CB8AC3E}">
        <p14:creationId xmlns:p14="http://schemas.microsoft.com/office/powerpoint/2010/main" val="1650701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Tags</a:t>
            </a:r>
            <a:endParaRPr lang="en-US" dirty="0"/>
          </a:p>
        </p:txBody>
      </p:sp>
      <p:sp>
        <p:nvSpPr>
          <p:cNvPr id="3" name="Content Placeholder 2"/>
          <p:cNvSpPr>
            <a:spLocks noGrp="1"/>
          </p:cNvSpPr>
          <p:nvPr>
            <p:ph idx="1"/>
          </p:nvPr>
        </p:nvSpPr>
        <p:spPr/>
        <p:txBody>
          <a:bodyPr>
            <a:normAutofit/>
          </a:bodyPr>
          <a:lstStyle/>
          <a:p>
            <a:r>
              <a:rPr lang="en-GB" sz="1400" dirty="0"/>
              <a:t>Tags enable you to categorize your AWS resources in different ways, for example, by purpose, owner, or environment. This is useful when you have many resources of the same type — you can quickly identify a specific resource based on the tags you've assigned to it. </a:t>
            </a:r>
            <a:endParaRPr lang="en-GB" sz="1400" dirty="0" smtClean="0"/>
          </a:p>
          <a:p>
            <a:r>
              <a:rPr lang="en-GB" sz="1400" dirty="0"/>
              <a:t>You can assign tags only to resources that already exist. You can't terminate, stop, or delete a resource based solely on its tags; you must specify the resource identifier. For example, to delete snapshots that you tagged with a tag key called </a:t>
            </a:r>
            <a:r>
              <a:rPr lang="en-GB" sz="1400" dirty="0" err="1"/>
              <a:t>DeleteMe</a:t>
            </a:r>
            <a:r>
              <a:rPr lang="en-GB" sz="1400" dirty="0"/>
              <a:t>, you must use the </a:t>
            </a:r>
            <a:r>
              <a:rPr lang="en-GB" sz="1400" dirty="0" err="1"/>
              <a:t>DeleteSnapshots</a:t>
            </a:r>
            <a:r>
              <a:rPr lang="en-GB" sz="1400" dirty="0"/>
              <a:t> action with the resource identifiers of the snapshots, such as snap-1234567890abcdef0. To identify resources by their tags, you can use the </a:t>
            </a:r>
            <a:r>
              <a:rPr lang="en-GB" sz="1400" dirty="0" err="1"/>
              <a:t>DescribeTags</a:t>
            </a:r>
            <a:r>
              <a:rPr lang="en-GB" sz="1400" dirty="0"/>
              <a:t> action to list all of your tags and their associated resources.</a:t>
            </a:r>
          </a:p>
        </p:txBody>
      </p:sp>
    </p:spTree>
    <p:extLst>
      <p:ext uri="{BB962C8B-B14F-4D97-AF65-F5344CB8AC3E}">
        <p14:creationId xmlns:p14="http://schemas.microsoft.com/office/powerpoint/2010/main" val="7131068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Instance Store</a:t>
            </a:r>
            <a:endParaRPr lang="en-US" dirty="0"/>
          </a:p>
        </p:txBody>
      </p:sp>
      <p:sp>
        <p:nvSpPr>
          <p:cNvPr id="3" name="Content Placeholder 2"/>
          <p:cNvSpPr>
            <a:spLocks noGrp="1"/>
          </p:cNvSpPr>
          <p:nvPr>
            <p:ph idx="1"/>
          </p:nvPr>
        </p:nvSpPr>
        <p:spPr/>
        <p:txBody>
          <a:bodyPr>
            <a:normAutofit/>
          </a:bodyPr>
          <a:lstStyle/>
          <a:p>
            <a:r>
              <a:rPr lang="en-GB" sz="1400" dirty="0"/>
              <a:t>The data in an instance store persists only during the lifetime of its associated instance. If an instance reboots (intentionally or unintentionally), data in the instance store persists. However, data on instance store volumes is lost under the following circumstances.</a:t>
            </a:r>
          </a:p>
          <a:p>
            <a:pPr lvl="1">
              <a:buFont typeface="Wingdings" panose="05000000000000000000" pitchFamily="2" charset="2"/>
              <a:buChar char="Ø"/>
            </a:pPr>
            <a:r>
              <a:rPr lang="en-GB" sz="1400" dirty="0"/>
              <a:t>Failure of an underlying drive</a:t>
            </a:r>
          </a:p>
          <a:p>
            <a:pPr lvl="1">
              <a:buFont typeface="Wingdings" panose="05000000000000000000" pitchFamily="2" charset="2"/>
              <a:buChar char="Ø"/>
            </a:pPr>
            <a:r>
              <a:rPr lang="en-GB" sz="1400" dirty="0"/>
              <a:t>The instance stop</a:t>
            </a:r>
          </a:p>
          <a:p>
            <a:pPr lvl="1">
              <a:buFont typeface="Wingdings" panose="05000000000000000000" pitchFamily="2" charset="2"/>
              <a:buChar char="Ø"/>
            </a:pPr>
            <a:r>
              <a:rPr lang="en-GB" sz="1400" dirty="0"/>
              <a:t>Terminating an instance</a:t>
            </a:r>
          </a:p>
        </p:txBody>
      </p:sp>
    </p:spTree>
    <p:extLst>
      <p:ext uri="{BB962C8B-B14F-4D97-AF65-F5344CB8AC3E}">
        <p14:creationId xmlns:p14="http://schemas.microsoft.com/office/powerpoint/2010/main" val="36413386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dirty="0"/>
              <a:t>You can set up a variety of failover configurations using Amazon Route 53 alias: weighted, latency, geolocation routing, and failover resource record sets.</a:t>
            </a:r>
          </a:p>
          <a:p>
            <a:r>
              <a:rPr lang="en-GB" sz="1400" b="1" dirty="0"/>
              <a:t>Active-active failover:</a:t>
            </a:r>
            <a:r>
              <a:rPr lang="en-GB" sz="1400" dirty="0"/>
              <a:t> Use this failover configuration when you want all of your resources to be available the majority of the time. When a resource becomes unavailable, Amazon Route 53 can detect that it's unhealthy and stop including it when responding to queries.</a:t>
            </a:r>
            <a:br>
              <a:rPr lang="en-GB" sz="1400" dirty="0"/>
            </a:br>
            <a:r>
              <a:rPr lang="en-GB" sz="1400" b="1" dirty="0"/>
              <a:t>Active-passive failover:</a:t>
            </a:r>
            <a:r>
              <a:rPr lang="en-GB" sz="1400" dirty="0"/>
              <a:t> Use this failover configuration when you want a primary group of resources to be available the majority of the time and you want a secondary group of resources to be on standby in case all of the primary resources become unavailable. When responding to queries, Amazon Route 53 includes only the healthy primary resources. If all of the primary resources are unhealthy, Amazon Route 53 begins to include only the healthy secondary resources in response to DNS queries.</a:t>
            </a:r>
          </a:p>
          <a:p>
            <a:r>
              <a:rPr lang="en-GB" sz="1400" b="1" dirty="0"/>
              <a:t>Active-active-passive and other mixed configurations:</a:t>
            </a:r>
            <a:r>
              <a:rPr lang="en-GB" sz="1400" dirty="0"/>
              <a:t> You can combine alias and non-alias resource record sets to produce a variety of Amazon Route 53 </a:t>
            </a:r>
            <a:r>
              <a:rPr lang="en-GB" sz="1400" dirty="0" err="1"/>
              <a:t>behaviors</a:t>
            </a:r>
            <a:r>
              <a:rPr lang="en-GB" sz="1400" dirty="0" smtClean="0"/>
              <a:t>.</a:t>
            </a:r>
          </a:p>
          <a:p>
            <a:r>
              <a:rPr lang="en-GB" sz="1400" dirty="0" smtClean="0"/>
              <a:t>In Route 53, if you have multiple resources that perform the same function, you can configure DNS failover so that Amazon Route 53 will route your traffic from an unhealthy resource to a healthy resource.</a:t>
            </a:r>
          </a:p>
          <a:p>
            <a:r>
              <a:rPr lang="en-GB" sz="1400" dirty="0" smtClean="0"/>
              <a:t>Limit – </a:t>
            </a:r>
            <a:r>
              <a:rPr lang="en-GB" sz="1400" b="1" dirty="0" smtClean="0">
                <a:solidFill>
                  <a:srgbClr val="FF0000"/>
                </a:solidFill>
              </a:rPr>
              <a:t>50 domain names</a:t>
            </a:r>
            <a:r>
              <a:rPr lang="en-GB" sz="1400" dirty="0" smtClean="0"/>
              <a:t>, but it can be increased by contacting AWS support</a:t>
            </a:r>
          </a:p>
          <a:p>
            <a:r>
              <a:rPr lang="en-GB" sz="1400" b="1" dirty="0" smtClean="0"/>
              <a:t>A/AAAA address record </a:t>
            </a:r>
            <a:r>
              <a:rPr lang="en-GB" sz="1400" dirty="0" smtClean="0"/>
              <a:t>or host record is used to point your domain address to physical IP address</a:t>
            </a:r>
          </a:p>
          <a:p>
            <a:r>
              <a:rPr lang="en-GB" sz="1400" b="1" dirty="0" smtClean="0"/>
              <a:t>CNAME</a:t>
            </a:r>
            <a:r>
              <a:rPr lang="en-GB" sz="1400" dirty="0" smtClean="0"/>
              <a:t> to point the subdomain to ELB using Route 53</a:t>
            </a:r>
            <a:endParaRPr lang="en-GB" sz="1400" dirty="0"/>
          </a:p>
        </p:txBody>
      </p:sp>
    </p:spTree>
    <p:extLst>
      <p:ext uri="{BB962C8B-B14F-4D97-AF65-F5344CB8AC3E}">
        <p14:creationId xmlns:p14="http://schemas.microsoft.com/office/powerpoint/2010/main" val="3187936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a:t>
            </a:r>
            <a:endParaRPr lang="en-US" dirty="0"/>
          </a:p>
        </p:txBody>
      </p:sp>
      <p:sp>
        <p:nvSpPr>
          <p:cNvPr id="3" name="Content Placeholder 2"/>
          <p:cNvSpPr>
            <a:spLocks noGrp="1"/>
          </p:cNvSpPr>
          <p:nvPr>
            <p:ph idx="1"/>
          </p:nvPr>
        </p:nvSpPr>
        <p:spPr/>
        <p:txBody>
          <a:bodyPr>
            <a:normAutofit/>
          </a:bodyPr>
          <a:lstStyle/>
          <a:p>
            <a:r>
              <a:rPr lang="en-GB" sz="1400" b="1" dirty="0"/>
              <a:t>CNAME</a:t>
            </a:r>
            <a:r>
              <a:rPr lang="en-GB" sz="1400" dirty="0"/>
              <a:t> record is a type of resource record in the Domain Name System (DNS) used to specify that a domain name is an alias for another domain, the canonical domain. All information, including subdomains, IP addresses, etc., are defined by the canonical domain</a:t>
            </a:r>
            <a:r>
              <a:rPr lang="en-GB" sz="1400" dirty="0" smtClean="0"/>
              <a:t>.</a:t>
            </a:r>
          </a:p>
          <a:p>
            <a:r>
              <a:rPr lang="en-GB" sz="1400" dirty="0"/>
              <a:t>In Amazon Route 53, you </a:t>
            </a:r>
            <a:r>
              <a:rPr lang="en-GB" sz="1400" b="1" dirty="0">
                <a:solidFill>
                  <a:srgbClr val="FF0000"/>
                </a:solidFill>
              </a:rPr>
              <a:t>cannot</a:t>
            </a:r>
            <a:r>
              <a:rPr lang="en-GB" sz="1400" dirty="0"/>
              <a:t> create a hosted zone for a </a:t>
            </a:r>
            <a:r>
              <a:rPr lang="en-GB" sz="1400" b="1" dirty="0"/>
              <a:t>top-level domain </a:t>
            </a:r>
            <a:r>
              <a:rPr lang="en-GB" sz="1400" dirty="0"/>
              <a:t>(TLD</a:t>
            </a:r>
            <a:r>
              <a:rPr lang="en-GB" sz="1400" dirty="0" smtClean="0"/>
              <a:t>).</a:t>
            </a:r>
          </a:p>
          <a:p>
            <a:r>
              <a:rPr lang="en-GB" sz="1400" dirty="0"/>
              <a:t>The resource record sets contained in a hosted zone must share the </a:t>
            </a:r>
            <a:r>
              <a:rPr lang="en-GB" sz="1400" b="1" dirty="0">
                <a:solidFill>
                  <a:srgbClr val="00B050"/>
                </a:solidFill>
              </a:rPr>
              <a:t>same suffix</a:t>
            </a:r>
            <a:r>
              <a:rPr lang="en-GB" sz="1400" dirty="0"/>
              <a:t>. For example, the example.com hosted zone can contain resource record sets for www.example.com and www.aws.example.com subdomains, but it cannot contain resource record sets for a www.example.ca subdomain</a:t>
            </a:r>
            <a:r>
              <a:rPr lang="en-GB" sz="1400" dirty="0" smtClean="0"/>
              <a:t>.</a:t>
            </a:r>
          </a:p>
          <a:p>
            <a:r>
              <a:rPr lang="en-GB" sz="1400" dirty="0"/>
              <a:t>Route53 has a security feature </a:t>
            </a:r>
            <a:r>
              <a:rPr lang="en-GB" sz="1400" b="1" dirty="0">
                <a:solidFill>
                  <a:srgbClr val="FF0000"/>
                </a:solidFill>
              </a:rPr>
              <a:t>that prevents internal DNS from being read by external sources</a:t>
            </a:r>
            <a:r>
              <a:rPr lang="en-GB" sz="1400" dirty="0"/>
              <a:t>. The work around is to create a EC2 hosted DNS instance that does zone transfers from the internal DNS, and allows itself to be queried by external servers.</a:t>
            </a:r>
          </a:p>
        </p:txBody>
      </p:sp>
    </p:spTree>
    <p:extLst>
      <p:ext uri="{BB962C8B-B14F-4D97-AF65-F5344CB8AC3E}">
        <p14:creationId xmlns:p14="http://schemas.microsoft.com/office/powerpoint/2010/main" val="1793504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53 – Policy Types</a:t>
            </a:r>
            <a:endParaRPr lang="en-US"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GB" sz="1400" dirty="0" smtClean="0"/>
              <a:t>Simple routing policy</a:t>
            </a:r>
          </a:p>
          <a:p>
            <a:pPr marL="342900" indent="-342900">
              <a:buFont typeface="+mj-lt"/>
              <a:buAutoNum type="arabicPeriod"/>
            </a:pPr>
            <a:r>
              <a:rPr lang="en-GB" sz="1400" dirty="0" smtClean="0"/>
              <a:t>Weighted routing policy</a:t>
            </a:r>
          </a:p>
          <a:p>
            <a:pPr marL="342900" indent="-342900">
              <a:buFont typeface="+mj-lt"/>
              <a:buAutoNum type="arabicPeriod"/>
            </a:pPr>
            <a:r>
              <a:rPr lang="en-GB" sz="1400" dirty="0" smtClean="0"/>
              <a:t>Failover </a:t>
            </a:r>
          </a:p>
          <a:p>
            <a:pPr marL="342900" indent="-342900">
              <a:buFont typeface="+mj-lt"/>
              <a:buAutoNum type="arabicPeriod"/>
            </a:pPr>
            <a:r>
              <a:rPr lang="en-GB" sz="1400" dirty="0" smtClean="0"/>
              <a:t>Geolocation</a:t>
            </a:r>
          </a:p>
          <a:p>
            <a:pPr marL="342900" indent="-342900">
              <a:buFont typeface="+mj-lt"/>
              <a:buAutoNum type="arabicPeriod"/>
            </a:pPr>
            <a:r>
              <a:rPr lang="en-GB" sz="1400" dirty="0" smtClean="0"/>
              <a:t>Geoproximity</a:t>
            </a:r>
          </a:p>
          <a:p>
            <a:pPr marL="342900" indent="-342900">
              <a:buFont typeface="+mj-lt"/>
              <a:buAutoNum type="arabicPeriod"/>
            </a:pPr>
            <a:r>
              <a:rPr lang="en-GB" sz="1400" dirty="0" smtClean="0"/>
              <a:t>Latency</a:t>
            </a:r>
          </a:p>
          <a:p>
            <a:pPr marL="342900" indent="-342900">
              <a:buFont typeface="+mj-lt"/>
              <a:buAutoNum type="arabicPeriod"/>
            </a:pPr>
            <a:r>
              <a:rPr lang="en-GB" sz="1400" dirty="0" smtClean="0"/>
              <a:t>Multi-value answer </a:t>
            </a:r>
            <a:endParaRPr lang="en-GB" sz="1400" dirty="0"/>
          </a:p>
        </p:txBody>
      </p:sp>
    </p:spTree>
    <p:extLst>
      <p:ext uri="{BB962C8B-B14F-4D97-AF65-F5344CB8AC3E}">
        <p14:creationId xmlns:p14="http://schemas.microsoft.com/office/powerpoint/2010/main" val="12892436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AWS Identity and Access Management (IAM) is a web service that helps you securely control access to AWS resources for your users. You can specify permission to a single user or you can use groups to specify permissions for a collection of users, which can make those permissions easier to manage for those users. Furthermore you can use a </a:t>
            </a:r>
            <a:r>
              <a:rPr lang="en-GB" sz="1400" b="1" dirty="0"/>
              <a:t>Role</a:t>
            </a:r>
            <a:r>
              <a:rPr lang="en-GB" sz="1400" dirty="0"/>
              <a:t> for grant authorization to </a:t>
            </a:r>
            <a:r>
              <a:rPr lang="en-GB" sz="1400" dirty="0" smtClean="0"/>
              <a:t>AWS resources </a:t>
            </a:r>
            <a:r>
              <a:rPr lang="en-GB" sz="1400" dirty="0"/>
              <a:t>without any credentials (password or access keys) directly associated with </a:t>
            </a:r>
            <a:r>
              <a:rPr lang="en-GB" sz="1400" dirty="0" smtClean="0"/>
              <a:t>it</a:t>
            </a:r>
            <a:endParaRPr lang="en-GB" sz="1400" dirty="0"/>
          </a:p>
          <a:p>
            <a:r>
              <a:rPr lang="en-GB" sz="1400" dirty="0"/>
              <a:t>You can create customer managed policies to define sets of permissions to attach to principal entities (users, groups, and roles) in your AWS account</a:t>
            </a:r>
            <a:r>
              <a:rPr lang="en-GB" sz="1400" dirty="0" smtClean="0"/>
              <a:t>.</a:t>
            </a:r>
          </a:p>
          <a:p>
            <a:r>
              <a:rPr lang="en-GB" sz="1400" dirty="0"/>
              <a:t>Instead of creating and distributing your AWS credentials, you can delegate permission to making API requests using </a:t>
            </a:r>
            <a:r>
              <a:rPr lang="en-GB" sz="1400" b="1" dirty="0"/>
              <a:t>IAM roles</a:t>
            </a:r>
            <a:r>
              <a:rPr lang="en-GB" sz="1400" dirty="0" smtClean="0"/>
              <a:t>.</a:t>
            </a:r>
          </a:p>
          <a:p>
            <a:r>
              <a:rPr lang="en-GB" sz="1400" dirty="0"/>
              <a:t>ARN is transformed to the </a:t>
            </a:r>
            <a:r>
              <a:rPr lang="en-GB" sz="1400" dirty="0">
                <a:solidFill>
                  <a:srgbClr val="FF0000"/>
                </a:solidFill>
              </a:rPr>
              <a:t>user's unique principal ID </a:t>
            </a:r>
            <a:r>
              <a:rPr lang="en-GB" sz="1400" dirty="0"/>
              <a:t>when the policy is saved. This helps mitigate the risk of someone escalating their privileges by removing and recreating the user</a:t>
            </a:r>
            <a:r>
              <a:rPr lang="en-GB" sz="1400" dirty="0" smtClean="0"/>
              <a:t>.</a:t>
            </a:r>
          </a:p>
          <a:p>
            <a:r>
              <a:rPr lang="en-GB" sz="1400" dirty="0" smtClean="0"/>
              <a:t>You can’t create hierarchies of IAM group</a:t>
            </a:r>
          </a:p>
          <a:p>
            <a:r>
              <a:rPr lang="en-GB" sz="1400" dirty="0" smtClean="0"/>
              <a:t>User and policy documents are applied </a:t>
            </a:r>
            <a:r>
              <a:rPr lang="en-GB" sz="1400" b="1" dirty="0" smtClean="0"/>
              <a:t>globally</a:t>
            </a:r>
          </a:p>
          <a:p>
            <a:r>
              <a:rPr lang="en-GB" sz="1400" dirty="0" smtClean="0"/>
              <a:t>Root account has </a:t>
            </a:r>
            <a:r>
              <a:rPr lang="en-GB" sz="1400" b="1" dirty="0" smtClean="0"/>
              <a:t>admin access</a:t>
            </a:r>
          </a:p>
          <a:p>
            <a:r>
              <a:rPr lang="en-GB" sz="1400" b="1" dirty="0" smtClean="0"/>
              <a:t>Power user </a:t>
            </a:r>
            <a:r>
              <a:rPr lang="en-GB" sz="1400" dirty="0" smtClean="0"/>
              <a:t>access to all AWS services except the management of groups and users within IAM</a:t>
            </a:r>
          </a:p>
          <a:p>
            <a:r>
              <a:rPr lang="en-GB" sz="1400" dirty="0" smtClean="0"/>
              <a:t>Create a role in the Development account and specify the Production account as trusted entity. Developers can use the role in the AWS Management console to access the resources in the Production account</a:t>
            </a:r>
            <a:endParaRPr lang="en-GB" sz="1400" dirty="0"/>
          </a:p>
        </p:txBody>
      </p:sp>
    </p:spTree>
    <p:extLst>
      <p:ext uri="{BB962C8B-B14F-4D97-AF65-F5344CB8AC3E}">
        <p14:creationId xmlns:p14="http://schemas.microsoft.com/office/powerpoint/2010/main" val="2837002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The default limit for </a:t>
            </a:r>
            <a:r>
              <a:rPr lang="en-GB" sz="1400" b="1" dirty="0"/>
              <a:t>NAT gateways per Availability Zone is 5</a:t>
            </a:r>
            <a:r>
              <a:rPr lang="en-GB" sz="1400" dirty="0"/>
              <a:t>. A NAT gateway in the pending, active, or deleting state counts against your </a:t>
            </a:r>
            <a:r>
              <a:rPr lang="en-GB" sz="1400" dirty="0" smtClean="0"/>
              <a:t>limit.</a:t>
            </a:r>
          </a:p>
          <a:p>
            <a:r>
              <a:rPr lang="en-GB" sz="1400" dirty="0"/>
              <a:t>When the user launches an instance which is </a:t>
            </a:r>
            <a:r>
              <a:rPr lang="en-GB" sz="1400" b="1" dirty="0"/>
              <a:t>not a part of the non-default subnet</a:t>
            </a:r>
            <a:r>
              <a:rPr lang="en-GB" sz="1400" dirty="0"/>
              <a:t>, it will only have a private IP assigned to it. The instances part of a subnet can communicate with each other but cannot communicate over the internet or to the AWS services, such as RDS / </a:t>
            </a:r>
            <a:r>
              <a:rPr lang="en-GB" sz="1400" dirty="0" smtClean="0"/>
              <a:t>S3</a:t>
            </a:r>
            <a:endParaRPr lang="en-GB" sz="1400" dirty="0"/>
          </a:p>
          <a:p>
            <a:r>
              <a:rPr lang="en-GB" sz="1400" dirty="0" smtClean="0"/>
              <a:t>When a NAT instance is available, this route will mostly be present to allow internet access. </a:t>
            </a:r>
            <a:r>
              <a:rPr lang="en-GB" sz="1400" b="1" dirty="0" smtClean="0"/>
              <a:t>Destination</a:t>
            </a:r>
            <a:r>
              <a:rPr lang="en-GB" sz="1400" b="1" dirty="0"/>
              <a:t>: 0.0.0.0/0 &amp; Target: i-123456 (To route all internet traffic to the NAT Instance</a:t>
            </a:r>
            <a:r>
              <a:rPr lang="en-GB" sz="1400" b="1" dirty="0" smtClean="0"/>
              <a:t>)</a:t>
            </a:r>
          </a:p>
          <a:p>
            <a:r>
              <a:rPr lang="en-GB" sz="1400" dirty="0"/>
              <a:t>A user can create a subnet with VPC and launch instances inside that subnet. When the user is launching an instance he needs to select an option which attaches a public IP to the instance. If the user has not selected the option to attach the public IP then it will only have a private IP when launched. The user cannot connect to the instance from the internet. </a:t>
            </a:r>
            <a:r>
              <a:rPr lang="en-GB" sz="1400" b="1" dirty="0"/>
              <a:t>If the user wants an elastic IP to connect to the instance from the internet he should create an internet gateway and assign an elastic IP to instance</a:t>
            </a:r>
            <a:r>
              <a:rPr lang="en-GB" sz="1400" b="1" dirty="0" smtClean="0"/>
              <a:t>.</a:t>
            </a:r>
          </a:p>
          <a:p>
            <a:r>
              <a:rPr lang="en-GB" sz="1400" dirty="0" smtClean="0"/>
              <a:t>The default number of </a:t>
            </a:r>
            <a:r>
              <a:rPr lang="en-GB" sz="1400" b="1" dirty="0" smtClean="0">
                <a:solidFill>
                  <a:srgbClr val="FF0000"/>
                </a:solidFill>
              </a:rPr>
              <a:t>subnets per VPC is 200</a:t>
            </a:r>
            <a:endParaRPr lang="en-GB" sz="1400" b="1" dirty="0">
              <a:solidFill>
                <a:srgbClr val="FF0000"/>
              </a:solidFill>
            </a:endParaRPr>
          </a:p>
          <a:p>
            <a:endParaRPr lang="en-GB" sz="1400" dirty="0" smtClean="0"/>
          </a:p>
          <a:p>
            <a:endParaRPr lang="en-GB" sz="1400" dirty="0"/>
          </a:p>
        </p:txBody>
      </p:sp>
    </p:spTree>
    <p:extLst>
      <p:ext uri="{BB962C8B-B14F-4D97-AF65-F5344CB8AC3E}">
        <p14:creationId xmlns:p14="http://schemas.microsoft.com/office/powerpoint/2010/main" val="31196452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IAM</a:t>
            </a:r>
            <a:endParaRPr lang="en-US" dirty="0"/>
          </a:p>
        </p:txBody>
      </p:sp>
      <p:sp>
        <p:nvSpPr>
          <p:cNvPr id="3" name="Content Placeholder 2"/>
          <p:cNvSpPr>
            <a:spLocks noGrp="1"/>
          </p:cNvSpPr>
          <p:nvPr>
            <p:ph idx="1"/>
          </p:nvPr>
        </p:nvSpPr>
        <p:spPr/>
        <p:txBody>
          <a:bodyPr>
            <a:normAutofit/>
          </a:bodyPr>
          <a:lstStyle/>
          <a:p>
            <a:r>
              <a:rPr lang="en-GB" sz="1400" dirty="0"/>
              <a:t>An organization has multiple AWS accounts </a:t>
            </a:r>
            <a:r>
              <a:rPr lang="en-GB" sz="1400" b="1" dirty="0"/>
              <a:t>to isolate a development environment from a testing or production environment</a:t>
            </a:r>
            <a:r>
              <a:rPr lang="en-GB" sz="1400" dirty="0"/>
              <a:t>. </a:t>
            </a:r>
            <a:r>
              <a:rPr lang="en-GB" sz="1400" dirty="0" smtClean="0"/>
              <a:t>IAM </a:t>
            </a:r>
            <a:r>
              <a:rPr lang="en-GB" sz="1400" dirty="0"/>
              <a:t>role with cross account access will provide a </a:t>
            </a:r>
            <a:r>
              <a:rPr lang="en-GB" sz="1400" dirty="0" smtClean="0"/>
              <a:t>solution</a:t>
            </a:r>
          </a:p>
          <a:p>
            <a:r>
              <a:rPr lang="en-GB" sz="1400" b="1" dirty="0" smtClean="0"/>
              <a:t>AWS: secure transport</a:t>
            </a:r>
            <a:r>
              <a:rPr lang="en-GB" sz="1400" dirty="0" smtClean="0"/>
              <a:t> – IAM policy condition key to check whether the request was sent using SSL</a:t>
            </a:r>
          </a:p>
          <a:p>
            <a:r>
              <a:rPr lang="en-GB" sz="1400" dirty="0" smtClean="0"/>
              <a:t>IAM is available </a:t>
            </a:r>
            <a:r>
              <a:rPr lang="en-GB" sz="1400" dirty="0" smtClean="0"/>
              <a:t>through </a:t>
            </a:r>
            <a:r>
              <a:rPr lang="en-GB" sz="1400" b="1" dirty="0" smtClean="0">
                <a:solidFill>
                  <a:srgbClr val="FF0000"/>
                </a:solidFill>
              </a:rPr>
              <a:t>AWS management console, CLI, IAM QUERY API</a:t>
            </a:r>
            <a:endParaRPr lang="en-GB" sz="1400" b="1" dirty="0">
              <a:solidFill>
                <a:srgbClr val="FF0000"/>
              </a:solidFill>
            </a:endParaRPr>
          </a:p>
        </p:txBody>
      </p:sp>
    </p:spTree>
    <p:extLst>
      <p:ext uri="{BB962C8B-B14F-4D97-AF65-F5344CB8AC3E}">
        <p14:creationId xmlns:p14="http://schemas.microsoft.com/office/powerpoint/2010/main" val="36333426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Bastion Host</a:t>
            </a:r>
            <a:endParaRPr lang="en-US" dirty="0"/>
          </a:p>
        </p:txBody>
      </p:sp>
      <p:sp>
        <p:nvSpPr>
          <p:cNvPr id="3" name="Content Placeholder 2"/>
          <p:cNvSpPr>
            <a:spLocks noGrp="1"/>
          </p:cNvSpPr>
          <p:nvPr>
            <p:ph idx="1"/>
          </p:nvPr>
        </p:nvSpPr>
        <p:spPr/>
        <p:txBody>
          <a:bodyPr>
            <a:normAutofit/>
          </a:bodyPr>
          <a:lstStyle/>
          <a:p>
            <a:r>
              <a:rPr lang="en-GB" sz="1400" dirty="0"/>
              <a:t>Including bastion hosts in your VPC environment enables you to </a:t>
            </a:r>
            <a:r>
              <a:rPr lang="en-GB" sz="1400" b="1" dirty="0">
                <a:solidFill>
                  <a:srgbClr val="00B050"/>
                </a:solidFill>
              </a:rPr>
              <a:t>securely connect to your Linux instances without exposing your environment to the Internet</a:t>
            </a:r>
            <a:r>
              <a:rPr lang="en-GB" sz="1400" dirty="0"/>
              <a:t>. After you set up your bastion hosts, you can access the other instances in your VPC through Secure Shell (SSH) connections on Linux. Bastion hosts are also configured with security groups to provide fine-grained ingress control</a:t>
            </a:r>
            <a:r>
              <a:rPr lang="en-GB" sz="1400" dirty="0" smtClean="0"/>
              <a:t>.</a:t>
            </a:r>
          </a:p>
          <a:p>
            <a:r>
              <a:rPr lang="en-GB" sz="1400" dirty="0" smtClean="0"/>
              <a:t>Bastion servers – can act as a proxy as well</a:t>
            </a:r>
            <a:endParaRPr lang="en-GB" sz="1400" dirty="0"/>
          </a:p>
        </p:txBody>
      </p:sp>
    </p:spTree>
    <p:extLst>
      <p:ext uri="{BB962C8B-B14F-4D97-AF65-F5344CB8AC3E}">
        <p14:creationId xmlns:p14="http://schemas.microsoft.com/office/powerpoint/2010/main" val="1088042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ACL</a:t>
            </a:r>
            <a:endParaRPr lang="en-US" dirty="0"/>
          </a:p>
        </p:txBody>
      </p:sp>
      <p:sp>
        <p:nvSpPr>
          <p:cNvPr id="3" name="Content Placeholder 2"/>
          <p:cNvSpPr>
            <a:spLocks noGrp="1"/>
          </p:cNvSpPr>
          <p:nvPr>
            <p:ph idx="1"/>
          </p:nvPr>
        </p:nvSpPr>
        <p:spPr/>
        <p:txBody>
          <a:bodyPr>
            <a:normAutofit/>
          </a:bodyPr>
          <a:lstStyle/>
          <a:p>
            <a:r>
              <a:rPr lang="en-GB" sz="1400" dirty="0" smtClean="0"/>
              <a:t>Stateless</a:t>
            </a:r>
          </a:p>
          <a:p>
            <a:r>
              <a:rPr lang="en-GB" sz="1400" dirty="0" smtClean="0"/>
              <a:t>The rules are executed in order</a:t>
            </a:r>
          </a:p>
          <a:p>
            <a:r>
              <a:rPr lang="en-GB" sz="1400" dirty="0"/>
              <a:t>ACLs process strictly by rule number and processes the rules until a matching one is </a:t>
            </a:r>
            <a:r>
              <a:rPr lang="en-GB" sz="1400" dirty="0" smtClean="0"/>
              <a:t>found</a:t>
            </a:r>
          </a:p>
          <a:p>
            <a:r>
              <a:rPr lang="en-GB" sz="1400" dirty="0" smtClean="0"/>
              <a:t>By default, it allows all inbound and outbound traffic </a:t>
            </a:r>
            <a:endParaRPr lang="en-GB" sz="1400" dirty="0"/>
          </a:p>
        </p:txBody>
      </p:sp>
    </p:spTree>
    <p:extLst>
      <p:ext uri="{BB962C8B-B14F-4D97-AF65-F5344CB8AC3E}">
        <p14:creationId xmlns:p14="http://schemas.microsoft.com/office/powerpoint/2010/main" val="33440261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a:t>
            </a:r>
            <a:endParaRPr lang="en-US" dirty="0"/>
          </a:p>
        </p:txBody>
      </p:sp>
      <p:sp>
        <p:nvSpPr>
          <p:cNvPr id="3" name="Content Placeholder 2"/>
          <p:cNvSpPr>
            <a:spLocks noGrp="1"/>
          </p:cNvSpPr>
          <p:nvPr>
            <p:ph idx="1"/>
          </p:nvPr>
        </p:nvSpPr>
        <p:spPr/>
        <p:txBody>
          <a:bodyPr>
            <a:normAutofit/>
          </a:bodyPr>
          <a:lstStyle/>
          <a:p>
            <a:r>
              <a:rPr lang="en-GB" sz="1400" dirty="0" err="1" smtClean="0"/>
              <a:t>Stateful</a:t>
            </a:r>
            <a:endParaRPr lang="en-GB" sz="1400" dirty="0" smtClean="0"/>
          </a:p>
          <a:p>
            <a:r>
              <a:rPr lang="en-GB" sz="1400" dirty="0" smtClean="0"/>
              <a:t>Confined to a </a:t>
            </a:r>
            <a:r>
              <a:rPr lang="en-GB" sz="1400" b="1" dirty="0" smtClean="0"/>
              <a:t>region</a:t>
            </a:r>
          </a:p>
          <a:p>
            <a:r>
              <a:rPr lang="en-GB" sz="1400" dirty="0" smtClean="0"/>
              <a:t>Doesn’t have deny rules</a:t>
            </a:r>
          </a:p>
          <a:p>
            <a:r>
              <a:rPr lang="en-GB" sz="1400" dirty="0"/>
              <a:t>Security Group consolidates all rules and evaluates all of them before deciding if traffic is </a:t>
            </a:r>
            <a:r>
              <a:rPr lang="en-GB" sz="1400" dirty="0" smtClean="0"/>
              <a:t>allowed</a:t>
            </a:r>
          </a:p>
          <a:p>
            <a:r>
              <a:rPr lang="en-GB" sz="1400" dirty="0"/>
              <a:t>Security groups act as a firewall for associated instances, controlling both inbound and outbound traffic at the instance level. You must add rules to a security group that enable you to connect to your instance from your IP address using RDP. It is good security practice to restrict RDP (Remote Desktop Protocol) connections to an authorized list of IP addresses rather than anyone</a:t>
            </a:r>
            <a:r>
              <a:rPr lang="en-GB" sz="1400" dirty="0" smtClean="0"/>
              <a:t>.</a:t>
            </a:r>
          </a:p>
          <a:p>
            <a:r>
              <a:rPr lang="en-GB" sz="1400" dirty="0"/>
              <a:t>In AWS EC2, while configuring a security group, the </a:t>
            </a:r>
            <a:r>
              <a:rPr lang="en-GB" sz="1400" b="1" dirty="0"/>
              <a:t>user needs to specify the IP address in CIDR notation</a:t>
            </a:r>
            <a:r>
              <a:rPr lang="en-GB" sz="1400" dirty="0"/>
              <a:t>. The CIDR IP range 10.20.30.40/32 says it is for a single IP 10.20.30.40. If the user specifies the IP as 10.20.30.40 only, the security group will not accept and ask for it in a CIDR format</a:t>
            </a:r>
            <a:r>
              <a:rPr lang="en-GB" sz="1400" dirty="0" smtClean="0"/>
              <a:t>.</a:t>
            </a:r>
          </a:p>
          <a:p>
            <a:r>
              <a:rPr lang="en-GB" sz="1400" dirty="0"/>
              <a:t> </a:t>
            </a:r>
            <a:r>
              <a:rPr lang="en-GB" sz="1400" dirty="0" smtClean="0"/>
              <a:t>You </a:t>
            </a:r>
            <a:r>
              <a:rPr lang="en-GB" sz="1400" dirty="0"/>
              <a:t>can't enable an instance to communicate with an instance outside its region using security group rules.</a:t>
            </a:r>
          </a:p>
        </p:txBody>
      </p:sp>
    </p:spTree>
    <p:extLst>
      <p:ext uri="{BB962C8B-B14F-4D97-AF65-F5344CB8AC3E}">
        <p14:creationId xmlns:p14="http://schemas.microsoft.com/office/powerpoint/2010/main" val="1430671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Groups Commands</a:t>
            </a:r>
            <a:endParaRPr lang="en-US" dirty="0"/>
          </a:p>
        </p:txBody>
      </p:sp>
      <p:sp>
        <p:nvSpPr>
          <p:cNvPr id="3" name="Content Placeholder 2"/>
          <p:cNvSpPr>
            <a:spLocks noGrp="1"/>
          </p:cNvSpPr>
          <p:nvPr>
            <p:ph idx="1"/>
          </p:nvPr>
        </p:nvSpPr>
        <p:spPr/>
        <p:txBody>
          <a:bodyPr>
            <a:normAutofit/>
          </a:bodyPr>
          <a:lstStyle/>
          <a:p>
            <a:r>
              <a:rPr lang="en-GB" sz="1400" dirty="0"/>
              <a:t>When setting up security groups for incoming traffic in your VPC network, to add one or more </a:t>
            </a:r>
            <a:r>
              <a:rPr lang="en-GB" sz="1400" b="1" dirty="0"/>
              <a:t>ingress(incoming traffic)</a:t>
            </a:r>
            <a:r>
              <a:rPr lang="en-GB" sz="1400" dirty="0"/>
              <a:t> rules to a security group</a:t>
            </a:r>
          </a:p>
          <a:p>
            <a:pPr lvl="1">
              <a:buFont typeface="Wingdings" panose="05000000000000000000" pitchFamily="2" charset="2"/>
              <a:buChar char="Ø"/>
            </a:pPr>
            <a:r>
              <a:rPr lang="en-GB" sz="1400" b="1" dirty="0"/>
              <a:t>authorize-security-group-ingress (AWS CLI)</a:t>
            </a:r>
            <a:endParaRPr lang="en-GB" sz="1400" dirty="0"/>
          </a:p>
          <a:p>
            <a:pPr lvl="1">
              <a:buFont typeface="Wingdings" panose="05000000000000000000" pitchFamily="2" charset="2"/>
              <a:buChar char="Ø"/>
            </a:pPr>
            <a:r>
              <a:rPr lang="en-GB" sz="1400" dirty="0"/>
              <a:t>ec2-authorize (Amazon EC2 CLI)</a:t>
            </a:r>
          </a:p>
          <a:p>
            <a:pPr lvl="1">
              <a:buFont typeface="Wingdings" panose="05000000000000000000" pitchFamily="2" charset="2"/>
              <a:buChar char="Ø"/>
            </a:pPr>
            <a:r>
              <a:rPr lang="en-GB" sz="1400" dirty="0"/>
              <a:t>Grant-EC2SecurityGroupIngress (AWS Tools for Windows PowerShell)</a:t>
            </a:r>
          </a:p>
        </p:txBody>
      </p:sp>
    </p:spTree>
    <p:extLst>
      <p:ext uri="{BB962C8B-B14F-4D97-AF65-F5344CB8AC3E}">
        <p14:creationId xmlns:p14="http://schemas.microsoft.com/office/powerpoint/2010/main" val="24857853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a:t>
            </a:r>
            <a:endParaRPr lang="en-US" dirty="0"/>
          </a:p>
        </p:txBody>
      </p:sp>
      <p:sp>
        <p:nvSpPr>
          <p:cNvPr id="3" name="Content Placeholder 2"/>
          <p:cNvSpPr>
            <a:spLocks noGrp="1"/>
          </p:cNvSpPr>
          <p:nvPr>
            <p:ph idx="1"/>
          </p:nvPr>
        </p:nvSpPr>
        <p:spPr/>
        <p:txBody>
          <a:bodyPr>
            <a:normAutofit/>
          </a:bodyPr>
          <a:lstStyle/>
          <a:p>
            <a:r>
              <a:rPr lang="en-GB" sz="1400" dirty="0"/>
              <a:t>For objects larger than </a:t>
            </a:r>
            <a:r>
              <a:rPr lang="en-GB" sz="1400" b="1" dirty="0">
                <a:solidFill>
                  <a:srgbClr val="00B050"/>
                </a:solidFill>
              </a:rPr>
              <a:t>100 megabytes</a:t>
            </a:r>
            <a:r>
              <a:rPr lang="en-GB" sz="1400" dirty="0"/>
              <a:t>, you should consider using the </a:t>
            </a:r>
            <a:r>
              <a:rPr lang="en-GB" sz="1400" b="1" dirty="0">
                <a:solidFill>
                  <a:srgbClr val="00B050"/>
                </a:solidFill>
              </a:rPr>
              <a:t>Multipart Upload </a:t>
            </a:r>
            <a:r>
              <a:rPr lang="en-GB" sz="1400" dirty="0"/>
              <a:t>capability</a:t>
            </a:r>
            <a:r>
              <a:rPr lang="en-GB" sz="1400" dirty="0" smtClean="0"/>
              <a:t>.</a:t>
            </a:r>
          </a:p>
          <a:p>
            <a:r>
              <a:rPr lang="en-GB" sz="1400" dirty="0"/>
              <a:t>Probability of loss = 100 </a:t>
            </a:r>
            <a:r>
              <a:rPr lang="en-GB" sz="1400" dirty="0" smtClean="0"/>
              <a:t>– durability</a:t>
            </a:r>
          </a:p>
          <a:p>
            <a:r>
              <a:rPr lang="en-GB" sz="1400" dirty="0" smtClean="0"/>
              <a:t>S3 offers </a:t>
            </a:r>
            <a:r>
              <a:rPr lang="en-GB" sz="1400" b="1" dirty="0" smtClean="0"/>
              <a:t>encryption services </a:t>
            </a:r>
            <a:r>
              <a:rPr lang="en-GB" sz="1400" dirty="0" smtClean="0"/>
              <a:t>for data at flight and at rest</a:t>
            </a:r>
          </a:p>
          <a:p>
            <a:r>
              <a:rPr lang="en-GB" sz="1400" dirty="0"/>
              <a:t>Amazon S3 offers </a:t>
            </a:r>
            <a:r>
              <a:rPr lang="en-GB" sz="1400" b="1" dirty="0"/>
              <a:t>three pricing options</a:t>
            </a:r>
            <a:r>
              <a:rPr lang="en-GB" sz="1400" dirty="0"/>
              <a:t>. Storage (per GB per month), data transfer in or out (per GB per month), and requests (per x thousand requests per month</a:t>
            </a:r>
            <a:r>
              <a:rPr lang="en-GB" sz="1400" dirty="0" smtClean="0"/>
              <a:t>).</a:t>
            </a:r>
          </a:p>
          <a:p>
            <a:r>
              <a:rPr lang="en-GB" sz="1400" dirty="0" smtClean="0"/>
              <a:t>Maximum file size = </a:t>
            </a:r>
            <a:r>
              <a:rPr lang="en-GB" sz="1400" b="1" dirty="0" smtClean="0"/>
              <a:t>5 TB</a:t>
            </a:r>
            <a:r>
              <a:rPr lang="en-GB" sz="1400" dirty="0" smtClean="0"/>
              <a:t>, Minimum object size = </a:t>
            </a:r>
            <a:r>
              <a:rPr lang="en-GB" sz="1400" b="1" dirty="0" smtClean="0"/>
              <a:t>0 bytes</a:t>
            </a:r>
          </a:p>
          <a:p>
            <a:r>
              <a:rPr lang="en-GB" sz="1400" dirty="0" smtClean="0"/>
              <a:t>Maximum number of buckets per account is </a:t>
            </a:r>
            <a:r>
              <a:rPr lang="en-GB" sz="1400" b="1" dirty="0" smtClean="0"/>
              <a:t>100</a:t>
            </a:r>
          </a:p>
          <a:p>
            <a:r>
              <a:rPr lang="en-GB" sz="1400" b="1" dirty="0" smtClean="0"/>
              <a:t>S3 –IA – </a:t>
            </a:r>
            <a:r>
              <a:rPr lang="en-GB" sz="1400" dirty="0" smtClean="0"/>
              <a:t>immediate access to file with less cost, files not reproducible easily</a:t>
            </a:r>
          </a:p>
          <a:p>
            <a:r>
              <a:rPr lang="en-GB" sz="1400" dirty="0"/>
              <a:t>AWS Identity and Access Management (IAM) policies, Access Control Lists (ACLs), bucket policies, and query string authentication</a:t>
            </a:r>
            <a:r>
              <a:rPr lang="en-GB" sz="1400" dirty="0" smtClean="0"/>
              <a:t>.</a:t>
            </a:r>
          </a:p>
          <a:p>
            <a:r>
              <a:rPr lang="en-GB" sz="1400" dirty="0"/>
              <a:t>Amazon S3 provides </a:t>
            </a:r>
            <a:r>
              <a:rPr lang="en-GB" sz="1400" b="1" dirty="0">
                <a:solidFill>
                  <a:srgbClr val="00B050"/>
                </a:solidFill>
              </a:rPr>
              <a:t>authentication mechanisms</a:t>
            </a:r>
            <a:r>
              <a:rPr lang="en-GB" sz="1400" dirty="0"/>
              <a:t> to ensure that stored data is secured against unauthorized access. </a:t>
            </a:r>
            <a:endParaRPr lang="en-GB" sz="1400" dirty="0" smtClean="0"/>
          </a:p>
          <a:p>
            <a:r>
              <a:rPr lang="en-GB" sz="1400" dirty="0" smtClean="0"/>
              <a:t>S3 bucket URL format. Note the </a:t>
            </a:r>
            <a:r>
              <a:rPr lang="en-GB" sz="1400" b="1" dirty="0" smtClean="0">
                <a:solidFill>
                  <a:srgbClr val="FF0000"/>
                </a:solidFill>
              </a:rPr>
              <a:t>hyphen</a:t>
            </a:r>
            <a:r>
              <a:rPr lang="en-GB" sz="1400" dirty="0" smtClean="0">
                <a:solidFill>
                  <a:srgbClr val="FF0000"/>
                </a:solidFill>
              </a:rPr>
              <a:t> </a:t>
            </a:r>
            <a:r>
              <a:rPr lang="en-GB" sz="1400" dirty="0" smtClean="0"/>
              <a:t>between s3 and region</a:t>
            </a:r>
          </a:p>
          <a:p>
            <a:pPr lvl="1">
              <a:buFont typeface="Wingdings" panose="05000000000000000000" pitchFamily="2" charset="2"/>
              <a:buChar char="Ø"/>
            </a:pPr>
            <a:r>
              <a:rPr lang="en-GB" sz="1400" u="sng" dirty="0"/>
              <a:t>http://s3-aws-region.amazonaws.com/mynewbucket</a:t>
            </a:r>
          </a:p>
          <a:p>
            <a:pPr lvl="1">
              <a:buFont typeface="Wingdings" panose="05000000000000000000" pitchFamily="2" charset="2"/>
              <a:buChar char="Ø"/>
            </a:pPr>
            <a:r>
              <a:rPr lang="en-GB" sz="1400" u="sng" dirty="0"/>
              <a:t>http://mynewbucket.s3.aws-region.amazonaws.com</a:t>
            </a:r>
          </a:p>
          <a:p>
            <a:endParaRPr lang="en-GB" sz="1400" dirty="0" smtClean="0"/>
          </a:p>
        </p:txBody>
      </p:sp>
    </p:spTree>
    <p:extLst>
      <p:ext uri="{BB962C8B-B14F-4D97-AF65-F5344CB8AC3E}">
        <p14:creationId xmlns:p14="http://schemas.microsoft.com/office/powerpoint/2010/main" val="29276869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Tags</a:t>
            </a:r>
            <a:endParaRPr lang="en-US" dirty="0"/>
          </a:p>
        </p:txBody>
      </p:sp>
      <p:sp>
        <p:nvSpPr>
          <p:cNvPr id="3" name="Content Placeholder 2"/>
          <p:cNvSpPr>
            <a:spLocks noGrp="1"/>
          </p:cNvSpPr>
          <p:nvPr>
            <p:ph idx="1"/>
          </p:nvPr>
        </p:nvSpPr>
        <p:spPr/>
        <p:txBody>
          <a:bodyPr>
            <a:normAutofit/>
          </a:bodyPr>
          <a:lstStyle/>
          <a:p>
            <a:r>
              <a:rPr lang="en-GB" sz="1400" dirty="0"/>
              <a:t>You </a:t>
            </a:r>
            <a:r>
              <a:rPr lang="en-GB" sz="1400" b="1" dirty="0">
                <a:solidFill>
                  <a:srgbClr val="FF0000"/>
                </a:solidFill>
              </a:rPr>
              <a:t>cannot tag individual folders</a:t>
            </a:r>
            <a:r>
              <a:rPr lang="en-GB" sz="1400" dirty="0">
                <a:solidFill>
                  <a:srgbClr val="FF0000"/>
                </a:solidFill>
              </a:rPr>
              <a:t> </a:t>
            </a:r>
            <a:r>
              <a:rPr lang="en-GB" sz="1400" dirty="0"/>
              <a:t>within an S3 bucket. If you create an individual user for each staff member, there will be no way to keep their active directory credentials synched when they change their password. You should either create a </a:t>
            </a:r>
            <a:r>
              <a:rPr lang="en-GB" sz="1400" b="1" dirty="0">
                <a:solidFill>
                  <a:srgbClr val="FF0000"/>
                </a:solidFill>
              </a:rPr>
              <a:t>federation proxy or identity provider </a:t>
            </a:r>
            <a:r>
              <a:rPr lang="en-GB" sz="1400" dirty="0"/>
              <a:t>and then use AWS security token service to create temporary tokens. You will then need to create the appropriate IAM role for which the users will assume when writing to the S3 bucket</a:t>
            </a:r>
            <a:r>
              <a:rPr lang="en-GB" sz="1400" dirty="0" smtClean="0"/>
              <a:t>.</a:t>
            </a:r>
          </a:p>
          <a:p>
            <a:r>
              <a:rPr lang="en-GB" sz="1400" dirty="0"/>
              <a:t>Object tagging enables you to categorize storage. Each tag is a key-value pair</a:t>
            </a:r>
            <a:r>
              <a:rPr lang="en-GB" sz="1400" dirty="0" smtClean="0"/>
              <a:t>.</a:t>
            </a:r>
          </a:p>
          <a:p>
            <a:r>
              <a:rPr lang="en-GB" sz="1400" dirty="0"/>
              <a:t>You can add tags to new objects when you upload them or you can add them to existing objects. Note the following:</a:t>
            </a:r>
          </a:p>
          <a:p>
            <a:pPr lvl="1">
              <a:buFont typeface="Wingdings" panose="05000000000000000000" pitchFamily="2" charset="2"/>
              <a:buChar char="Ø"/>
            </a:pPr>
            <a:r>
              <a:rPr lang="en-GB" sz="1400" dirty="0"/>
              <a:t>You can associate up to 10 tags with an object. Tags associated with an object must have unique tag keys.</a:t>
            </a:r>
          </a:p>
          <a:p>
            <a:pPr lvl="1">
              <a:buFont typeface="Wingdings" panose="05000000000000000000" pitchFamily="2" charset="2"/>
              <a:buChar char="Ø"/>
            </a:pPr>
            <a:r>
              <a:rPr lang="en-GB" sz="1400" dirty="0"/>
              <a:t>A tag key can be up to 128 Unicode characters in length and tag values can be up to 256 Unicode characters in length.</a:t>
            </a:r>
          </a:p>
          <a:p>
            <a:pPr lvl="1">
              <a:buFont typeface="Wingdings" panose="05000000000000000000" pitchFamily="2" charset="2"/>
              <a:buChar char="Ø"/>
            </a:pPr>
            <a:r>
              <a:rPr lang="en-GB" sz="1400" dirty="0"/>
              <a:t>Key and values are case sensitive</a:t>
            </a:r>
            <a:r>
              <a:rPr lang="en-GB" sz="1400" dirty="0" smtClean="0"/>
              <a:t>.</a:t>
            </a:r>
          </a:p>
          <a:p>
            <a:r>
              <a:rPr lang="en-GB" sz="1400" dirty="0" smtClean="0"/>
              <a:t>Temporary security credential is valid for </a:t>
            </a:r>
            <a:r>
              <a:rPr lang="en-GB" sz="1400" b="1" dirty="0" smtClean="0"/>
              <a:t>1 hour </a:t>
            </a:r>
            <a:r>
              <a:rPr lang="en-GB" sz="1400" dirty="0" smtClean="0"/>
              <a:t>by default</a:t>
            </a:r>
            <a:endParaRPr lang="en-GB" sz="1400" dirty="0"/>
          </a:p>
          <a:p>
            <a:endParaRPr lang="en-GB" sz="1400" dirty="0" smtClean="0"/>
          </a:p>
        </p:txBody>
      </p:sp>
    </p:spTree>
    <p:extLst>
      <p:ext uri="{BB962C8B-B14F-4D97-AF65-F5344CB8AC3E}">
        <p14:creationId xmlns:p14="http://schemas.microsoft.com/office/powerpoint/2010/main" val="3935853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Multipart Upload</a:t>
            </a:r>
            <a:endParaRPr lang="en-US" dirty="0"/>
          </a:p>
        </p:txBody>
      </p:sp>
      <p:sp>
        <p:nvSpPr>
          <p:cNvPr id="3" name="Content Placeholder 2"/>
          <p:cNvSpPr>
            <a:spLocks noGrp="1"/>
          </p:cNvSpPr>
          <p:nvPr>
            <p:ph idx="1"/>
          </p:nvPr>
        </p:nvSpPr>
        <p:spPr/>
        <p:txBody>
          <a:bodyPr>
            <a:normAutofit/>
          </a:bodyPr>
          <a:lstStyle/>
          <a:p>
            <a:r>
              <a:rPr lang="en-GB" sz="1400" dirty="0" smtClean="0"/>
              <a:t>Improved throughput</a:t>
            </a:r>
          </a:p>
          <a:p>
            <a:r>
              <a:rPr lang="en-GB" sz="1400" dirty="0" smtClean="0"/>
              <a:t>Quick recovery from network failures</a:t>
            </a:r>
          </a:p>
          <a:p>
            <a:r>
              <a:rPr lang="en-GB" sz="1400" dirty="0" smtClean="0"/>
              <a:t>Ability to begin the upload before you know the final object size</a:t>
            </a:r>
          </a:p>
          <a:p>
            <a:r>
              <a:rPr lang="en-GB" sz="1400" dirty="0" smtClean="0"/>
              <a:t>Ability to pause and resume object uploads</a:t>
            </a:r>
          </a:p>
          <a:p>
            <a:r>
              <a:rPr lang="en-GB" sz="1400" dirty="0" smtClean="0"/>
              <a:t>Maximum part size </a:t>
            </a:r>
            <a:r>
              <a:rPr lang="en-GB" sz="1400" b="1" dirty="0" smtClean="0"/>
              <a:t>5 GB</a:t>
            </a:r>
          </a:p>
        </p:txBody>
      </p:sp>
    </p:spTree>
    <p:extLst>
      <p:ext uri="{BB962C8B-B14F-4D97-AF65-F5344CB8AC3E}">
        <p14:creationId xmlns:p14="http://schemas.microsoft.com/office/powerpoint/2010/main" val="22805407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Character Set</a:t>
            </a:r>
            <a:endParaRPr lang="en-US" dirty="0"/>
          </a:p>
        </p:txBody>
      </p:sp>
      <p:sp>
        <p:nvSpPr>
          <p:cNvPr id="3" name="Content Placeholder 2"/>
          <p:cNvSpPr>
            <a:spLocks noGrp="1"/>
          </p:cNvSpPr>
          <p:nvPr>
            <p:ph idx="1"/>
          </p:nvPr>
        </p:nvSpPr>
        <p:spPr/>
        <p:txBody>
          <a:bodyPr>
            <a:normAutofit/>
          </a:bodyPr>
          <a:lstStyle/>
          <a:p>
            <a:r>
              <a:rPr lang="en-GB" sz="1400" dirty="0" smtClean="0"/>
              <a:t>SOAP Request – </a:t>
            </a:r>
            <a:r>
              <a:rPr lang="en-GB" sz="1400" b="1" dirty="0" smtClean="0"/>
              <a:t>UTF-8</a:t>
            </a:r>
          </a:p>
          <a:p>
            <a:r>
              <a:rPr lang="en-GB" sz="1400" dirty="0" smtClean="0"/>
              <a:t>REST API – </a:t>
            </a:r>
            <a:r>
              <a:rPr lang="en-GB" sz="1400" b="1" dirty="0" smtClean="0"/>
              <a:t>US-ASCII</a:t>
            </a:r>
          </a:p>
        </p:txBody>
      </p:sp>
    </p:spTree>
    <p:extLst>
      <p:ext uri="{BB962C8B-B14F-4D97-AF65-F5344CB8AC3E}">
        <p14:creationId xmlns:p14="http://schemas.microsoft.com/office/powerpoint/2010/main" val="3516500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Metadata</a:t>
            </a:r>
            <a:endParaRPr lang="en-US" dirty="0"/>
          </a:p>
        </p:txBody>
      </p:sp>
      <p:sp>
        <p:nvSpPr>
          <p:cNvPr id="3" name="Content Placeholder 2"/>
          <p:cNvSpPr>
            <a:spLocks noGrp="1"/>
          </p:cNvSpPr>
          <p:nvPr>
            <p:ph idx="1"/>
          </p:nvPr>
        </p:nvSpPr>
        <p:spPr/>
        <p:txBody>
          <a:bodyPr>
            <a:normAutofit/>
          </a:bodyPr>
          <a:lstStyle/>
          <a:p>
            <a:r>
              <a:rPr lang="en-GB" sz="1400" b="1" dirty="0" smtClean="0"/>
              <a:t>Delete marker </a:t>
            </a:r>
            <a:r>
              <a:rPr lang="en-GB" sz="1400" dirty="0" smtClean="0"/>
              <a:t>metadata cannot be updated</a:t>
            </a:r>
          </a:p>
          <a:p>
            <a:r>
              <a:rPr lang="en-GB" sz="1400" dirty="0" smtClean="0"/>
              <a:t>HTTP Header can have </a:t>
            </a:r>
            <a:r>
              <a:rPr lang="en-GB" sz="1400" b="1" dirty="0" smtClean="0"/>
              <a:t>4KB</a:t>
            </a:r>
            <a:r>
              <a:rPr lang="en-GB" sz="1400" dirty="0" smtClean="0"/>
              <a:t> of data</a:t>
            </a:r>
          </a:p>
          <a:p>
            <a:r>
              <a:rPr lang="en-GB" sz="1400" dirty="0" smtClean="0"/>
              <a:t>User defined metadata prefixed with </a:t>
            </a:r>
            <a:r>
              <a:rPr lang="en-GB" sz="1400" b="1" dirty="0" smtClean="0"/>
              <a:t>“x-</a:t>
            </a:r>
            <a:r>
              <a:rPr lang="en-GB" sz="1400" b="1" dirty="0" err="1" smtClean="0"/>
              <a:t>amz</a:t>
            </a:r>
            <a:r>
              <a:rPr lang="en-GB" sz="1400" b="1" dirty="0" smtClean="0"/>
              <a:t>-meta-”</a:t>
            </a:r>
          </a:p>
          <a:p>
            <a:r>
              <a:rPr lang="en-GB" sz="1400" dirty="0" smtClean="0"/>
              <a:t>Maximum number of </a:t>
            </a:r>
            <a:r>
              <a:rPr lang="en-GB" sz="1400" b="1" dirty="0" smtClean="0"/>
              <a:t>object life cycle rules </a:t>
            </a:r>
            <a:r>
              <a:rPr lang="en-GB" sz="1400" dirty="0" smtClean="0"/>
              <a:t>is </a:t>
            </a:r>
            <a:r>
              <a:rPr lang="en-GB" sz="1400" dirty="0" smtClean="0">
                <a:solidFill>
                  <a:srgbClr val="FF0000"/>
                </a:solidFill>
              </a:rPr>
              <a:t>1000</a:t>
            </a:r>
          </a:p>
        </p:txBody>
      </p:sp>
    </p:spTree>
    <p:extLst>
      <p:ext uri="{BB962C8B-B14F-4D97-AF65-F5344CB8AC3E}">
        <p14:creationId xmlns:p14="http://schemas.microsoft.com/office/powerpoint/2010/main" val="136725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 to Data Centre</a:t>
            </a:r>
            <a:endParaRPr lang="en-US" dirty="0"/>
          </a:p>
        </p:txBody>
      </p:sp>
      <p:sp>
        <p:nvSpPr>
          <p:cNvPr id="3" name="Content Placeholder 2"/>
          <p:cNvSpPr>
            <a:spLocks noGrp="1"/>
          </p:cNvSpPr>
          <p:nvPr>
            <p:ph idx="1"/>
          </p:nvPr>
        </p:nvSpPr>
        <p:spPr/>
        <p:txBody>
          <a:bodyPr>
            <a:normAutofit/>
          </a:bodyPr>
          <a:lstStyle/>
          <a:p>
            <a:r>
              <a:rPr lang="en-GB" sz="1400" dirty="0"/>
              <a:t>Some AWS customers establish a </a:t>
            </a:r>
            <a:r>
              <a:rPr lang="en-GB" sz="1400" b="1" dirty="0"/>
              <a:t>single shared connection </a:t>
            </a:r>
            <a:r>
              <a:rPr lang="en-GB" sz="1400" dirty="0"/>
              <a:t>for multiple VPCs to minimize the number of remote connections they need to configure. Configurations like these can be beneficial because they save time and effort, and simplify network </a:t>
            </a:r>
            <a:r>
              <a:rPr lang="en-GB" sz="1400" dirty="0" smtClean="0"/>
              <a:t>management</a:t>
            </a:r>
          </a:p>
          <a:p>
            <a:r>
              <a:rPr lang="en-GB" sz="1400" dirty="0" smtClean="0"/>
              <a:t>Approaches</a:t>
            </a:r>
          </a:p>
          <a:p>
            <a:pPr lvl="1">
              <a:buFont typeface="Wingdings" panose="05000000000000000000" pitchFamily="2" charset="2"/>
              <a:buChar char="Ø"/>
            </a:pPr>
            <a:r>
              <a:rPr lang="en-GB" sz="1400" dirty="0" smtClean="0"/>
              <a:t>Shared services VPC</a:t>
            </a:r>
          </a:p>
          <a:p>
            <a:pPr lvl="1">
              <a:buFont typeface="Wingdings" panose="05000000000000000000" pitchFamily="2" charset="2"/>
              <a:buChar char="Ø"/>
            </a:pPr>
            <a:r>
              <a:rPr lang="en-GB" sz="1400" dirty="0" smtClean="0"/>
              <a:t>Transit VPC</a:t>
            </a:r>
          </a:p>
          <a:p>
            <a:pPr lvl="1">
              <a:buFont typeface="Wingdings" panose="05000000000000000000" pitchFamily="2" charset="2"/>
              <a:buChar char="Ø"/>
            </a:pPr>
            <a:r>
              <a:rPr lang="en-GB" sz="1400" dirty="0" smtClean="0"/>
              <a:t>Shared service and transit VPC</a:t>
            </a:r>
            <a:endParaRPr lang="en-GB" sz="1400" dirty="0"/>
          </a:p>
        </p:txBody>
      </p:sp>
    </p:spTree>
    <p:extLst>
      <p:ext uri="{BB962C8B-B14F-4D97-AF65-F5344CB8AC3E}">
        <p14:creationId xmlns:p14="http://schemas.microsoft.com/office/powerpoint/2010/main" val="18687546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Dev Pays</a:t>
            </a:r>
            <a:endParaRPr lang="en-US" dirty="0"/>
          </a:p>
        </p:txBody>
      </p:sp>
      <p:sp>
        <p:nvSpPr>
          <p:cNvPr id="3" name="Content Placeholder 2"/>
          <p:cNvSpPr>
            <a:spLocks noGrp="1"/>
          </p:cNvSpPr>
          <p:nvPr>
            <p:ph idx="1"/>
          </p:nvPr>
        </p:nvSpPr>
        <p:spPr/>
        <p:txBody>
          <a:bodyPr>
            <a:normAutofit/>
          </a:bodyPr>
          <a:lstStyle/>
          <a:p>
            <a:r>
              <a:rPr lang="en-GB" sz="1400" dirty="0" smtClean="0"/>
              <a:t>SOAP API request doesn’t support Dev Pays</a:t>
            </a:r>
          </a:p>
          <a:p>
            <a:r>
              <a:rPr lang="en-GB" sz="1400" b="1" dirty="0" smtClean="0"/>
              <a:t>Requester</a:t>
            </a:r>
            <a:r>
              <a:rPr lang="en-GB" sz="1400" dirty="0" smtClean="0"/>
              <a:t> is charged for reading the content</a:t>
            </a:r>
          </a:p>
        </p:txBody>
      </p:sp>
    </p:spTree>
    <p:extLst>
      <p:ext uri="{BB962C8B-B14F-4D97-AF65-F5344CB8AC3E}">
        <p14:creationId xmlns:p14="http://schemas.microsoft.com/office/powerpoint/2010/main" val="29411447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CORS</a:t>
            </a:r>
            <a:endParaRPr lang="en-US" dirty="0"/>
          </a:p>
        </p:txBody>
      </p:sp>
      <p:sp>
        <p:nvSpPr>
          <p:cNvPr id="3" name="Content Placeholder 2"/>
          <p:cNvSpPr>
            <a:spLocks noGrp="1"/>
          </p:cNvSpPr>
          <p:nvPr>
            <p:ph idx="1"/>
          </p:nvPr>
        </p:nvSpPr>
        <p:spPr/>
        <p:txBody>
          <a:bodyPr>
            <a:normAutofit/>
          </a:bodyPr>
          <a:lstStyle/>
          <a:p>
            <a:r>
              <a:rPr lang="en-GB" sz="1400" dirty="0" smtClean="0"/>
              <a:t>Configures in “Permission Screen” </a:t>
            </a:r>
            <a:r>
              <a:rPr lang="en-GB" sz="1400" dirty="0"/>
              <a:t>o</a:t>
            </a:r>
            <a:r>
              <a:rPr lang="en-GB" sz="1400" dirty="0" smtClean="0"/>
              <a:t>n management console</a:t>
            </a:r>
          </a:p>
          <a:p>
            <a:r>
              <a:rPr lang="en-GB" sz="1400" b="1" dirty="0" smtClean="0"/>
              <a:t>AllowedOrigin Element</a:t>
            </a:r>
            <a:r>
              <a:rPr lang="en-GB" sz="1400" dirty="0" smtClean="0"/>
              <a:t> - </a:t>
            </a:r>
            <a:r>
              <a:rPr lang="en-GB" sz="1400" dirty="0"/>
              <a:t>In the AllowedOrigin element you specify the origins that you want to allow cross-domain </a:t>
            </a:r>
            <a:r>
              <a:rPr lang="en-GB" sz="1400" dirty="0" smtClean="0"/>
              <a:t>requests</a:t>
            </a:r>
          </a:p>
          <a:p>
            <a:r>
              <a:rPr lang="en-GB" sz="1400" b="1" dirty="0"/>
              <a:t>AllowedMethod </a:t>
            </a:r>
            <a:r>
              <a:rPr lang="en-GB" sz="1400" b="1" dirty="0" smtClean="0"/>
              <a:t>Element - </a:t>
            </a:r>
            <a:r>
              <a:rPr lang="en-GB" sz="1400" dirty="0"/>
              <a:t>In the CORS configuration, you can specify the following values for the AllowedMethod </a:t>
            </a:r>
            <a:r>
              <a:rPr lang="en-GB" sz="1400" dirty="0" smtClean="0"/>
              <a:t>element</a:t>
            </a:r>
            <a:endParaRPr lang="en-GB" sz="1400" dirty="0"/>
          </a:p>
          <a:p>
            <a:pPr lvl="1">
              <a:buFont typeface="Wingdings" panose="05000000000000000000" pitchFamily="2" charset="2"/>
              <a:buChar char="Ø"/>
            </a:pPr>
            <a:r>
              <a:rPr lang="en-GB" sz="1400" dirty="0"/>
              <a:t>GET</a:t>
            </a:r>
          </a:p>
          <a:p>
            <a:pPr lvl="1">
              <a:buFont typeface="Wingdings" panose="05000000000000000000" pitchFamily="2" charset="2"/>
              <a:buChar char="Ø"/>
            </a:pPr>
            <a:r>
              <a:rPr lang="en-GB" sz="1400" dirty="0"/>
              <a:t>PUT</a:t>
            </a:r>
          </a:p>
          <a:p>
            <a:pPr lvl="1">
              <a:buFont typeface="Wingdings" panose="05000000000000000000" pitchFamily="2" charset="2"/>
              <a:buChar char="Ø"/>
            </a:pPr>
            <a:r>
              <a:rPr lang="en-GB" sz="1400" dirty="0"/>
              <a:t>POST</a:t>
            </a:r>
          </a:p>
          <a:p>
            <a:pPr lvl="1">
              <a:buFont typeface="Wingdings" panose="05000000000000000000" pitchFamily="2" charset="2"/>
              <a:buChar char="Ø"/>
            </a:pPr>
            <a:r>
              <a:rPr lang="en-GB" sz="1400" dirty="0"/>
              <a:t>DELETE</a:t>
            </a:r>
          </a:p>
          <a:p>
            <a:pPr lvl="1">
              <a:buFont typeface="Wingdings" panose="05000000000000000000" pitchFamily="2" charset="2"/>
              <a:buChar char="Ø"/>
            </a:pPr>
            <a:r>
              <a:rPr lang="en-GB" sz="1400" dirty="0"/>
              <a:t>HEAD</a:t>
            </a:r>
          </a:p>
          <a:p>
            <a:r>
              <a:rPr lang="en-GB" sz="1400" dirty="0"/>
              <a:t>The </a:t>
            </a:r>
            <a:r>
              <a:rPr lang="en-GB" sz="1400" b="1" dirty="0"/>
              <a:t>AllowedHeader</a:t>
            </a:r>
            <a:r>
              <a:rPr lang="en-GB" sz="1400" dirty="0"/>
              <a:t> element specifies which headers are allowed in a </a:t>
            </a:r>
            <a:r>
              <a:rPr lang="en-GB" sz="1400" dirty="0" smtClean="0"/>
              <a:t>pre-flight </a:t>
            </a:r>
            <a:r>
              <a:rPr lang="en-GB" sz="1400" dirty="0"/>
              <a:t>request through the Access-Control-Request-Headers header.</a:t>
            </a:r>
            <a:endParaRPr lang="en-GB" sz="1400" b="1" dirty="0"/>
          </a:p>
          <a:p>
            <a:r>
              <a:rPr lang="en-GB" sz="1400" dirty="0"/>
              <a:t>Each </a:t>
            </a:r>
            <a:r>
              <a:rPr lang="en-GB" sz="1400" b="1" dirty="0"/>
              <a:t>ExposeHeader</a:t>
            </a:r>
            <a:r>
              <a:rPr lang="en-GB" sz="1400" dirty="0"/>
              <a:t> element identifies a header in the response that you want customers to be able to access from their applications</a:t>
            </a:r>
            <a:endParaRPr lang="en-GB" sz="1400" dirty="0" smtClean="0"/>
          </a:p>
          <a:p>
            <a:r>
              <a:rPr lang="en-GB" sz="1400" dirty="0"/>
              <a:t>The </a:t>
            </a:r>
            <a:r>
              <a:rPr lang="en-GB" sz="1400" b="1" dirty="0"/>
              <a:t>MaxAgeSeconds</a:t>
            </a:r>
            <a:r>
              <a:rPr lang="en-GB" sz="1400" dirty="0"/>
              <a:t> element specifies the time in seconds that your browser can cache the response for a </a:t>
            </a:r>
            <a:r>
              <a:rPr lang="en-GB" sz="1400" dirty="0" smtClean="0"/>
              <a:t>pre-flight </a:t>
            </a:r>
            <a:r>
              <a:rPr lang="en-GB" sz="1400" dirty="0"/>
              <a:t>request as identified </a:t>
            </a:r>
            <a:r>
              <a:rPr lang="en-GB" sz="1400" dirty="0" smtClean="0"/>
              <a:t>by </a:t>
            </a:r>
            <a:r>
              <a:rPr lang="en-GB" sz="1400" dirty="0"/>
              <a:t>the resource, the HTTP method, and the </a:t>
            </a:r>
            <a:r>
              <a:rPr lang="en-GB" sz="1400" dirty="0" smtClean="0"/>
              <a:t>origin</a:t>
            </a:r>
          </a:p>
          <a:p>
            <a:r>
              <a:rPr lang="en-GB" sz="1400" dirty="0"/>
              <a:t>When Amazon S3 receives a </a:t>
            </a:r>
            <a:r>
              <a:rPr lang="en-GB" sz="1400" dirty="0" smtClean="0"/>
              <a:t>pre-flight </a:t>
            </a:r>
            <a:r>
              <a:rPr lang="en-GB" sz="1400" dirty="0"/>
              <a:t>request from a browser, it evaluates the CORS configuration for the bucket and uses the </a:t>
            </a:r>
            <a:r>
              <a:rPr lang="en-GB" sz="1400" b="1" dirty="0">
                <a:solidFill>
                  <a:srgbClr val="FF0000"/>
                </a:solidFill>
              </a:rPr>
              <a:t>first CORSRule rule </a:t>
            </a:r>
            <a:r>
              <a:rPr lang="en-GB" sz="1400" dirty="0"/>
              <a:t>that matches the incoming browser request to enable a cross-origin request. </a:t>
            </a:r>
            <a:endParaRPr lang="en-GB" sz="1400" dirty="0" smtClean="0"/>
          </a:p>
        </p:txBody>
      </p:sp>
    </p:spTree>
    <p:extLst>
      <p:ext uri="{BB962C8B-B14F-4D97-AF65-F5344CB8AC3E}">
        <p14:creationId xmlns:p14="http://schemas.microsoft.com/office/powerpoint/2010/main" val="2404931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Archive Retrieval Options</a:t>
            </a:r>
            <a:endParaRPr lang="en-US" dirty="0"/>
          </a:p>
        </p:txBody>
      </p:sp>
      <p:sp>
        <p:nvSpPr>
          <p:cNvPr id="3" name="Content Placeholder 2"/>
          <p:cNvSpPr>
            <a:spLocks noGrp="1"/>
          </p:cNvSpPr>
          <p:nvPr>
            <p:ph idx="1"/>
          </p:nvPr>
        </p:nvSpPr>
        <p:spPr/>
        <p:txBody>
          <a:bodyPr>
            <a:normAutofit/>
          </a:bodyPr>
          <a:lstStyle/>
          <a:p>
            <a:r>
              <a:rPr lang="en-GB" sz="1400" dirty="0"/>
              <a:t>You can specify one of the following when restoring an archived object:</a:t>
            </a:r>
          </a:p>
          <a:p>
            <a:r>
              <a:rPr lang="en-GB" sz="1400" b="1" dirty="0"/>
              <a:t>Expedited</a:t>
            </a:r>
            <a:r>
              <a:rPr lang="en-GB" sz="1400" dirty="0"/>
              <a:t> - Expedited retrievals allow you to quickly access your data when occasional urgent requests for a subset of archives are required. For all but the largest archived objects (250 MB+), data accessed using Expedited retrievals are typically made available within 1–5 minutes. There are two types of Expedited retrievals: On-Demand and Provisioned. On-Demand requests are similar to EC2 On-Demand instances and are available most of the time. Provisioned requests are guaranteed to be available when you need them. For more information, see </a:t>
            </a:r>
            <a:r>
              <a:rPr lang="en-GB" sz="1400" dirty="0">
                <a:hlinkClick r:id="rId2"/>
              </a:rPr>
              <a:t>Provisioned Capacity</a:t>
            </a:r>
            <a:r>
              <a:rPr lang="en-GB" sz="1400" dirty="0"/>
              <a:t>.</a:t>
            </a:r>
          </a:p>
          <a:p>
            <a:r>
              <a:rPr lang="en-GB" sz="1400" b="1" dirty="0"/>
              <a:t>Standard</a:t>
            </a:r>
            <a:r>
              <a:rPr lang="en-GB" sz="1400" dirty="0"/>
              <a:t> - Standard retrievals allow you to access any of your archived objects within several hours. Standard retrievals typically complete within 3–5 hours. This is the </a:t>
            </a:r>
            <a:r>
              <a:rPr lang="en-GB" sz="1400" b="1" dirty="0">
                <a:solidFill>
                  <a:srgbClr val="FF0000"/>
                </a:solidFill>
              </a:rPr>
              <a:t>default option </a:t>
            </a:r>
            <a:r>
              <a:rPr lang="en-GB" sz="1400" dirty="0"/>
              <a:t>for retrieval requests that do not specify the retrieval option.</a:t>
            </a:r>
          </a:p>
          <a:p>
            <a:r>
              <a:rPr lang="en-GB" sz="1400" b="1" dirty="0"/>
              <a:t>Bulk</a:t>
            </a:r>
            <a:r>
              <a:rPr lang="en-GB" sz="1400" dirty="0"/>
              <a:t> - Bulk retrievals are Amazon Glacier’s lowest-cost retrieval option, enabling you to retrieve large amounts, even petabytes, of data inexpensively in a day. Bulk retrievals typically complete within 5–12 hours.</a:t>
            </a:r>
          </a:p>
        </p:txBody>
      </p:sp>
    </p:spTree>
    <p:extLst>
      <p:ext uri="{BB962C8B-B14F-4D97-AF65-F5344CB8AC3E}">
        <p14:creationId xmlns:p14="http://schemas.microsoft.com/office/powerpoint/2010/main" val="27759632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S3 – </a:t>
            </a:r>
            <a:r>
              <a:rPr lang="en-US" dirty="0" smtClean="0"/>
              <a:t>Life Cycle Policies</a:t>
            </a:r>
            <a:endParaRPr lang="en-US" dirty="0"/>
          </a:p>
        </p:txBody>
      </p:sp>
      <p:sp>
        <p:nvSpPr>
          <p:cNvPr id="3" name="Content Placeholder 2"/>
          <p:cNvSpPr>
            <a:spLocks noGrp="1"/>
          </p:cNvSpPr>
          <p:nvPr>
            <p:ph idx="1"/>
          </p:nvPr>
        </p:nvSpPr>
        <p:spPr/>
        <p:txBody>
          <a:bodyPr>
            <a:normAutofit/>
          </a:bodyPr>
          <a:lstStyle/>
          <a:p>
            <a:r>
              <a:rPr lang="en-GB" sz="1400" dirty="0" smtClean="0"/>
              <a:t>Need to </a:t>
            </a:r>
            <a:r>
              <a:rPr lang="en-GB" sz="1400" b="1" dirty="0" smtClean="0"/>
              <a:t>enable bucket versioning</a:t>
            </a:r>
            <a:r>
              <a:rPr lang="en-GB" sz="1400" dirty="0" smtClean="0"/>
              <a:t> to manage S3 lifecycle policies</a:t>
            </a:r>
            <a:endParaRPr lang="en-GB" sz="1400" dirty="0"/>
          </a:p>
        </p:txBody>
      </p:sp>
    </p:spTree>
    <p:extLst>
      <p:ext uri="{BB962C8B-B14F-4D97-AF65-F5344CB8AC3E}">
        <p14:creationId xmlns:p14="http://schemas.microsoft.com/office/powerpoint/2010/main" val="3129778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Glacier</a:t>
            </a:r>
            <a:endParaRPr lang="en-US" dirty="0"/>
          </a:p>
        </p:txBody>
      </p:sp>
      <p:sp>
        <p:nvSpPr>
          <p:cNvPr id="3" name="Content Placeholder 2"/>
          <p:cNvSpPr>
            <a:spLocks noGrp="1"/>
          </p:cNvSpPr>
          <p:nvPr>
            <p:ph idx="1"/>
          </p:nvPr>
        </p:nvSpPr>
        <p:spPr/>
        <p:txBody>
          <a:bodyPr>
            <a:normAutofit/>
          </a:bodyPr>
          <a:lstStyle/>
          <a:p>
            <a:r>
              <a:rPr lang="en-GB" sz="1400" dirty="0" smtClean="0"/>
              <a:t>Every Glacier storage object has a </a:t>
            </a:r>
            <a:r>
              <a:rPr lang="en-GB" sz="1400" b="1" dirty="0" smtClean="0">
                <a:solidFill>
                  <a:srgbClr val="00B050"/>
                </a:solidFill>
              </a:rPr>
              <a:t>8 KB metadata </a:t>
            </a:r>
            <a:r>
              <a:rPr lang="en-GB" sz="1400" dirty="0" smtClean="0"/>
              <a:t>stored in S3 and </a:t>
            </a:r>
            <a:r>
              <a:rPr lang="en-GB" sz="1400" b="1" dirty="0" smtClean="0">
                <a:solidFill>
                  <a:srgbClr val="00B050"/>
                </a:solidFill>
              </a:rPr>
              <a:t>32 KB metadata </a:t>
            </a:r>
            <a:r>
              <a:rPr lang="en-GB" sz="1400" dirty="0" smtClean="0"/>
              <a:t>stored in Glacier. So, it is not efficient to store small objects in Glacier</a:t>
            </a:r>
          </a:p>
          <a:p>
            <a:r>
              <a:rPr lang="en-GB" sz="1400" dirty="0" smtClean="0"/>
              <a:t>There is </a:t>
            </a:r>
            <a:r>
              <a:rPr lang="en-GB" sz="1400" b="1" dirty="0" smtClean="0">
                <a:solidFill>
                  <a:srgbClr val="FF0000"/>
                </a:solidFill>
              </a:rPr>
              <a:t>NO data transfer in</a:t>
            </a:r>
            <a:r>
              <a:rPr lang="en-GB" sz="1400" dirty="0" smtClean="0"/>
              <a:t> charges for using Glacier</a:t>
            </a:r>
          </a:p>
          <a:p>
            <a:pPr marL="0" indent="0">
              <a:buNone/>
            </a:pPr>
            <a:endParaRPr lang="en-GB" sz="1400" dirty="0"/>
          </a:p>
        </p:txBody>
      </p:sp>
    </p:spTree>
    <p:extLst>
      <p:ext uri="{BB962C8B-B14F-4D97-AF65-F5344CB8AC3E}">
        <p14:creationId xmlns:p14="http://schemas.microsoft.com/office/powerpoint/2010/main" val="40662618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a:t>
            </a:r>
            <a:endParaRPr lang="en-US" dirty="0"/>
          </a:p>
        </p:txBody>
      </p:sp>
      <p:sp>
        <p:nvSpPr>
          <p:cNvPr id="3" name="Content Placeholder 2"/>
          <p:cNvSpPr>
            <a:spLocks noGrp="1"/>
          </p:cNvSpPr>
          <p:nvPr>
            <p:ph idx="1"/>
          </p:nvPr>
        </p:nvSpPr>
        <p:spPr/>
        <p:txBody>
          <a:bodyPr>
            <a:normAutofit/>
          </a:bodyPr>
          <a:lstStyle/>
          <a:p>
            <a:r>
              <a:rPr lang="en-GB" sz="1400" dirty="0" smtClean="0"/>
              <a:t>ISP or SES blocks the malicious content</a:t>
            </a:r>
          </a:p>
          <a:p>
            <a:r>
              <a:rPr lang="en-GB" sz="1400" dirty="0" smtClean="0"/>
              <a:t>Best practice is to use both SPF (Sender Policy Framework) and DKIM (Domain Keys Identified Mail) are recommended</a:t>
            </a:r>
          </a:p>
          <a:p>
            <a:r>
              <a:rPr lang="en-GB" sz="1400" b="1" dirty="0" err="1"/>
              <a:t>DomainKeys</a:t>
            </a:r>
            <a:r>
              <a:rPr lang="en-GB" sz="1400" b="1" dirty="0"/>
              <a:t> Identified Mail (DKIM)</a:t>
            </a:r>
            <a:r>
              <a:rPr lang="en-GB" sz="1400" dirty="0"/>
              <a:t> is a standard that allows senders to sign their email messages and ISPs, and use those signatures to verify that those messages are legitimate and have not been modified by a third party in transit.</a:t>
            </a:r>
            <a:endParaRPr lang="en-GB" sz="1400" dirty="0" smtClean="0"/>
          </a:p>
          <a:p>
            <a:r>
              <a:rPr lang="en-GB" sz="1400" b="1" dirty="0"/>
              <a:t>Every Amazon SES sender has a unique set of sending limits</a:t>
            </a:r>
            <a:r>
              <a:rPr lang="en-GB" sz="1400" dirty="0"/>
              <a:t>, which are calculated by Amazon SES on an ongoing basis:</a:t>
            </a:r>
          </a:p>
          <a:p>
            <a:r>
              <a:rPr lang="en-GB" sz="1400" dirty="0"/>
              <a:t>Sending quota — the maximum number of emails you can send in a 24-hour period.</a:t>
            </a:r>
          </a:p>
          <a:p>
            <a:r>
              <a:rPr lang="en-GB" sz="1400" dirty="0"/>
              <a:t>Maximum send rate — the maximum number of emails you can send per second.</a:t>
            </a:r>
          </a:p>
          <a:p>
            <a:r>
              <a:rPr lang="en-GB" sz="1400" dirty="0"/>
              <a:t>New Amazon SES users start in the Amazon SES sandbox, which is a test environment that has a sending quota of 1,000 emails per 24-hour period, at a maximum rate of 1 email per second..</a:t>
            </a:r>
          </a:p>
          <a:p>
            <a:r>
              <a:rPr lang="en-GB" sz="1400" dirty="0"/>
              <a:t>Sending limits are based on recipients rather than on messages. You can check your sending limits at any time by using the Amazon SES console.</a:t>
            </a:r>
          </a:p>
          <a:p>
            <a:pPr marL="0" indent="0">
              <a:buNone/>
            </a:pPr>
            <a:endParaRPr lang="en-GB" sz="1400" dirty="0"/>
          </a:p>
        </p:txBody>
      </p:sp>
    </p:spTree>
    <p:extLst>
      <p:ext uri="{BB962C8B-B14F-4D97-AF65-F5344CB8AC3E}">
        <p14:creationId xmlns:p14="http://schemas.microsoft.com/office/powerpoint/2010/main" val="41774136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US" dirty="0"/>
          </a:p>
        </p:txBody>
      </p:sp>
      <p:sp>
        <p:nvSpPr>
          <p:cNvPr id="3" name="Content Placeholder 2"/>
          <p:cNvSpPr>
            <a:spLocks noGrp="1"/>
          </p:cNvSpPr>
          <p:nvPr>
            <p:ph idx="1"/>
          </p:nvPr>
        </p:nvSpPr>
        <p:spPr/>
        <p:txBody>
          <a:bodyPr>
            <a:normAutofit/>
          </a:bodyPr>
          <a:lstStyle/>
          <a:p>
            <a:r>
              <a:rPr lang="en-GB" sz="1400" dirty="0" smtClean="0"/>
              <a:t>Multiple versions of Lambda – Create Alias entry and point to desired version. Event source needs to use Alias ARN to access the function</a:t>
            </a:r>
          </a:p>
          <a:p>
            <a:pPr marL="0" indent="0">
              <a:buNone/>
            </a:pPr>
            <a:endParaRPr lang="en-GB" sz="1400" dirty="0"/>
          </a:p>
        </p:txBody>
      </p:sp>
    </p:spTree>
    <p:extLst>
      <p:ext uri="{BB962C8B-B14F-4D97-AF65-F5344CB8AC3E}">
        <p14:creationId xmlns:p14="http://schemas.microsoft.com/office/powerpoint/2010/main" val="33866263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Redshift</a:t>
            </a:r>
            <a:endParaRPr lang="en-US" dirty="0"/>
          </a:p>
        </p:txBody>
      </p:sp>
      <p:sp>
        <p:nvSpPr>
          <p:cNvPr id="3" name="Content Placeholder 2"/>
          <p:cNvSpPr>
            <a:spLocks noGrp="1"/>
          </p:cNvSpPr>
          <p:nvPr>
            <p:ph idx="1"/>
          </p:nvPr>
        </p:nvSpPr>
        <p:spPr/>
        <p:txBody>
          <a:bodyPr>
            <a:normAutofit/>
          </a:bodyPr>
          <a:lstStyle/>
          <a:p>
            <a:r>
              <a:rPr lang="en-GB" sz="1400" dirty="0"/>
              <a:t>Redshift is optimized for batched write operations and reading high volumes of data to minimize I/O and maximize data throughput</a:t>
            </a:r>
          </a:p>
        </p:txBody>
      </p:sp>
    </p:spTree>
    <p:extLst>
      <p:ext uri="{BB962C8B-B14F-4D97-AF65-F5344CB8AC3E}">
        <p14:creationId xmlns:p14="http://schemas.microsoft.com/office/powerpoint/2010/main" val="16520362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SWF</a:t>
            </a:r>
            <a:endParaRPr lang="en-US" dirty="0"/>
          </a:p>
        </p:txBody>
      </p:sp>
      <p:sp>
        <p:nvSpPr>
          <p:cNvPr id="3" name="Content Placeholder 2"/>
          <p:cNvSpPr>
            <a:spLocks noGrp="1"/>
          </p:cNvSpPr>
          <p:nvPr>
            <p:ph idx="1"/>
          </p:nvPr>
        </p:nvSpPr>
        <p:spPr/>
        <p:txBody>
          <a:bodyPr>
            <a:normAutofit/>
          </a:bodyPr>
          <a:lstStyle/>
          <a:p>
            <a:r>
              <a:rPr lang="en-GB" sz="1400" b="1" dirty="0" smtClean="0"/>
              <a:t>Domain</a:t>
            </a:r>
            <a:r>
              <a:rPr lang="en-GB" sz="1400" dirty="0" smtClean="0"/>
              <a:t> – A collection of related workflows</a:t>
            </a:r>
          </a:p>
          <a:p>
            <a:r>
              <a:rPr lang="en-GB" sz="1400" dirty="0" smtClean="0"/>
              <a:t>Longest duration of an SWF workflow execution – </a:t>
            </a:r>
            <a:r>
              <a:rPr lang="en-GB" sz="1400" b="1" dirty="0" smtClean="0"/>
              <a:t>12 months </a:t>
            </a:r>
            <a:endParaRPr lang="en-GB" sz="1400" b="1" dirty="0"/>
          </a:p>
        </p:txBody>
      </p:sp>
    </p:spTree>
    <p:extLst>
      <p:ext uri="{BB962C8B-B14F-4D97-AF65-F5344CB8AC3E}">
        <p14:creationId xmlns:p14="http://schemas.microsoft.com/office/powerpoint/2010/main" val="5558699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AMI</a:t>
            </a:r>
            <a:endParaRPr lang="en-US" dirty="0"/>
          </a:p>
        </p:txBody>
      </p:sp>
      <p:sp>
        <p:nvSpPr>
          <p:cNvPr id="3" name="Content Placeholder 2"/>
          <p:cNvSpPr>
            <a:spLocks noGrp="1"/>
          </p:cNvSpPr>
          <p:nvPr>
            <p:ph idx="1"/>
          </p:nvPr>
        </p:nvSpPr>
        <p:spPr/>
        <p:txBody>
          <a:bodyPr>
            <a:normAutofit/>
          </a:bodyPr>
          <a:lstStyle/>
          <a:p>
            <a:r>
              <a:rPr lang="en-GB" sz="1400" b="1" dirty="0" smtClean="0"/>
              <a:t>AMI – </a:t>
            </a:r>
            <a:r>
              <a:rPr lang="en-GB" sz="1400" dirty="0" smtClean="0"/>
              <a:t>Private or Public</a:t>
            </a:r>
          </a:p>
          <a:p>
            <a:r>
              <a:rPr lang="en-GB" sz="1400" dirty="0" smtClean="0"/>
              <a:t>Copying an AMI:-</a:t>
            </a:r>
          </a:p>
          <a:p>
            <a:pPr lvl="1">
              <a:buFont typeface="Wingdings" panose="05000000000000000000" pitchFamily="2" charset="2"/>
              <a:buChar char="Ø"/>
            </a:pPr>
            <a:r>
              <a:rPr lang="en-GB" sz="1400" dirty="0" smtClean="0"/>
              <a:t>Launch permissions</a:t>
            </a:r>
          </a:p>
          <a:p>
            <a:pPr lvl="1">
              <a:buFont typeface="Wingdings" panose="05000000000000000000" pitchFamily="2" charset="2"/>
              <a:buChar char="Ø"/>
            </a:pPr>
            <a:r>
              <a:rPr lang="en-GB" sz="1400" dirty="0" smtClean="0"/>
              <a:t>S3 permissions</a:t>
            </a:r>
          </a:p>
          <a:p>
            <a:pPr lvl="1">
              <a:buFont typeface="Wingdings" panose="05000000000000000000" pitchFamily="2" charset="2"/>
              <a:buChar char="Ø"/>
            </a:pPr>
            <a:r>
              <a:rPr lang="en-GB" sz="1400" dirty="0" smtClean="0"/>
              <a:t>User defined tags</a:t>
            </a:r>
          </a:p>
          <a:p>
            <a:r>
              <a:rPr lang="en-GB" sz="1400" dirty="0"/>
              <a:t>When the user has launched an EC2 instance from an instance store backed AMI and the admin team wants to create an AMI from it, the user needs to setup the AWS AMI or the API tools first. Once the tool is setup the user will need the following credentials:</a:t>
            </a:r>
          </a:p>
          <a:p>
            <a:pPr lvl="1">
              <a:buFont typeface="Wingdings" panose="05000000000000000000" pitchFamily="2" charset="2"/>
              <a:buChar char="Ø"/>
            </a:pPr>
            <a:r>
              <a:rPr lang="en-GB" sz="1400" dirty="0"/>
              <a:t>AWS account ID;</a:t>
            </a:r>
          </a:p>
          <a:p>
            <a:pPr lvl="1">
              <a:buFont typeface="Wingdings" panose="05000000000000000000" pitchFamily="2" charset="2"/>
              <a:buChar char="Ø"/>
            </a:pPr>
            <a:r>
              <a:rPr lang="en-GB" sz="1400" dirty="0"/>
              <a:t>AWS access and secret access key;</a:t>
            </a:r>
          </a:p>
          <a:p>
            <a:pPr lvl="1">
              <a:buFont typeface="Wingdings" panose="05000000000000000000" pitchFamily="2" charset="2"/>
              <a:buChar char="Ø"/>
            </a:pPr>
            <a:r>
              <a:rPr lang="en-GB" sz="1400" dirty="0"/>
              <a:t>X.509 certificate with private key.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145023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VPC - Public and Private VPC from Wizard</a:t>
            </a:r>
            <a:endParaRPr lang="en-US" dirty="0"/>
          </a:p>
        </p:txBody>
      </p:sp>
      <p:sp>
        <p:nvSpPr>
          <p:cNvPr id="3" name="Content Placeholder 2"/>
          <p:cNvSpPr>
            <a:spLocks noGrp="1"/>
          </p:cNvSpPr>
          <p:nvPr>
            <p:ph idx="1"/>
          </p:nvPr>
        </p:nvSpPr>
        <p:spPr/>
        <p:txBody>
          <a:bodyPr>
            <a:normAutofit/>
          </a:bodyPr>
          <a:lstStyle/>
          <a:p>
            <a:r>
              <a:rPr lang="en-GB" sz="1400" dirty="0"/>
              <a:t>A user can create a subnet with VPC and launch instances inside that subnet. If the user has created a public private subnet, the instances in the public subnet can receive inbound traffic directly from the internet, whereas the instances in the private subnet cannot. If these subnets are created with Wizard, AWS will create a </a:t>
            </a:r>
            <a:r>
              <a:rPr lang="en-GB" sz="1400" b="1" dirty="0"/>
              <a:t>NAT instance with an elastic IP</a:t>
            </a:r>
            <a:r>
              <a:rPr lang="en-GB" sz="1400" dirty="0"/>
              <a:t>. Wizard will also create</a:t>
            </a:r>
            <a:r>
              <a:rPr lang="en-GB" sz="1400" b="1" dirty="0"/>
              <a:t> two subnets with route tables</a:t>
            </a:r>
            <a:r>
              <a:rPr lang="en-GB" sz="1400" dirty="0"/>
              <a:t>. It will also create an internet gateway and attach it to the VPC.</a:t>
            </a:r>
          </a:p>
        </p:txBody>
      </p:sp>
    </p:spTree>
    <p:extLst>
      <p:ext uri="{BB962C8B-B14F-4D97-AF65-F5344CB8AC3E}">
        <p14:creationId xmlns:p14="http://schemas.microsoft.com/office/powerpoint/2010/main" val="12897981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OpsWork</a:t>
            </a:r>
            <a:endParaRPr lang="en-US" dirty="0"/>
          </a:p>
        </p:txBody>
      </p:sp>
      <p:sp>
        <p:nvSpPr>
          <p:cNvPr id="3" name="Content Placeholder 2"/>
          <p:cNvSpPr>
            <a:spLocks noGrp="1"/>
          </p:cNvSpPr>
          <p:nvPr>
            <p:ph idx="1"/>
          </p:nvPr>
        </p:nvSpPr>
        <p:spPr/>
        <p:txBody>
          <a:bodyPr>
            <a:normAutofit/>
          </a:bodyPr>
          <a:lstStyle/>
          <a:p>
            <a:r>
              <a:rPr lang="en-GB" sz="1400" dirty="0" err="1" smtClean="0"/>
              <a:t>Opswork</a:t>
            </a:r>
            <a:r>
              <a:rPr lang="en-GB" sz="1400" dirty="0" smtClean="0"/>
              <a:t> service can implement </a:t>
            </a:r>
            <a:r>
              <a:rPr lang="en-GB" sz="1400" b="1" dirty="0" smtClean="0"/>
              <a:t>Chef Recipes </a:t>
            </a:r>
          </a:p>
          <a:p>
            <a:r>
              <a:rPr lang="en-GB" sz="1400" dirty="0" smtClean="0"/>
              <a:t>Cloudwatch – Detailed mode is enabled by default</a:t>
            </a:r>
            <a:endParaRPr lang="en-GB" sz="1400" dirty="0"/>
          </a:p>
        </p:txBody>
      </p:sp>
    </p:spTree>
    <p:extLst>
      <p:ext uri="{BB962C8B-B14F-4D97-AF65-F5344CB8AC3E}">
        <p14:creationId xmlns:p14="http://schemas.microsoft.com/office/powerpoint/2010/main" val="11616736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EMR</a:t>
            </a:r>
            <a:endParaRPr lang="en-US" dirty="0"/>
          </a:p>
        </p:txBody>
      </p:sp>
      <p:sp>
        <p:nvSpPr>
          <p:cNvPr id="3" name="Content Placeholder 2"/>
          <p:cNvSpPr>
            <a:spLocks noGrp="1"/>
          </p:cNvSpPr>
          <p:nvPr>
            <p:ph idx="1"/>
          </p:nvPr>
        </p:nvSpPr>
        <p:spPr/>
        <p:txBody>
          <a:bodyPr>
            <a:normAutofit/>
          </a:bodyPr>
          <a:lstStyle/>
          <a:p>
            <a:r>
              <a:rPr lang="en-GB" sz="1400" dirty="0" smtClean="0"/>
              <a:t>Use </a:t>
            </a:r>
            <a:r>
              <a:rPr lang="en-GB" sz="1400" b="1" dirty="0" smtClean="0"/>
              <a:t>split size </a:t>
            </a:r>
            <a:r>
              <a:rPr lang="en-GB" sz="1400" dirty="0" smtClean="0"/>
              <a:t>in the MapReduce job configuration, then adjust the number of simultaneous mapper tasks so that more tasks can be processed at once</a:t>
            </a:r>
            <a:endParaRPr lang="en-GB" sz="1400" b="1" dirty="0"/>
          </a:p>
        </p:txBody>
      </p:sp>
    </p:spTree>
    <p:extLst>
      <p:ext uri="{BB962C8B-B14F-4D97-AF65-F5344CB8AC3E}">
        <p14:creationId xmlns:p14="http://schemas.microsoft.com/office/powerpoint/2010/main" val="31554851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STS – Secure Token Service</a:t>
            </a:r>
            <a:endParaRPr lang="en-US" dirty="0"/>
          </a:p>
        </p:txBody>
      </p:sp>
      <p:sp>
        <p:nvSpPr>
          <p:cNvPr id="3" name="Content Placeholder 2"/>
          <p:cNvSpPr>
            <a:spLocks noGrp="1"/>
          </p:cNvSpPr>
          <p:nvPr>
            <p:ph idx="1"/>
          </p:nvPr>
        </p:nvSpPr>
        <p:spPr/>
        <p:txBody>
          <a:bodyPr>
            <a:normAutofit/>
          </a:bodyPr>
          <a:lstStyle/>
          <a:p>
            <a:r>
              <a:rPr lang="en-GB" sz="1400" b="1" dirty="0" err="1" smtClean="0"/>
              <a:t>AssumeRole</a:t>
            </a:r>
            <a:r>
              <a:rPr lang="en-GB" sz="1400" b="1" dirty="0" smtClean="0"/>
              <a:t>, </a:t>
            </a:r>
            <a:r>
              <a:rPr lang="en-GB" sz="1400" b="1" dirty="0" err="1" smtClean="0"/>
              <a:t>AssumeRoleWithSAML</a:t>
            </a:r>
            <a:r>
              <a:rPr lang="en-GB" sz="1400" b="1" dirty="0" smtClean="0"/>
              <a:t>, </a:t>
            </a:r>
            <a:r>
              <a:rPr lang="en-GB" sz="1400" b="1" dirty="0" err="1" smtClean="0"/>
              <a:t>AssumeRoleWithWebIdentity</a:t>
            </a:r>
            <a:r>
              <a:rPr lang="en-GB" sz="1400" dirty="0" smtClean="0"/>
              <a:t> – API actions or call in AWS STS return temporary security credentials with a default expiration time of one hour</a:t>
            </a:r>
            <a:endParaRPr lang="en-GB" sz="1400" dirty="0"/>
          </a:p>
        </p:txBody>
      </p:sp>
    </p:spTree>
    <p:extLst>
      <p:ext uri="{BB962C8B-B14F-4D97-AF65-F5344CB8AC3E}">
        <p14:creationId xmlns:p14="http://schemas.microsoft.com/office/powerpoint/2010/main" val="14927685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a:t>
            </a:r>
            <a:r>
              <a:rPr lang="en-US" dirty="0" err="1" smtClean="0"/>
              <a:t>CloudHub</a:t>
            </a:r>
            <a:endParaRPr lang="en-US" dirty="0"/>
          </a:p>
        </p:txBody>
      </p:sp>
      <p:sp>
        <p:nvSpPr>
          <p:cNvPr id="3" name="Content Placeholder 2"/>
          <p:cNvSpPr>
            <a:spLocks noGrp="1"/>
          </p:cNvSpPr>
          <p:nvPr>
            <p:ph idx="1"/>
          </p:nvPr>
        </p:nvSpPr>
        <p:spPr/>
        <p:txBody>
          <a:bodyPr>
            <a:normAutofit/>
          </a:bodyPr>
          <a:lstStyle/>
          <a:p>
            <a:r>
              <a:rPr lang="en-GB" sz="1400" dirty="0"/>
              <a:t>If you have multiple </a:t>
            </a:r>
            <a:r>
              <a:rPr lang="en-GB" sz="1400" b="1" dirty="0"/>
              <a:t>VPN connections</a:t>
            </a:r>
            <a:r>
              <a:rPr lang="en-GB" sz="1400" dirty="0"/>
              <a:t>, you can provide secure communication between sites using the AWS VPN </a:t>
            </a:r>
            <a:r>
              <a:rPr lang="en-GB" sz="1400" dirty="0" err="1"/>
              <a:t>CloudHub</a:t>
            </a:r>
            <a:r>
              <a:rPr lang="en-GB" sz="1400" dirty="0"/>
              <a:t>. The VPN </a:t>
            </a:r>
            <a:r>
              <a:rPr lang="en-GB" sz="1400" dirty="0" err="1"/>
              <a:t>CloudHub</a:t>
            </a:r>
            <a:r>
              <a:rPr lang="en-GB" sz="1400" dirty="0"/>
              <a:t> operates on a </a:t>
            </a:r>
            <a:r>
              <a:rPr lang="en-GB" sz="1400" b="1" dirty="0">
                <a:solidFill>
                  <a:srgbClr val="00B050"/>
                </a:solidFill>
              </a:rPr>
              <a:t>simple hub-and-spoke model </a:t>
            </a:r>
            <a:r>
              <a:rPr lang="en-GB" sz="1400" dirty="0"/>
              <a:t>that you can use with or without a VPC. This design is suitable for customers with multiple branch offices and existing Internet connections who would like to implement a convenient, potentially low-cost hub-and-spoke model for primary or backup connectivity between these remote offices.</a:t>
            </a:r>
          </a:p>
        </p:txBody>
      </p:sp>
    </p:spTree>
    <p:extLst>
      <p:ext uri="{BB962C8B-B14F-4D97-AF65-F5344CB8AC3E}">
        <p14:creationId xmlns:p14="http://schemas.microsoft.com/office/powerpoint/2010/main" val="26913303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Kinesis</a:t>
            </a:r>
            <a:endParaRPr lang="en-US" dirty="0"/>
          </a:p>
        </p:txBody>
      </p:sp>
      <p:sp>
        <p:nvSpPr>
          <p:cNvPr id="3" name="Content Placeholder 2"/>
          <p:cNvSpPr>
            <a:spLocks noGrp="1"/>
          </p:cNvSpPr>
          <p:nvPr>
            <p:ph idx="1"/>
          </p:nvPr>
        </p:nvSpPr>
        <p:spPr/>
        <p:txBody>
          <a:bodyPr>
            <a:normAutofit/>
          </a:bodyPr>
          <a:lstStyle/>
          <a:p>
            <a:r>
              <a:rPr lang="en-GB" sz="1400" b="1" dirty="0" smtClean="0"/>
              <a:t>Amazon Kinesis Streams – </a:t>
            </a:r>
            <a:r>
              <a:rPr lang="en-GB" sz="1400" dirty="0" smtClean="0"/>
              <a:t>can be used for multi-stage processing using specialized algorithms</a:t>
            </a:r>
            <a:endParaRPr lang="en-GB" sz="1400" dirty="0"/>
          </a:p>
        </p:txBody>
      </p:sp>
    </p:spTree>
    <p:extLst>
      <p:ext uri="{BB962C8B-B14F-4D97-AF65-F5344CB8AC3E}">
        <p14:creationId xmlns:p14="http://schemas.microsoft.com/office/powerpoint/2010/main" val="13778188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2.0</a:t>
            </a:r>
            <a:endParaRPr lang="en-US" dirty="0"/>
          </a:p>
        </p:txBody>
      </p:sp>
      <p:sp>
        <p:nvSpPr>
          <p:cNvPr id="3" name="Content Placeholder 2"/>
          <p:cNvSpPr>
            <a:spLocks noGrp="1"/>
          </p:cNvSpPr>
          <p:nvPr>
            <p:ph idx="1"/>
          </p:nvPr>
        </p:nvSpPr>
        <p:spPr/>
        <p:txBody>
          <a:bodyPr>
            <a:normAutofit/>
          </a:bodyPr>
          <a:lstStyle/>
          <a:p>
            <a:r>
              <a:rPr lang="en-GB" sz="1400" b="1" dirty="0" smtClean="0"/>
              <a:t>SAML 2.0 </a:t>
            </a:r>
            <a:r>
              <a:rPr lang="en-GB" sz="1400" dirty="0" smtClean="0"/>
              <a:t>can be used to give your federated users </a:t>
            </a:r>
            <a:r>
              <a:rPr lang="en-GB" sz="1400" b="1" dirty="0" smtClean="0"/>
              <a:t>SSO</a:t>
            </a:r>
            <a:r>
              <a:rPr lang="en-GB" sz="1400" dirty="0" smtClean="0"/>
              <a:t> access to AWS management console</a:t>
            </a:r>
          </a:p>
          <a:p>
            <a:r>
              <a:rPr lang="en-GB" sz="1400" dirty="0"/>
              <a:t>After the client browser posts the SAML assertion, AWS sends the sign-in URL as a redirect, and the client browser is redirected to the </a:t>
            </a:r>
            <a:r>
              <a:rPr lang="en-GB" sz="1400" dirty="0" smtClean="0"/>
              <a:t>Console</a:t>
            </a:r>
            <a:endParaRPr lang="en-GB" sz="1400" dirty="0"/>
          </a:p>
          <a:p>
            <a:r>
              <a:rPr lang="en-GB" sz="1400" dirty="0"/>
              <a:t>The portal first verifies the user's identity in your organization, then generates a SAML authentication </a:t>
            </a:r>
            <a:r>
              <a:rPr lang="en-GB" sz="1400" dirty="0" smtClean="0"/>
              <a:t>response</a:t>
            </a:r>
            <a:endParaRPr lang="en-GB" sz="1400" dirty="0"/>
          </a:p>
          <a:p>
            <a:endParaRPr lang="en-GB" sz="1400" dirty="0"/>
          </a:p>
        </p:txBody>
      </p:sp>
    </p:spTree>
    <p:extLst>
      <p:ext uri="{BB962C8B-B14F-4D97-AF65-F5344CB8AC3E}">
        <p14:creationId xmlns:p14="http://schemas.microsoft.com/office/powerpoint/2010/main" val="8835705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dirty="0"/>
              <a:t>SYN flood</a:t>
            </a:r>
            <a:r>
              <a:rPr lang="en-GB" sz="1400" dirty="0"/>
              <a:t> is a form of denial-of-service attack in which an attacker sends a succession of </a:t>
            </a:r>
            <a:r>
              <a:rPr lang="en-GB" sz="1400" b="1" dirty="0"/>
              <a:t>SYN</a:t>
            </a:r>
            <a:r>
              <a:rPr lang="en-GB" sz="1400" dirty="0"/>
              <a:t> requests to a target's system in an attempt to consume enough server resources to make the system unresponsive to legitimate traffic.</a:t>
            </a:r>
          </a:p>
        </p:txBody>
      </p:sp>
    </p:spTree>
    <p:extLst>
      <p:ext uri="{BB962C8B-B14F-4D97-AF65-F5344CB8AC3E}">
        <p14:creationId xmlns:p14="http://schemas.microsoft.com/office/powerpoint/2010/main" val="20185380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CloudHSM</a:t>
            </a:r>
            <a:endParaRPr lang="en-US" dirty="0"/>
          </a:p>
        </p:txBody>
      </p:sp>
      <p:sp>
        <p:nvSpPr>
          <p:cNvPr id="3" name="Content Placeholder 2"/>
          <p:cNvSpPr>
            <a:spLocks noGrp="1"/>
          </p:cNvSpPr>
          <p:nvPr>
            <p:ph idx="1"/>
          </p:nvPr>
        </p:nvSpPr>
        <p:spPr/>
        <p:txBody>
          <a:bodyPr>
            <a:normAutofit/>
          </a:bodyPr>
          <a:lstStyle/>
          <a:p>
            <a:r>
              <a:rPr lang="en-GB" sz="1400" dirty="0"/>
              <a:t>The AWS CloudHSM service helps you meet corporate, contractual and </a:t>
            </a:r>
            <a:r>
              <a:rPr lang="en-GB" sz="1400" b="1" dirty="0"/>
              <a:t>regulatory</a:t>
            </a:r>
            <a:r>
              <a:rPr lang="en-GB" sz="1400" dirty="0"/>
              <a:t> compliance requirements for data security by using dedicated Hardware Security Module (HSM) appliances within the AWS cloud. </a:t>
            </a:r>
            <a:endParaRPr lang="en-GB" sz="1400" dirty="0" smtClean="0"/>
          </a:p>
          <a:p>
            <a:r>
              <a:rPr lang="en-GB" sz="1400" dirty="0" smtClean="0"/>
              <a:t>The </a:t>
            </a:r>
            <a:r>
              <a:rPr lang="en-GB" sz="1400" dirty="0"/>
              <a:t>AWS CloudHSM service defines a resource known as a high-availability (HA) </a:t>
            </a:r>
            <a:r>
              <a:rPr lang="en-GB" sz="1400" b="1" dirty="0"/>
              <a:t>partition group</a:t>
            </a:r>
            <a:r>
              <a:rPr lang="en-GB" sz="1400" dirty="0"/>
              <a:t>, which is a virtual partition that represents a group of partitions, typically distributed between several physical HSMs for </a:t>
            </a:r>
            <a:r>
              <a:rPr lang="en-GB" sz="1400" dirty="0" smtClean="0"/>
              <a:t>high-availability</a:t>
            </a:r>
            <a:endParaRPr lang="en-GB" sz="1400" dirty="0"/>
          </a:p>
        </p:txBody>
      </p:sp>
    </p:spTree>
    <p:extLst>
      <p:ext uri="{BB962C8B-B14F-4D97-AF65-F5344CB8AC3E}">
        <p14:creationId xmlns:p14="http://schemas.microsoft.com/office/powerpoint/2010/main" val="38541724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Import/Export</a:t>
            </a:r>
            <a:endParaRPr lang="en-US" dirty="0"/>
          </a:p>
        </p:txBody>
      </p:sp>
      <p:sp>
        <p:nvSpPr>
          <p:cNvPr id="3" name="Content Placeholder 2"/>
          <p:cNvSpPr>
            <a:spLocks noGrp="1"/>
          </p:cNvSpPr>
          <p:nvPr>
            <p:ph idx="1"/>
          </p:nvPr>
        </p:nvSpPr>
        <p:spPr/>
        <p:txBody>
          <a:bodyPr>
            <a:normAutofit/>
          </a:bodyPr>
          <a:lstStyle/>
          <a:p>
            <a:r>
              <a:rPr lang="en-GB" sz="1400" dirty="0"/>
              <a:t>AWS Import/Export supports:</a:t>
            </a:r>
          </a:p>
          <a:p>
            <a:r>
              <a:rPr lang="en-GB" sz="1400" dirty="0"/>
              <a:t>Import to Amazon S3</a:t>
            </a:r>
            <a:br>
              <a:rPr lang="en-GB" sz="1400" dirty="0"/>
            </a:br>
            <a:r>
              <a:rPr lang="en-GB" sz="1400" dirty="0"/>
              <a:t>Export from Amazon S3</a:t>
            </a:r>
            <a:br>
              <a:rPr lang="en-GB" sz="1400" dirty="0"/>
            </a:br>
            <a:r>
              <a:rPr lang="en-GB" sz="1400" dirty="0"/>
              <a:t>Import to Amazon EBS</a:t>
            </a:r>
            <a:br>
              <a:rPr lang="en-GB" sz="1400" dirty="0"/>
            </a:br>
            <a:r>
              <a:rPr lang="en-GB" sz="1400" dirty="0"/>
              <a:t>Import to Amazon Glacier</a:t>
            </a:r>
            <a:br>
              <a:rPr lang="en-GB" sz="1400" dirty="0"/>
            </a:br>
            <a:r>
              <a:rPr lang="en-GB" sz="1400" dirty="0"/>
              <a:t>AWS Import/Export does not currently support export from Amazon EBS or Amazon Glacier.</a:t>
            </a:r>
          </a:p>
        </p:txBody>
      </p:sp>
    </p:spTree>
    <p:extLst>
      <p:ext uri="{BB962C8B-B14F-4D97-AF65-F5344CB8AC3E}">
        <p14:creationId xmlns:p14="http://schemas.microsoft.com/office/powerpoint/2010/main" val="21441638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Content Placeholder 2"/>
          <p:cNvSpPr>
            <a:spLocks noGrp="1"/>
          </p:cNvSpPr>
          <p:nvPr>
            <p:ph idx="1"/>
          </p:nvPr>
        </p:nvSpPr>
        <p:spPr/>
        <p:txBody>
          <a:bodyPr>
            <a:normAutofit/>
          </a:bodyPr>
          <a:lstStyle/>
          <a:p>
            <a:r>
              <a:rPr lang="en-GB" sz="1400" dirty="0"/>
              <a:t>Key pairs consist of a public and private key, where you use the private key to create a digital signature, and then AWS uses the corresponding public key to validate the signature. Key pairs are used only for Amazon EC2 and Amazon CloudFront</a:t>
            </a:r>
            <a:r>
              <a:rPr lang="en-GB" sz="1400" dirty="0" smtClean="0"/>
              <a:t>.</a:t>
            </a:r>
          </a:p>
          <a:p>
            <a:r>
              <a:rPr lang="en-GB" sz="1400" dirty="0"/>
              <a:t>EC2 Key Pairs, Security Groups, and ELBs </a:t>
            </a:r>
            <a:r>
              <a:rPr lang="en-GB" sz="1400" b="1" dirty="0">
                <a:solidFill>
                  <a:srgbClr val="FF0000"/>
                </a:solidFill>
              </a:rPr>
              <a:t>are region-specific</a:t>
            </a:r>
            <a:r>
              <a:rPr lang="en-GB" sz="1400" dirty="0"/>
              <a:t>.</a:t>
            </a:r>
          </a:p>
        </p:txBody>
      </p:sp>
    </p:spTree>
    <p:extLst>
      <p:ext uri="{BB962C8B-B14F-4D97-AF65-F5344CB8AC3E}">
        <p14:creationId xmlns:p14="http://schemas.microsoft.com/office/powerpoint/2010/main" val="516332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VPC – Create wizard</a:t>
            </a:r>
            <a:endParaRPr lang="en-US" dirty="0"/>
          </a:p>
        </p:txBody>
      </p:sp>
      <p:sp>
        <p:nvSpPr>
          <p:cNvPr id="3" name="Content Placeholder 2"/>
          <p:cNvSpPr>
            <a:spLocks noGrp="1"/>
          </p:cNvSpPr>
          <p:nvPr>
            <p:ph idx="1"/>
          </p:nvPr>
        </p:nvSpPr>
        <p:spPr/>
        <p:txBody>
          <a:bodyPr>
            <a:normAutofit/>
          </a:bodyPr>
          <a:lstStyle/>
          <a:p>
            <a:r>
              <a:rPr lang="en-GB" sz="1400" dirty="0"/>
              <a:t>The wizard does not create a NAT instance by default. The user can create it manually and attach it with a VPN only subnet.</a:t>
            </a:r>
          </a:p>
        </p:txBody>
      </p:sp>
    </p:spTree>
    <p:extLst>
      <p:ext uri="{BB962C8B-B14F-4D97-AF65-F5344CB8AC3E}">
        <p14:creationId xmlns:p14="http://schemas.microsoft.com/office/powerpoint/2010/main" val="25998106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lnSpcReduction="10000"/>
          </a:bodyPr>
          <a:lstStyle/>
          <a:p>
            <a:r>
              <a:rPr lang="en-GB" sz="1400" dirty="0"/>
              <a:t>Attaching multiple network interfaces (ENIs) to an EC2 instance is useful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dual-homed instances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pPr>
              <a:buFont typeface="Wingdings" panose="05000000000000000000" pitchFamily="2" charset="2"/>
              <a:buChar char="Ø"/>
            </a:pPr>
            <a:r>
              <a:rPr lang="en-GB" sz="1400" dirty="0"/>
              <a:t>Amazon ENI, or an elastic network interface, is a virtual network interface that can be easily created, attached, and detached from any of your EC2 Instances within your VPC. Each ENI has a set of attributes that are preserved after it has been detached from an instance and attached to a new </a:t>
            </a:r>
            <a:r>
              <a:rPr lang="en-GB" sz="1400" dirty="0" smtClean="0"/>
              <a:t>one</a:t>
            </a:r>
          </a:p>
          <a:p>
            <a:pPr>
              <a:buFont typeface="Wingdings" panose="05000000000000000000" pitchFamily="2" charset="2"/>
              <a:buChar char="Ø"/>
            </a:pPr>
            <a:r>
              <a:rPr lang="en-GB" sz="1400" dirty="0" smtClean="0"/>
              <a:t>You can attach </a:t>
            </a:r>
            <a:r>
              <a:rPr lang="en-GB" sz="1400" b="1" dirty="0" smtClean="0"/>
              <a:t>2 ENI </a:t>
            </a:r>
            <a:r>
              <a:rPr lang="en-GB" sz="1400" dirty="0" smtClean="0"/>
              <a:t>to an instance. The second ENI attached via CLI may not terminate when the instance is terminated from console</a:t>
            </a:r>
          </a:p>
          <a:p>
            <a:r>
              <a:rPr lang="en-GB" sz="1400" b="1" dirty="0"/>
              <a:t>Scenarios for Network </a:t>
            </a:r>
            <a:r>
              <a:rPr lang="en-GB" sz="1400" b="1" dirty="0" smtClean="0"/>
              <a:t>Interfaces:-</a:t>
            </a:r>
            <a:endParaRPr lang="en-GB" sz="1400" b="1" dirty="0"/>
          </a:p>
          <a:p>
            <a:pPr lvl="1">
              <a:buFont typeface="Wingdings" panose="05000000000000000000" pitchFamily="2" charset="2"/>
              <a:buChar char="Ø"/>
            </a:pPr>
            <a:r>
              <a:rPr lang="en-GB" sz="1400" dirty="0"/>
              <a:t>Attaching multiple network interfaces to an instance is useful when you want to:</a:t>
            </a:r>
          </a:p>
          <a:p>
            <a:pPr lvl="1">
              <a:buFont typeface="Wingdings" panose="05000000000000000000" pitchFamily="2" charset="2"/>
              <a:buChar char="Ø"/>
            </a:pPr>
            <a:r>
              <a:rPr lang="en-GB" sz="1400" dirty="0"/>
              <a:t>Create a management network.</a:t>
            </a:r>
          </a:p>
          <a:p>
            <a:pPr lvl="1">
              <a:buFont typeface="Wingdings" panose="05000000000000000000" pitchFamily="2" charset="2"/>
              <a:buChar char="Ø"/>
            </a:pPr>
            <a:r>
              <a:rPr lang="en-GB" sz="1400" dirty="0"/>
              <a:t>Use network and security appliances in your VPC.</a:t>
            </a:r>
          </a:p>
          <a:p>
            <a:pPr lvl="1">
              <a:buFont typeface="Wingdings" panose="05000000000000000000" pitchFamily="2" charset="2"/>
              <a:buChar char="Ø"/>
            </a:pPr>
            <a:r>
              <a:rPr lang="en-GB" sz="1400" dirty="0"/>
              <a:t>Create </a:t>
            </a:r>
            <a:r>
              <a:rPr lang="en-GB" sz="1400" b="1" dirty="0"/>
              <a:t>dual-homed instances</a:t>
            </a:r>
            <a:r>
              <a:rPr lang="en-GB" sz="1400" dirty="0"/>
              <a:t> with workloads/roles on distinct subnets.</a:t>
            </a:r>
          </a:p>
          <a:p>
            <a:pPr lvl="1">
              <a:buFont typeface="Wingdings" panose="05000000000000000000" pitchFamily="2" charset="2"/>
              <a:buChar char="Ø"/>
            </a:pPr>
            <a:r>
              <a:rPr lang="en-GB" sz="1400" dirty="0"/>
              <a:t>Create a low-budget, high-availability solution</a:t>
            </a:r>
            <a:r>
              <a:rPr lang="en-GB" sz="1400" dirty="0" smtClean="0"/>
              <a:t>.</a:t>
            </a:r>
          </a:p>
          <a:p>
            <a:r>
              <a:rPr lang="en-GB" sz="1400" b="1" dirty="0"/>
              <a:t>Dual-homed or dual-homing</a:t>
            </a:r>
            <a:r>
              <a:rPr lang="en-GB" sz="1400" dirty="0"/>
              <a:t> can refer to either an </a:t>
            </a:r>
            <a:r>
              <a:rPr lang="en-GB" sz="1400" dirty="0">
                <a:hlinkClick r:id="rId2" tooltip="Ethernet"/>
              </a:rPr>
              <a:t>Ethernet</a:t>
            </a:r>
            <a:r>
              <a:rPr lang="en-GB" sz="1400" dirty="0"/>
              <a:t> device that has more than one network interface, for redundancy purposes, or in </a:t>
            </a:r>
            <a:r>
              <a:rPr lang="en-GB" sz="1400" dirty="0">
                <a:hlinkClick r:id="rId3" tooltip="Firewall (computing)"/>
              </a:rPr>
              <a:t>firewall</a:t>
            </a:r>
            <a:r>
              <a:rPr lang="en-GB" sz="1400" dirty="0"/>
              <a:t> technology, dual-homed is one of the firewall architectures for implementing preventive security.</a:t>
            </a:r>
          </a:p>
          <a:p>
            <a:pPr>
              <a:buFont typeface="Wingdings" panose="05000000000000000000" pitchFamily="2" charset="2"/>
              <a:buChar char="Ø"/>
            </a:pPr>
            <a:endParaRPr lang="en-GB" sz="1400" dirty="0"/>
          </a:p>
        </p:txBody>
      </p:sp>
    </p:spTree>
    <p:extLst>
      <p:ext uri="{BB962C8B-B14F-4D97-AF65-F5344CB8AC3E}">
        <p14:creationId xmlns:p14="http://schemas.microsoft.com/office/powerpoint/2010/main" val="40643393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a:t>According to "Best Practices for Configuring Elastic Network Interfaces," you can attach an elastic network interface to an instance under the following conditions:</a:t>
            </a:r>
          </a:p>
          <a:p>
            <a:pPr lvl="1">
              <a:buFont typeface="Wingdings" panose="05000000000000000000" pitchFamily="2" charset="2"/>
              <a:buChar char="Ø"/>
            </a:pPr>
            <a:r>
              <a:rPr lang="en-GB" sz="1400" b="1" dirty="0"/>
              <a:t>when it's running (hot attach)</a:t>
            </a:r>
            <a:endParaRPr lang="en-GB" sz="1400" dirty="0"/>
          </a:p>
          <a:p>
            <a:pPr lvl="1">
              <a:buFont typeface="Wingdings" panose="05000000000000000000" pitchFamily="2" charset="2"/>
              <a:buChar char="Ø"/>
            </a:pPr>
            <a:r>
              <a:rPr lang="en-GB" sz="1400" dirty="0"/>
              <a:t>when it's stopped (warm attach)</a:t>
            </a:r>
          </a:p>
          <a:p>
            <a:pPr lvl="1">
              <a:buFont typeface="Wingdings" panose="05000000000000000000" pitchFamily="2" charset="2"/>
              <a:buChar char="Ø"/>
            </a:pPr>
            <a:r>
              <a:rPr lang="en-GB" sz="1400" dirty="0"/>
              <a:t>when the instance is being launched (cold attach).</a:t>
            </a:r>
            <a:r>
              <a:rPr lang="en-GB" sz="1000" dirty="0"/>
              <a:t/>
            </a:r>
            <a:br>
              <a:rPr lang="en-GB" sz="1000" dirty="0"/>
            </a:br>
            <a:endParaRPr lang="en-GB" sz="1000" dirty="0"/>
          </a:p>
          <a:p>
            <a:r>
              <a:rPr lang="en-GB" sz="1400" dirty="0" smtClean="0"/>
              <a:t>Multiple ENIs can be attached to a EC2 instance</a:t>
            </a:r>
          </a:p>
          <a:p>
            <a:r>
              <a:rPr lang="en-GB" sz="1400" dirty="0"/>
              <a:t>The organization should use ENIs with separate subnets so one instance can have two subnets, and the respective security groups for controlled </a:t>
            </a:r>
            <a:r>
              <a:rPr lang="en-GB" sz="1400" dirty="0" smtClean="0"/>
              <a:t>access. One instance can be private and other instance can be public</a:t>
            </a:r>
          </a:p>
          <a:p>
            <a:r>
              <a:rPr lang="en-GB" sz="1400" dirty="0"/>
              <a:t>Attaching another network interface to an instance is </a:t>
            </a:r>
            <a:r>
              <a:rPr lang="en-GB" sz="1400" b="1" dirty="0">
                <a:solidFill>
                  <a:srgbClr val="FF0000"/>
                </a:solidFill>
              </a:rPr>
              <a:t>not</a:t>
            </a:r>
            <a:r>
              <a:rPr lang="en-GB" sz="1400" dirty="0"/>
              <a:t> a method to increase or double the network bandwidth to or from the dual-homed </a:t>
            </a:r>
            <a:r>
              <a:rPr lang="en-GB" sz="1400" dirty="0" smtClean="0"/>
              <a:t>instance</a:t>
            </a:r>
          </a:p>
          <a:p>
            <a:r>
              <a:rPr lang="en-GB" sz="1400" dirty="0"/>
              <a:t>The maximum number of ENIs that can be attached to a single EC2 instance depends on the instance type. In any case, the maximum number of ENIs that can be attached to the </a:t>
            </a:r>
            <a:r>
              <a:rPr lang="en-GB" sz="1400" b="1" dirty="0">
                <a:solidFill>
                  <a:srgbClr val="00B050"/>
                </a:solidFill>
              </a:rPr>
              <a:t>largest instances is </a:t>
            </a:r>
            <a:r>
              <a:rPr lang="en-GB" sz="1400" b="1" dirty="0" smtClean="0">
                <a:solidFill>
                  <a:srgbClr val="00B050"/>
                </a:solidFill>
              </a:rPr>
              <a:t>8</a:t>
            </a:r>
          </a:p>
          <a:p>
            <a:r>
              <a:rPr lang="en-GB" sz="1400" dirty="0"/>
              <a:t>There are certain network and security appliances, such </a:t>
            </a:r>
            <a:r>
              <a:rPr lang="en-GB" sz="1400" b="1" dirty="0"/>
              <a:t>as load balancers, network address translation (NAT) servers, and proxy servers</a:t>
            </a:r>
            <a:r>
              <a:rPr lang="en-GB" sz="1400" dirty="0"/>
              <a:t>, which prefer to be configured with multiple elastic network interfaces. </a:t>
            </a:r>
          </a:p>
        </p:txBody>
      </p:sp>
    </p:spTree>
    <p:extLst>
      <p:ext uri="{BB962C8B-B14F-4D97-AF65-F5344CB8AC3E}">
        <p14:creationId xmlns:p14="http://schemas.microsoft.com/office/powerpoint/2010/main" val="15608840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 (Elastic Network Interface)</a:t>
            </a:r>
            <a:endParaRPr lang="en-US" dirty="0"/>
          </a:p>
        </p:txBody>
      </p:sp>
      <p:sp>
        <p:nvSpPr>
          <p:cNvPr id="3" name="Content Placeholder 2"/>
          <p:cNvSpPr>
            <a:spLocks noGrp="1"/>
          </p:cNvSpPr>
          <p:nvPr>
            <p:ph idx="1"/>
          </p:nvPr>
        </p:nvSpPr>
        <p:spPr/>
        <p:txBody>
          <a:bodyPr>
            <a:normAutofit/>
          </a:bodyPr>
          <a:lstStyle/>
          <a:p>
            <a:r>
              <a:rPr lang="en-GB" sz="1400" dirty="0" smtClean="0"/>
              <a:t>ENI </a:t>
            </a:r>
            <a:r>
              <a:rPr lang="en-GB" sz="1400" b="1" dirty="0" smtClean="0">
                <a:solidFill>
                  <a:srgbClr val="FF0000"/>
                </a:solidFill>
              </a:rPr>
              <a:t>terminates</a:t>
            </a:r>
            <a:r>
              <a:rPr lang="en-GB" sz="1400" dirty="0" smtClean="0"/>
              <a:t> by default – When it is attached to an instance via </a:t>
            </a:r>
            <a:r>
              <a:rPr lang="en-GB" sz="1400" b="1" dirty="0" smtClean="0"/>
              <a:t>Management console</a:t>
            </a:r>
          </a:p>
          <a:p>
            <a:r>
              <a:rPr lang="en-GB" sz="1400" dirty="0"/>
              <a:t>ENI </a:t>
            </a:r>
            <a:r>
              <a:rPr lang="en-GB" sz="1400" b="1" dirty="0" smtClean="0">
                <a:solidFill>
                  <a:srgbClr val="FF0000"/>
                </a:solidFill>
              </a:rPr>
              <a:t>doesn’t</a:t>
            </a:r>
            <a:r>
              <a:rPr lang="en-GB" sz="1400" dirty="0" smtClean="0"/>
              <a:t> terminates – </a:t>
            </a:r>
            <a:r>
              <a:rPr lang="en-GB" sz="1400" dirty="0"/>
              <a:t>When it is attached to an instance via </a:t>
            </a:r>
            <a:r>
              <a:rPr lang="en-GB" sz="1400" b="1" dirty="0" smtClean="0"/>
              <a:t>CLI command</a:t>
            </a:r>
            <a:endParaRPr lang="en-GB" sz="1400" b="1" dirty="0"/>
          </a:p>
        </p:txBody>
      </p:sp>
    </p:spTree>
    <p:extLst>
      <p:ext uri="{BB962C8B-B14F-4D97-AF65-F5344CB8AC3E}">
        <p14:creationId xmlns:p14="http://schemas.microsoft.com/office/powerpoint/2010/main" val="40266125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Gateway</a:t>
            </a:r>
            <a:endParaRPr lang="en-US" dirty="0"/>
          </a:p>
        </p:txBody>
      </p:sp>
      <p:sp>
        <p:nvSpPr>
          <p:cNvPr id="3" name="Content Placeholder 2"/>
          <p:cNvSpPr>
            <a:spLocks noGrp="1"/>
          </p:cNvSpPr>
          <p:nvPr>
            <p:ph idx="1"/>
          </p:nvPr>
        </p:nvSpPr>
        <p:spPr/>
        <p:txBody>
          <a:bodyPr>
            <a:normAutofit/>
          </a:bodyPr>
          <a:lstStyle/>
          <a:p>
            <a:r>
              <a:rPr lang="en-GB" sz="1400" dirty="0"/>
              <a:t>The address of the external interface for your customer gateway </a:t>
            </a:r>
            <a:r>
              <a:rPr lang="en-GB" sz="1400" b="1" dirty="0"/>
              <a:t>must be a static address</a:t>
            </a:r>
            <a:r>
              <a:rPr lang="en-GB" sz="1400" dirty="0"/>
              <a:t>. You can create additional VPN connections to other VPCs using the same customer gateway device. You can reuse the same customer gateway IP address for each of those VPN </a:t>
            </a:r>
            <a:r>
              <a:rPr lang="en-GB" sz="1400" dirty="0" smtClean="0"/>
              <a:t>connections</a:t>
            </a:r>
          </a:p>
          <a:p>
            <a:r>
              <a:rPr lang="en-GB" sz="1400" dirty="0"/>
              <a:t>To establish redundant VPN connections and customer gateways on your network, you would need to set up a second VPN connection. However, you must ensure that the customer gateway IP address for the second VPN connection is </a:t>
            </a:r>
            <a:r>
              <a:rPr lang="en-GB" sz="1400" b="1" dirty="0">
                <a:solidFill>
                  <a:srgbClr val="00B050"/>
                </a:solidFill>
              </a:rPr>
              <a:t>publicly accessible</a:t>
            </a:r>
            <a:r>
              <a:rPr lang="en-GB" sz="1400" dirty="0" smtClean="0"/>
              <a:t>.</a:t>
            </a:r>
          </a:p>
          <a:p>
            <a:r>
              <a:rPr lang="en-GB" sz="1400" dirty="0"/>
              <a:t>To secure every communication between your customer gateway and the virtual private gateway of your VPC, </a:t>
            </a:r>
            <a:r>
              <a:rPr lang="en-GB" sz="1400" b="1" dirty="0">
                <a:solidFill>
                  <a:srgbClr val="00B050"/>
                </a:solidFill>
              </a:rPr>
              <a:t>Internet Key Exchange (IKE) protocol uses </a:t>
            </a:r>
            <a:r>
              <a:rPr lang="en-GB" sz="1400" b="1" dirty="0" err="1">
                <a:solidFill>
                  <a:srgbClr val="00B050"/>
                </a:solidFill>
              </a:rPr>
              <a:t>Diffie-Helman</a:t>
            </a:r>
            <a:r>
              <a:rPr lang="en-GB" sz="1400" b="1" dirty="0">
                <a:solidFill>
                  <a:srgbClr val="00B050"/>
                </a:solidFill>
              </a:rPr>
              <a:t> </a:t>
            </a:r>
            <a:r>
              <a:rPr lang="en-GB" sz="1400" dirty="0"/>
              <a:t>to establish ephemeral keys that add a layer of security to the communications</a:t>
            </a:r>
            <a:r>
              <a:rPr lang="en-GB" sz="1400" dirty="0" smtClean="0"/>
              <a:t>.</a:t>
            </a:r>
          </a:p>
          <a:p>
            <a:r>
              <a:rPr lang="en-GB" sz="1400" dirty="0"/>
              <a:t>The AWS endpoint is not the initiator; your </a:t>
            </a:r>
            <a:r>
              <a:rPr lang="en-GB" sz="1400" b="1" dirty="0"/>
              <a:t>customer gateway must initiate the tunnels</a:t>
            </a:r>
            <a:r>
              <a:rPr lang="en-GB" sz="1400" dirty="0"/>
              <a:t>. Your gateway must support the ability to bind the </a:t>
            </a:r>
            <a:r>
              <a:rPr lang="en-GB" sz="1400" b="1" dirty="0">
                <a:solidFill>
                  <a:srgbClr val="00B050"/>
                </a:solidFill>
              </a:rPr>
              <a:t>IPsec tunnel to a logical interface</a:t>
            </a:r>
            <a:r>
              <a:rPr lang="en-GB" sz="1400" dirty="0"/>
              <a:t>. The logical interface contains an IP address used to establish BGP peering to the virtual private gateway. This logical interface should perform no additional encapsulation (for example, GRE, IP in IP). Your interface should be set to a </a:t>
            </a:r>
            <a:r>
              <a:rPr lang="en-GB" sz="1400" b="1" dirty="0">
                <a:solidFill>
                  <a:srgbClr val="00B050"/>
                </a:solidFill>
              </a:rPr>
              <a:t>1399 byte Maximum Transmission Unit</a:t>
            </a:r>
            <a:r>
              <a:rPr lang="en-GB" sz="1400" dirty="0"/>
              <a:t> (MTU).</a:t>
            </a:r>
          </a:p>
        </p:txBody>
      </p:sp>
    </p:spTree>
    <p:extLst>
      <p:ext uri="{BB962C8B-B14F-4D97-AF65-F5344CB8AC3E}">
        <p14:creationId xmlns:p14="http://schemas.microsoft.com/office/powerpoint/2010/main" val="39438106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1400" dirty="0"/>
              <a:t>In AWS CloudFormation, if you want to map an Amazon Elastic Block Store to an Amazon EC2 instance, you reference the </a:t>
            </a:r>
            <a:r>
              <a:rPr lang="en-GB" sz="1400" b="1" dirty="0"/>
              <a:t>logical IDs</a:t>
            </a:r>
            <a:r>
              <a:rPr lang="en-GB" sz="1400" dirty="0"/>
              <a:t> to associate the block stores with the instance</a:t>
            </a:r>
            <a:r>
              <a:rPr lang="en-GB" sz="1400" dirty="0" smtClean="0"/>
              <a:t>.</a:t>
            </a:r>
          </a:p>
          <a:p>
            <a:pPr>
              <a:buFont typeface="Wingdings" panose="05000000000000000000" pitchFamily="2" charset="2"/>
              <a:buChar char="Ø"/>
            </a:pPr>
            <a:r>
              <a:rPr lang="en-GB" sz="1400" b="1" dirty="0"/>
              <a:t>i</a:t>
            </a:r>
            <a:r>
              <a:rPr lang="en-GB" sz="1400" b="1" dirty="0" smtClean="0"/>
              <a:t>o1</a:t>
            </a:r>
            <a:r>
              <a:rPr lang="en-GB" sz="1400" dirty="0" smtClean="0"/>
              <a:t> – Provisioned IOPS SSD – type suitable for database type activities</a:t>
            </a:r>
          </a:p>
          <a:p>
            <a:pPr>
              <a:buFont typeface="Wingdings" panose="05000000000000000000" pitchFamily="2" charset="2"/>
              <a:buChar char="Ø"/>
            </a:pPr>
            <a:r>
              <a:rPr lang="en-GB" sz="1400" b="1" dirty="0"/>
              <a:t>2</a:t>
            </a:r>
            <a:r>
              <a:rPr lang="en-GB" sz="1400" b="1" dirty="0" smtClean="0"/>
              <a:t>0 : 1</a:t>
            </a:r>
            <a:r>
              <a:rPr lang="en-GB" sz="1400" dirty="0" smtClean="0"/>
              <a:t> – Maximum IOPS to memory size ratio</a:t>
            </a:r>
          </a:p>
          <a:p>
            <a:pPr>
              <a:buFont typeface="Wingdings" panose="05000000000000000000" pitchFamily="2" charset="2"/>
              <a:buChar char="Ø"/>
            </a:pPr>
            <a:r>
              <a:rPr lang="en-GB" sz="1400" dirty="0" smtClean="0"/>
              <a:t>EBS Volume – Geographic scope is </a:t>
            </a:r>
            <a:r>
              <a:rPr lang="en-GB" sz="1400" b="1" dirty="0" smtClean="0"/>
              <a:t>Availability Zone</a:t>
            </a:r>
          </a:p>
          <a:p>
            <a:pPr>
              <a:buFont typeface="Wingdings" panose="05000000000000000000" pitchFamily="2" charset="2"/>
              <a:buChar char="Ø"/>
            </a:pPr>
            <a:r>
              <a:rPr lang="en-GB" sz="1400" dirty="0" smtClean="0"/>
              <a:t>EBS Snapshot</a:t>
            </a:r>
            <a:r>
              <a:rPr lang="en-GB" sz="1400" b="1" dirty="0" smtClean="0"/>
              <a:t> - </a:t>
            </a:r>
            <a:r>
              <a:rPr lang="en-GB" sz="1400" dirty="0"/>
              <a:t>Geographic scope is </a:t>
            </a:r>
            <a:r>
              <a:rPr lang="en-GB" sz="1400" b="1" dirty="0" smtClean="0"/>
              <a:t>Region</a:t>
            </a:r>
          </a:p>
          <a:p>
            <a:pPr>
              <a:buFont typeface="Wingdings" panose="05000000000000000000" pitchFamily="2" charset="2"/>
              <a:buChar char="Ø"/>
            </a:pPr>
            <a:r>
              <a:rPr lang="en-GB" sz="1400" dirty="0" smtClean="0"/>
              <a:t>4 GB to 16 TB – SDD memory size</a:t>
            </a:r>
          </a:p>
          <a:p>
            <a:pPr>
              <a:buFont typeface="Wingdings" panose="05000000000000000000" pitchFamily="2" charset="2"/>
              <a:buChar char="Ø"/>
            </a:pPr>
            <a:r>
              <a:rPr lang="en-GB" sz="1400" dirty="0" smtClean="0"/>
              <a:t>SDD – Suitable for random access – 256 KB blocks</a:t>
            </a:r>
          </a:p>
          <a:p>
            <a:pPr>
              <a:buFont typeface="Wingdings" panose="05000000000000000000" pitchFamily="2" charset="2"/>
              <a:buChar char="Ø"/>
            </a:pPr>
            <a:r>
              <a:rPr lang="en-GB" sz="1400" dirty="0" smtClean="0"/>
              <a:t>HDD – Suitable for sequential access</a:t>
            </a:r>
          </a:p>
          <a:p>
            <a:pPr>
              <a:buFont typeface="Wingdings" panose="05000000000000000000" pitchFamily="2" charset="2"/>
              <a:buChar char="Ø"/>
            </a:pPr>
            <a:r>
              <a:rPr lang="en-GB" sz="1400" dirty="0"/>
              <a:t>In Amazon Web Services, when a user asks AWS to delete data in the cloud, AWS does not decommission the underlying physical media. The storage blocks are marked as </a:t>
            </a:r>
            <a:r>
              <a:rPr lang="en-GB" sz="1400" b="1" dirty="0"/>
              <a:t>unallocated </a:t>
            </a:r>
            <a:r>
              <a:rPr lang="en-GB" sz="1400" b="1" dirty="0" smtClean="0"/>
              <a:t>only</a:t>
            </a:r>
          </a:p>
          <a:p>
            <a:pPr>
              <a:buFont typeface="Wingdings" panose="05000000000000000000" pitchFamily="2" charset="2"/>
              <a:buChar char="Ø"/>
            </a:pPr>
            <a:r>
              <a:rPr lang="en-GB" sz="1400" dirty="0"/>
              <a:t>New EBS volumes now receive their maximum performance the moment that they are available and </a:t>
            </a:r>
            <a:r>
              <a:rPr lang="en-GB" sz="1400" b="1" dirty="0"/>
              <a:t>do not require initialization (formerly known as pre-warming)</a:t>
            </a:r>
            <a:r>
              <a:rPr lang="en-GB" sz="1400" dirty="0"/>
              <a:t>. However, storage blocks on volumes that were restored from snapshots must be initialized (pulled down from Amazon S3 and written to the volume) before you can access the block. This preliminary action takes time and can cause a significant increase in the latency of an I/O operation the first time each block is accessed</a:t>
            </a:r>
            <a:r>
              <a:rPr lang="en-GB" sz="1400" dirty="0" smtClean="0"/>
              <a:t>..</a:t>
            </a:r>
          </a:p>
          <a:p>
            <a:pPr>
              <a:buFont typeface="Wingdings" panose="05000000000000000000" pitchFamily="2" charset="2"/>
              <a:buChar char="Ø"/>
            </a:pPr>
            <a:r>
              <a:rPr lang="en-GB" sz="1400" dirty="0" smtClean="0"/>
              <a:t>Command to pre warm EBS - </a:t>
            </a:r>
            <a:r>
              <a:rPr lang="en-GB" sz="1400" b="1" dirty="0" err="1"/>
              <a:t>dd</a:t>
            </a:r>
            <a:r>
              <a:rPr lang="en-GB" sz="1400" b="1" dirty="0"/>
              <a:t> if=/dev/</a:t>
            </a:r>
            <a:r>
              <a:rPr lang="en-GB" sz="1400" b="1" dirty="0" err="1"/>
              <a:t>xvdf</a:t>
            </a:r>
            <a:r>
              <a:rPr lang="en-GB" sz="1400" b="1" dirty="0"/>
              <a:t> of=/dev/null </a:t>
            </a:r>
            <a:r>
              <a:rPr lang="en-GB" sz="1400" b="1" dirty="0" err="1"/>
              <a:t>bs</a:t>
            </a:r>
            <a:r>
              <a:rPr lang="en-GB" sz="1400" b="1" dirty="0"/>
              <a:t>=1M</a:t>
            </a:r>
            <a:endParaRPr lang="en-GB" sz="1400" b="1" dirty="0" smtClean="0"/>
          </a:p>
          <a:p>
            <a:pPr>
              <a:buFont typeface="Wingdings" panose="05000000000000000000" pitchFamily="2" charset="2"/>
              <a:buChar char="Ø"/>
            </a:pPr>
            <a:r>
              <a:rPr lang="en-GB" sz="1400" dirty="0"/>
              <a:t>The default limit for the </a:t>
            </a:r>
            <a:r>
              <a:rPr lang="en-GB" sz="1400" b="1" dirty="0"/>
              <a:t>maximum number of volumes</a:t>
            </a:r>
            <a:r>
              <a:rPr lang="en-GB" sz="1400" dirty="0"/>
              <a:t> that can be created is </a:t>
            </a:r>
            <a:r>
              <a:rPr lang="en-GB" sz="1400" b="1" dirty="0" smtClean="0">
                <a:solidFill>
                  <a:srgbClr val="FF0000"/>
                </a:solidFill>
              </a:rPr>
              <a:t>5000 per AWS account</a:t>
            </a:r>
            <a:r>
              <a:rPr lang="en-GB" sz="1400" dirty="0" smtClean="0"/>
              <a:t>.</a:t>
            </a:r>
          </a:p>
          <a:p>
            <a:pPr>
              <a:buFont typeface="Wingdings" panose="05000000000000000000" pitchFamily="2" charset="2"/>
              <a:buChar char="Ø"/>
            </a:pPr>
            <a:r>
              <a:rPr lang="en-GB" sz="1400" dirty="0"/>
              <a:t>Launching an instance that is </a:t>
            </a:r>
            <a:r>
              <a:rPr lang="en-GB" sz="1400" b="1" dirty="0"/>
              <a:t>EBS-optimized</a:t>
            </a:r>
            <a:r>
              <a:rPr lang="en-GB" sz="1400" dirty="0"/>
              <a:t> provides the user with a dedicated connection between the EC2 instance and the EBS volume.</a:t>
            </a:r>
          </a:p>
        </p:txBody>
      </p:sp>
    </p:spTree>
    <p:extLst>
      <p:ext uri="{BB962C8B-B14F-4D97-AF65-F5344CB8AC3E}">
        <p14:creationId xmlns:p14="http://schemas.microsoft.com/office/powerpoint/2010/main" val="28041769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The user can join multiple provisioned IOPS volumes together in a </a:t>
            </a:r>
            <a:r>
              <a:rPr lang="en-GB" sz="1400" b="1" dirty="0"/>
              <a:t>RAID 1 configuration </a:t>
            </a:r>
            <a:r>
              <a:rPr lang="en-GB" sz="1400" dirty="0"/>
              <a:t>to achieve better </a:t>
            </a:r>
            <a:r>
              <a:rPr lang="en-GB" sz="1400" b="1" dirty="0">
                <a:solidFill>
                  <a:srgbClr val="FF0000"/>
                </a:solidFill>
              </a:rPr>
              <a:t>fault tolerance</a:t>
            </a:r>
            <a:r>
              <a:rPr lang="en-GB" sz="1400" dirty="0"/>
              <a:t>. </a:t>
            </a:r>
            <a:endParaRPr lang="en-GB" sz="1400" dirty="0" smtClean="0"/>
          </a:p>
          <a:p>
            <a:pPr>
              <a:buFont typeface="Wingdings" panose="05000000000000000000" pitchFamily="2" charset="2"/>
              <a:buChar char="Ø"/>
            </a:pPr>
            <a:r>
              <a:rPr lang="en-GB" sz="1400" dirty="0"/>
              <a:t>When </a:t>
            </a:r>
            <a:r>
              <a:rPr lang="en-GB" sz="1400" b="1" dirty="0"/>
              <a:t>I/O performance </a:t>
            </a:r>
            <a:r>
              <a:rPr lang="en-GB" sz="1400" dirty="0"/>
              <a:t>is more important than fault tolerance, the </a:t>
            </a:r>
            <a:r>
              <a:rPr lang="en-GB" sz="1400" b="1" dirty="0"/>
              <a:t>RAID 0 configuration </a:t>
            </a:r>
            <a:r>
              <a:rPr lang="en-GB" sz="1400" dirty="0"/>
              <a:t>must be used; for example, as in a heavily used database</a:t>
            </a:r>
            <a:endParaRPr lang="en-GB" sz="1400" dirty="0" smtClean="0"/>
          </a:p>
          <a:p>
            <a:pPr>
              <a:buFont typeface="Wingdings" panose="05000000000000000000" pitchFamily="2" charset="2"/>
              <a:buChar char="Ø"/>
            </a:pPr>
            <a:r>
              <a:rPr lang="en-GB" sz="1400" dirty="0"/>
              <a:t>For a better and consistent snapshot of the </a:t>
            </a:r>
            <a:r>
              <a:rPr lang="en-GB" sz="1400" b="1" dirty="0"/>
              <a:t>root EBS volume</a:t>
            </a:r>
            <a:r>
              <a:rPr lang="en-GB" sz="1400" dirty="0"/>
              <a:t>, AWS recommends </a:t>
            </a:r>
            <a:r>
              <a:rPr lang="en-GB" sz="1400" dirty="0">
                <a:solidFill>
                  <a:srgbClr val="FF0000"/>
                </a:solidFill>
              </a:rPr>
              <a:t>stopping the instance</a:t>
            </a:r>
            <a:r>
              <a:rPr lang="en-GB" sz="1400" dirty="0"/>
              <a:t>. </a:t>
            </a:r>
            <a:endParaRPr lang="en-GB" sz="1400" dirty="0" smtClean="0"/>
          </a:p>
          <a:p>
            <a:pPr>
              <a:buFont typeface="Wingdings" panose="05000000000000000000" pitchFamily="2" charset="2"/>
              <a:buChar char="Ø"/>
            </a:pPr>
            <a:r>
              <a:rPr lang="en-GB" sz="1400" dirty="0"/>
              <a:t>The </a:t>
            </a:r>
            <a:r>
              <a:rPr lang="en-GB" sz="1400" b="1" dirty="0"/>
              <a:t>substitutions option </a:t>
            </a:r>
            <a:r>
              <a:rPr lang="en-GB" sz="1400" dirty="0"/>
              <a:t>can only be used when </a:t>
            </a:r>
            <a:r>
              <a:rPr lang="en-GB" sz="1400" dirty="0" err="1"/>
              <a:t>manifestVersion</a:t>
            </a:r>
            <a:r>
              <a:rPr lang="en-GB" sz="1400" dirty="0"/>
              <a:t> is set to 2.0 and is </a:t>
            </a:r>
            <a:r>
              <a:rPr lang="en-GB" sz="1400" dirty="0">
                <a:solidFill>
                  <a:srgbClr val="FF0000"/>
                </a:solidFill>
              </a:rPr>
              <a:t>not available for Amazon EBS or Amazon Glacier import jobs</a:t>
            </a:r>
            <a:r>
              <a:rPr lang="en-GB" sz="1400" dirty="0" smtClean="0"/>
              <a:t>.</a:t>
            </a:r>
          </a:p>
          <a:p>
            <a:pPr>
              <a:buFont typeface="Wingdings" panose="05000000000000000000" pitchFamily="2" charset="2"/>
              <a:buChar char="Ø"/>
            </a:pPr>
            <a:r>
              <a:rPr lang="en-GB" sz="1400" dirty="0"/>
              <a:t>The number of snapshots that Amazon EBS can manage is </a:t>
            </a:r>
            <a:r>
              <a:rPr lang="en-GB" sz="1400" b="1" dirty="0">
                <a:solidFill>
                  <a:srgbClr val="00B050"/>
                </a:solidFill>
              </a:rPr>
              <a:t>10,000</a:t>
            </a:r>
            <a:r>
              <a:rPr lang="en-GB" sz="1400" dirty="0" smtClean="0"/>
              <a:t>.</a:t>
            </a:r>
          </a:p>
          <a:p>
            <a:pPr>
              <a:buFont typeface="Wingdings" panose="05000000000000000000" pitchFamily="2" charset="2"/>
              <a:buChar char="Ø"/>
            </a:pPr>
            <a:r>
              <a:rPr lang="en-GB" sz="1400" dirty="0" smtClean="0"/>
              <a:t>Snapshots </a:t>
            </a:r>
            <a:r>
              <a:rPr lang="en-GB" sz="1400" dirty="0"/>
              <a:t>with AWS Marketplace product codes </a:t>
            </a:r>
            <a:r>
              <a:rPr lang="en-GB" sz="1400" b="1" dirty="0"/>
              <a:t>can't be made public</a:t>
            </a:r>
            <a:r>
              <a:rPr lang="en-GB" sz="1400" dirty="0" smtClean="0"/>
              <a:t>.</a:t>
            </a:r>
          </a:p>
          <a:p>
            <a:pPr>
              <a:buFont typeface="Wingdings" panose="05000000000000000000" pitchFamily="2" charset="2"/>
              <a:buChar char="Ø"/>
            </a:pPr>
            <a:r>
              <a:rPr lang="en-GB" sz="1400" dirty="0"/>
              <a:t>Amazon EBS encryption uses AWS Key Management Service (AWS KMS) master keys when creating encrypted volumes and any snapshots created from your encrypted volumes</a:t>
            </a:r>
            <a:r>
              <a:rPr lang="en-GB" sz="1400" dirty="0" smtClean="0"/>
              <a:t>.</a:t>
            </a:r>
          </a:p>
          <a:p>
            <a:pPr>
              <a:buFont typeface="Wingdings" panose="05000000000000000000" pitchFamily="2" charset="2"/>
              <a:buChar char="Ø"/>
            </a:pPr>
            <a:r>
              <a:rPr lang="en-GB" sz="1400" dirty="0"/>
              <a:t>Volume status checks are automated tests that run every 5 minutes and return a pass or fail status. If all checks pass, the status of the volume is ok. If a check fails, the status of the volume is </a:t>
            </a:r>
            <a:r>
              <a:rPr lang="en-GB" sz="1400" b="1" dirty="0">
                <a:solidFill>
                  <a:srgbClr val="00B050"/>
                </a:solidFill>
              </a:rPr>
              <a:t>impaired</a:t>
            </a:r>
            <a:r>
              <a:rPr lang="en-GB" sz="1400" dirty="0" smtClean="0"/>
              <a:t>.</a:t>
            </a:r>
          </a:p>
          <a:p>
            <a:pPr>
              <a:buFont typeface="Wingdings" panose="05000000000000000000" pitchFamily="2" charset="2"/>
              <a:buChar char="Ø"/>
            </a:pPr>
            <a:r>
              <a:rPr lang="en-GB" sz="1400" dirty="0"/>
              <a:t>A Provisioned IOPS volume must be at least </a:t>
            </a:r>
            <a:r>
              <a:rPr lang="en-GB" sz="1400" b="1" dirty="0">
                <a:solidFill>
                  <a:srgbClr val="00B050"/>
                </a:solidFill>
              </a:rPr>
              <a:t>10 GB in </a:t>
            </a:r>
            <a:r>
              <a:rPr lang="en-GB" sz="1400" b="1" dirty="0" smtClean="0">
                <a:solidFill>
                  <a:srgbClr val="00B050"/>
                </a:solidFill>
              </a:rPr>
              <a:t>size</a:t>
            </a:r>
          </a:p>
          <a:p>
            <a:pPr>
              <a:buFont typeface="Wingdings" panose="05000000000000000000" pitchFamily="2" charset="2"/>
              <a:buChar char="Ø"/>
            </a:pPr>
            <a:r>
              <a:rPr lang="en-GB" sz="1400" dirty="0"/>
              <a:t>Amazon RDS provides three storage types: magnetic, General Purpose (SSD), and Provisioned IOPS (input/output operations per second). </a:t>
            </a:r>
            <a:r>
              <a:rPr lang="en-GB" sz="1400" b="1" dirty="0">
                <a:solidFill>
                  <a:srgbClr val="00B050"/>
                </a:solidFill>
              </a:rPr>
              <a:t>Magnetic</a:t>
            </a:r>
            <a:r>
              <a:rPr lang="en-GB" sz="1400" dirty="0">
                <a:solidFill>
                  <a:srgbClr val="00B050"/>
                </a:solidFill>
              </a:rPr>
              <a:t> </a:t>
            </a:r>
            <a:r>
              <a:rPr lang="en-GB" sz="1400" dirty="0"/>
              <a:t>(Standard) storage is ideal for applications with light or burst I/O requirements.</a:t>
            </a:r>
            <a:endParaRPr lang="en-GB" sz="1400" b="1" dirty="0">
              <a:solidFill>
                <a:srgbClr val="00B050"/>
              </a:solidFill>
            </a:endParaRPr>
          </a:p>
        </p:txBody>
      </p:sp>
    </p:spTree>
    <p:extLst>
      <p:ext uri="{BB962C8B-B14F-4D97-AF65-F5344CB8AC3E}">
        <p14:creationId xmlns:p14="http://schemas.microsoft.com/office/powerpoint/2010/main" val="358724383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EBS (Elastic Block Storage)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1400" dirty="0"/>
              <a:t>General Purpose SSD volumes provide the ability to burst to </a:t>
            </a:r>
            <a:r>
              <a:rPr lang="en-GB" sz="1400" b="1" dirty="0"/>
              <a:t>10,000 IOPS per volume</a:t>
            </a:r>
            <a:r>
              <a:rPr lang="en-GB" sz="1400" dirty="0"/>
              <a:t>, independent of volume size, to meet the performance needs of most applications</a:t>
            </a:r>
            <a:r>
              <a:rPr lang="en-GB" sz="1400" dirty="0" smtClean="0"/>
              <a:t>.</a:t>
            </a:r>
          </a:p>
          <a:p>
            <a:pPr>
              <a:buFont typeface="Wingdings" panose="05000000000000000000" pitchFamily="2" charset="2"/>
              <a:buChar char="Ø"/>
            </a:pPr>
            <a:r>
              <a:rPr lang="en-GB" sz="1400" dirty="0"/>
              <a:t>To attach an Amazon EBS volume to an instance using the command line, you can use one of the following commands:</a:t>
            </a:r>
          </a:p>
          <a:p>
            <a:pPr lvl="1"/>
            <a:r>
              <a:rPr lang="en-GB" sz="1400" dirty="0"/>
              <a:t>attach-volume (AWS CLI</a:t>
            </a:r>
            <a:r>
              <a:rPr lang="en-GB" sz="1400" dirty="0" smtClean="0"/>
              <a:t>)</a:t>
            </a:r>
          </a:p>
          <a:p>
            <a:pPr lvl="1"/>
            <a:r>
              <a:rPr lang="en-GB" sz="1400" dirty="0" smtClean="0"/>
              <a:t>ec2-attach-volume </a:t>
            </a:r>
            <a:r>
              <a:rPr lang="en-GB" sz="1400" dirty="0"/>
              <a:t>(Amazon EC2 CLI</a:t>
            </a:r>
            <a:r>
              <a:rPr lang="en-GB" sz="1400" dirty="0" smtClean="0"/>
              <a:t>)</a:t>
            </a:r>
          </a:p>
          <a:p>
            <a:pPr lvl="1"/>
            <a:r>
              <a:rPr lang="en-GB" sz="1400" dirty="0" smtClean="0"/>
              <a:t>Add-EC2Volume </a:t>
            </a:r>
            <a:r>
              <a:rPr lang="en-GB" sz="1400" dirty="0"/>
              <a:t>(AWS Tools for Windows PowerShell</a:t>
            </a:r>
            <a:r>
              <a:rPr lang="en-GB" sz="1400" dirty="0" smtClean="0"/>
              <a:t>)</a:t>
            </a:r>
          </a:p>
          <a:p>
            <a:r>
              <a:rPr lang="en-GB" sz="1400" dirty="0"/>
              <a:t>Amazon EBS currently supports up to </a:t>
            </a:r>
            <a:r>
              <a:rPr lang="en-GB" sz="1400" b="1" dirty="0">
                <a:solidFill>
                  <a:srgbClr val="FF0000"/>
                </a:solidFill>
              </a:rPr>
              <a:t>20,000 IOPS per volume </a:t>
            </a:r>
            <a:r>
              <a:rPr lang="en-GB" sz="1400" dirty="0"/>
              <a:t>on Provisioned IOPS volumes</a:t>
            </a:r>
            <a:r>
              <a:rPr lang="en-GB" sz="1400" dirty="0" smtClean="0"/>
              <a:t>.</a:t>
            </a:r>
          </a:p>
          <a:p>
            <a:r>
              <a:rPr lang="en-GB" sz="1400" dirty="0" smtClean="0"/>
              <a:t>EBS backed EC2 instance – stopped and started – Runs on new host computer</a:t>
            </a:r>
          </a:p>
          <a:p>
            <a:r>
              <a:rPr lang="en-GB" sz="1400" dirty="0"/>
              <a:t>EBS backed EC2 instance – </a:t>
            </a:r>
            <a:r>
              <a:rPr lang="en-GB" sz="1400" dirty="0" smtClean="0"/>
              <a:t>Rebooted </a:t>
            </a:r>
            <a:r>
              <a:rPr lang="en-GB" sz="1400" dirty="0"/>
              <a:t>– </a:t>
            </a:r>
            <a:r>
              <a:rPr lang="en-GB" sz="1400" dirty="0" smtClean="0"/>
              <a:t>Doesn’t run </a:t>
            </a:r>
            <a:r>
              <a:rPr lang="en-GB" sz="1400" dirty="0"/>
              <a:t>on new host computer</a:t>
            </a:r>
          </a:p>
          <a:p>
            <a:endParaRPr lang="en-GB" sz="1400" dirty="0"/>
          </a:p>
        </p:txBody>
      </p:sp>
    </p:spTree>
    <p:extLst>
      <p:ext uri="{BB962C8B-B14F-4D97-AF65-F5344CB8AC3E}">
        <p14:creationId xmlns:p14="http://schemas.microsoft.com/office/powerpoint/2010/main" val="61416368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EIP (Elastic IP)</a:t>
            </a:r>
            <a:endParaRPr lang="en-US" dirty="0"/>
          </a:p>
        </p:txBody>
      </p:sp>
      <p:sp>
        <p:nvSpPr>
          <p:cNvPr id="3" name="Content Placeholder 2"/>
          <p:cNvSpPr>
            <a:spLocks noGrp="1"/>
          </p:cNvSpPr>
          <p:nvPr>
            <p:ph idx="1"/>
          </p:nvPr>
        </p:nvSpPr>
        <p:spPr/>
        <p:txBody>
          <a:bodyPr>
            <a:normAutofit/>
          </a:bodyPr>
          <a:lstStyle/>
          <a:p>
            <a:r>
              <a:rPr lang="en-GB" sz="1400" dirty="0"/>
              <a:t>You first allocate an EIP for use in a VPC and then associate it with an instance in your VPC (it can be assigned to only one instance at a time).</a:t>
            </a:r>
          </a:p>
          <a:p>
            <a:r>
              <a:rPr lang="en-GB" sz="1400" dirty="0"/>
              <a:t>An EIP is a property of network interfaces. You can associate an EIP with an instance by updating the network interface attached to the instance.</a:t>
            </a:r>
          </a:p>
          <a:p>
            <a:r>
              <a:rPr lang="en-GB" sz="1400" dirty="0"/>
              <a:t>If you associate an EIP with the </a:t>
            </a:r>
            <a:r>
              <a:rPr lang="en-GB" sz="1400" b="1" dirty="0"/>
              <a:t>eth0</a:t>
            </a:r>
            <a:r>
              <a:rPr lang="en-GB" sz="1400" dirty="0"/>
              <a:t> network interface of your instance, its current public IP address (if it had one) is released to the EC2-VPC public IP address pool. If you disassociate the EIP, the eth0 network interface is automatically assigned a new public IP address within a few minutes. This doesn't apply if you've attached a second network interface to your instance.</a:t>
            </a:r>
          </a:p>
          <a:p>
            <a:r>
              <a:rPr lang="en-GB" sz="1400" dirty="0"/>
              <a:t>There are differences between an EIP that you use in a VPC and one that you use in EC2-Classic.</a:t>
            </a:r>
          </a:p>
          <a:p>
            <a:r>
              <a:rPr lang="en-GB" sz="1400" b="1" dirty="0"/>
              <a:t>You can move an EIP from one instance to another. The instance can be in the same VPC or another VPC but not in EC2-Classic.</a:t>
            </a:r>
            <a:endParaRPr lang="en-GB" sz="1400" dirty="0"/>
          </a:p>
          <a:p>
            <a:r>
              <a:rPr lang="en-GB" sz="1400" dirty="0"/>
              <a:t>Your EIPs remain associated with your AWS account until you explicitly release them.</a:t>
            </a:r>
          </a:p>
          <a:p>
            <a:r>
              <a:rPr lang="en-GB" sz="1400" dirty="0"/>
              <a:t>To ensure efficient use of EIPs, AWS impose a small hourly charge when they aren't associated with a running instance or when they are associated with a stopped instance or an unattached network interface. While your instance is running, you aren't charged for one EIP associated with the instance, but you are charged for any additional EIPs associated with the instance.</a:t>
            </a:r>
          </a:p>
          <a:p>
            <a:r>
              <a:rPr lang="en-GB" sz="1400" dirty="0"/>
              <a:t>You're limited to </a:t>
            </a:r>
            <a:r>
              <a:rPr lang="en-GB" sz="1400" b="1" dirty="0"/>
              <a:t>5 Elastic IP addresses</a:t>
            </a:r>
            <a:r>
              <a:rPr lang="en-GB" sz="1400" dirty="0"/>
              <a:t>; to help conserve them, you can use a NAT instance.</a:t>
            </a:r>
          </a:p>
        </p:txBody>
      </p:sp>
    </p:spTree>
    <p:extLst>
      <p:ext uri="{BB962C8B-B14F-4D97-AF65-F5344CB8AC3E}">
        <p14:creationId xmlns:p14="http://schemas.microsoft.com/office/powerpoint/2010/main" val="6579264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dirty="0"/>
              <a:t>Amazon Linux AMIs may contain additional scripts installed by AWS, known as ec2-net-utils. These scripts optionally </a:t>
            </a:r>
            <a:r>
              <a:rPr lang="en-GB" sz="1400" b="1" dirty="0"/>
              <a:t>automate the configuration of your network interfaces</a:t>
            </a:r>
            <a:r>
              <a:rPr lang="en-GB" sz="1400" dirty="0"/>
              <a:t>. These scripts are available for Amazon Linux only</a:t>
            </a:r>
            <a:r>
              <a:rPr lang="en-GB" sz="1400" dirty="0" smtClean="0"/>
              <a:t>.</a:t>
            </a:r>
          </a:p>
          <a:p>
            <a:r>
              <a:rPr lang="en-GB" sz="1400" dirty="0" smtClean="0"/>
              <a:t>For </a:t>
            </a:r>
            <a:r>
              <a:rPr lang="en-GB" sz="1400" dirty="0"/>
              <a:t>AWS Linux, the ec2-net-utils package can take care of this step. It configures additional network interfaces that the user can attach while the instance is running, refreshes secondary IP addresses during DHCP lease renewal, and updates the related routing rules.</a:t>
            </a:r>
            <a:endParaRPr lang="en-GB" sz="1400" dirty="0" smtClean="0"/>
          </a:p>
          <a:p>
            <a:r>
              <a:rPr lang="en-GB" sz="1400" dirty="0" smtClean="0"/>
              <a:t>Components of ec2-net-utils:-</a:t>
            </a:r>
          </a:p>
          <a:p>
            <a:pPr lvl="1">
              <a:buFont typeface="Wingdings" panose="05000000000000000000" pitchFamily="2" charset="2"/>
              <a:buChar char="Ø"/>
            </a:pPr>
            <a:r>
              <a:rPr lang="en-GB" sz="1400" dirty="0" err="1"/>
              <a:t>udev</a:t>
            </a:r>
            <a:r>
              <a:rPr lang="en-GB" sz="1400" dirty="0"/>
              <a:t> rules </a:t>
            </a:r>
            <a:r>
              <a:rPr lang="en-GB" sz="1400" dirty="0" smtClean="0"/>
              <a:t>- </a:t>
            </a:r>
            <a:r>
              <a:rPr lang="en-GB" sz="1400" dirty="0"/>
              <a:t>Identifies network interfaces when they are attached, detached, or reattached to a running instance, and ensures that the </a:t>
            </a:r>
            <a:r>
              <a:rPr lang="en-GB" sz="1400" dirty="0" err="1"/>
              <a:t>hotplug</a:t>
            </a:r>
            <a:r>
              <a:rPr lang="en-GB" sz="1400" dirty="0"/>
              <a:t> script </a:t>
            </a:r>
            <a:r>
              <a:rPr lang="en-GB" sz="1400" dirty="0" smtClean="0"/>
              <a:t>runs</a:t>
            </a:r>
          </a:p>
          <a:p>
            <a:pPr lvl="1">
              <a:buFont typeface="Wingdings" panose="05000000000000000000" pitchFamily="2" charset="2"/>
              <a:buChar char="Ø"/>
            </a:pPr>
            <a:r>
              <a:rPr lang="en-GB" sz="1400" dirty="0" err="1"/>
              <a:t>hotplug</a:t>
            </a:r>
            <a:r>
              <a:rPr lang="en-GB" sz="1400" dirty="0"/>
              <a:t> </a:t>
            </a:r>
            <a:r>
              <a:rPr lang="en-GB" sz="1400" dirty="0" smtClean="0"/>
              <a:t>script - </a:t>
            </a:r>
            <a:r>
              <a:rPr lang="en-GB" sz="1400" dirty="0"/>
              <a:t>Generates an interface configuration file suitable for use with </a:t>
            </a:r>
            <a:r>
              <a:rPr lang="en-GB" sz="1400" dirty="0" smtClean="0"/>
              <a:t>DHCP. </a:t>
            </a:r>
            <a:r>
              <a:rPr lang="en-GB" sz="1400" dirty="0"/>
              <a:t>Also generates a route configuration </a:t>
            </a:r>
            <a:r>
              <a:rPr lang="en-GB" sz="1400" dirty="0" smtClean="0"/>
              <a:t>file</a:t>
            </a:r>
          </a:p>
          <a:p>
            <a:pPr lvl="1">
              <a:buFont typeface="Wingdings" panose="05000000000000000000" pitchFamily="2" charset="2"/>
              <a:buChar char="Ø"/>
            </a:pPr>
            <a:r>
              <a:rPr lang="en-GB" sz="1400" dirty="0"/>
              <a:t>DHCP </a:t>
            </a:r>
            <a:r>
              <a:rPr lang="en-GB" sz="1400" dirty="0" smtClean="0"/>
              <a:t>script - </a:t>
            </a:r>
            <a:r>
              <a:rPr lang="en-GB" sz="1400" dirty="0"/>
              <a:t>Whenever the network interface receives a new DHCP lease, this script queries the instance metadata for Elastic IP addresses. For each Elastic IP address, it adds a rule to the routing policy database to ensure that outbound traffic from that address uses the correct network interface. It also adds each private IP address to the network interface as a secondary address.</a:t>
            </a:r>
            <a:endParaRPr lang="en-GB" sz="1400" dirty="0" smtClean="0"/>
          </a:p>
          <a:p>
            <a:r>
              <a:rPr lang="en-GB" sz="1400" dirty="0" smtClean="0"/>
              <a:t>The </a:t>
            </a:r>
            <a:r>
              <a:rPr lang="en-GB" sz="1400" b="1" dirty="0" err="1"/>
              <a:t>hotplug</a:t>
            </a:r>
            <a:r>
              <a:rPr lang="en-GB" sz="1400" dirty="0"/>
              <a:t> script that is part of ec2-net-utils used with ENIs generates an interface configuration file suitable for use with DHCP (/</a:t>
            </a:r>
            <a:r>
              <a:rPr lang="en-GB" sz="1400" dirty="0" err="1"/>
              <a:t>etc</a:t>
            </a:r>
            <a:r>
              <a:rPr lang="en-GB" sz="1400" dirty="0"/>
              <a:t>/</a:t>
            </a:r>
            <a:r>
              <a:rPr lang="en-GB" sz="1400" dirty="0" err="1"/>
              <a:t>sysconfig</a:t>
            </a:r>
            <a:r>
              <a:rPr lang="en-GB" sz="1400" dirty="0"/>
              <a:t>/network-scripts/</a:t>
            </a:r>
            <a:r>
              <a:rPr lang="en-GB" sz="1400" dirty="0" err="1"/>
              <a:t>ifcfg-ethN</a:t>
            </a:r>
            <a:r>
              <a:rPr lang="en-GB" sz="1400" dirty="0"/>
              <a:t>). It also generates a route configuration file (/</a:t>
            </a:r>
            <a:r>
              <a:rPr lang="en-GB" sz="1400" dirty="0" err="1"/>
              <a:t>etc</a:t>
            </a:r>
            <a:r>
              <a:rPr lang="en-GB" sz="1400" dirty="0"/>
              <a:t>/</a:t>
            </a:r>
            <a:r>
              <a:rPr lang="en-GB" sz="1400" dirty="0" err="1"/>
              <a:t>sysconfig</a:t>
            </a:r>
            <a:r>
              <a:rPr lang="en-GB" sz="1400" dirty="0"/>
              <a:t>/network-scripts/route-</a:t>
            </a:r>
            <a:r>
              <a:rPr lang="en-GB" sz="1400" dirty="0" err="1"/>
              <a:t>ethN</a:t>
            </a:r>
            <a:r>
              <a:rPr lang="en-GB" sz="1400" dirty="0" smtClean="0"/>
              <a:t>).</a:t>
            </a:r>
          </a:p>
          <a:p>
            <a:endParaRPr lang="en-GB" sz="1400" dirty="0"/>
          </a:p>
          <a:p>
            <a:endParaRPr lang="en-GB" sz="1400" dirty="0"/>
          </a:p>
        </p:txBody>
      </p:sp>
    </p:spTree>
    <p:extLst>
      <p:ext uri="{BB962C8B-B14F-4D97-AF65-F5344CB8AC3E}">
        <p14:creationId xmlns:p14="http://schemas.microsoft.com/office/powerpoint/2010/main" val="26769151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ec2-net-utils</a:t>
            </a:r>
            <a:endParaRPr lang="en-US" dirty="0"/>
          </a:p>
        </p:txBody>
      </p:sp>
      <p:sp>
        <p:nvSpPr>
          <p:cNvPr id="3" name="Content Placeholder 2"/>
          <p:cNvSpPr>
            <a:spLocks noGrp="1"/>
          </p:cNvSpPr>
          <p:nvPr>
            <p:ph idx="1"/>
          </p:nvPr>
        </p:nvSpPr>
        <p:spPr/>
        <p:txBody>
          <a:bodyPr>
            <a:normAutofit/>
          </a:bodyPr>
          <a:lstStyle/>
          <a:p>
            <a:r>
              <a:rPr lang="en-GB" sz="1400" b="1" dirty="0" smtClean="0"/>
              <a:t>ec2ifup</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ifup</a:t>
            </a:r>
            <a:r>
              <a:rPr lang="en-GB" sz="1400" dirty="0"/>
              <a:t>. After this script rewrites the configuration files </a:t>
            </a:r>
            <a:r>
              <a:rPr lang="en-GB" sz="1400" dirty="0" err="1"/>
              <a:t>ifcfg-eth</a:t>
            </a:r>
            <a:r>
              <a:rPr lang="en-GB" sz="1400" i="1" dirty="0" err="1"/>
              <a:t>N</a:t>
            </a:r>
            <a:r>
              <a:rPr lang="en-GB" sz="1400" dirty="0"/>
              <a:t> and route-</a:t>
            </a:r>
            <a:r>
              <a:rPr lang="en-GB" sz="1400" dirty="0" err="1"/>
              <a:t>eth</a:t>
            </a:r>
            <a:r>
              <a:rPr lang="en-GB" sz="1400" i="1" dirty="0" err="1"/>
              <a:t>N</a:t>
            </a:r>
            <a:r>
              <a:rPr lang="en-GB" sz="1400" dirty="0"/>
              <a:t>, it runs </a:t>
            </a:r>
            <a:r>
              <a:rPr lang="en-GB" sz="1400" b="1" dirty="0" err="1"/>
              <a:t>ifup</a:t>
            </a:r>
            <a:r>
              <a:rPr lang="en-GB" sz="1400" dirty="0"/>
              <a:t>.</a:t>
            </a:r>
          </a:p>
          <a:p>
            <a:r>
              <a:rPr lang="en-GB" sz="1400" b="1" dirty="0"/>
              <a:t>ec2ifdown</a:t>
            </a:r>
            <a:r>
              <a:rPr lang="en-GB" sz="1400" dirty="0"/>
              <a:t> </a:t>
            </a:r>
            <a:r>
              <a:rPr lang="en-GB" sz="1400" dirty="0" err="1" smtClean="0"/>
              <a:t>eth</a:t>
            </a:r>
            <a:r>
              <a:rPr lang="en-GB" sz="1400" i="1" dirty="0" err="1" smtClean="0"/>
              <a:t>N</a:t>
            </a:r>
            <a:r>
              <a:rPr lang="en-GB" sz="1400" i="1" dirty="0" smtClean="0"/>
              <a:t> - </a:t>
            </a:r>
            <a:r>
              <a:rPr lang="en-GB" sz="1400" dirty="0" smtClean="0"/>
              <a:t>Extends </a:t>
            </a:r>
            <a:r>
              <a:rPr lang="en-GB" sz="1400" dirty="0"/>
              <a:t>the functionality of the standard </a:t>
            </a:r>
            <a:r>
              <a:rPr lang="en-GB" sz="1400" b="1" dirty="0" err="1"/>
              <a:t>ifdown</a:t>
            </a:r>
            <a:r>
              <a:rPr lang="en-GB" sz="1400" dirty="0"/>
              <a:t>. After this script removes any rules for the network interface from the routing policy database, it runs </a:t>
            </a:r>
            <a:r>
              <a:rPr lang="en-GB" sz="1400" b="1" dirty="0" err="1"/>
              <a:t>ifdown</a:t>
            </a:r>
            <a:r>
              <a:rPr lang="en-GB" sz="1400" dirty="0"/>
              <a:t>.</a:t>
            </a:r>
          </a:p>
          <a:p>
            <a:r>
              <a:rPr lang="en-GB" sz="1400" b="1" dirty="0" smtClean="0"/>
              <a:t>ec2ifscan - </a:t>
            </a:r>
            <a:r>
              <a:rPr lang="en-GB" sz="1400" dirty="0" smtClean="0"/>
              <a:t>Checks </a:t>
            </a:r>
            <a:r>
              <a:rPr lang="en-GB" sz="1400" dirty="0"/>
              <a:t>for network interfaces that have not been configured and configures them.</a:t>
            </a:r>
          </a:p>
          <a:p>
            <a:endParaRPr lang="en-GB" sz="1400" dirty="0"/>
          </a:p>
        </p:txBody>
      </p:sp>
    </p:spTree>
    <p:extLst>
      <p:ext uri="{BB962C8B-B14F-4D97-AF65-F5344CB8AC3E}">
        <p14:creationId xmlns:p14="http://schemas.microsoft.com/office/powerpoint/2010/main" val="21452337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39729</TotalTime>
  <Words>6520</Words>
  <Application>Microsoft Office PowerPoint</Application>
  <PresentationFormat>On-screen Show (4:3)</PresentationFormat>
  <Paragraphs>617</Paragraphs>
  <Slides>107</Slides>
  <Notes>3</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Clarity</vt:lpstr>
      <vt:lpstr>AWS Solution Architect</vt:lpstr>
      <vt:lpstr>AWS Account</vt:lpstr>
      <vt:lpstr>Availability Zone</vt:lpstr>
      <vt:lpstr>VPC</vt:lpstr>
      <vt:lpstr>VPC</vt:lpstr>
      <vt:lpstr>VPC</vt:lpstr>
      <vt:lpstr>VPC to Data Centre</vt:lpstr>
      <vt:lpstr>VPC - Public and Private VPC from Wizard</vt:lpstr>
      <vt:lpstr>VPC – Create wizard</vt:lpstr>
      <vt:lpstr>VPC Peering</vt:lpstr>
      <vt:lpstr>DHCP Option sets</vt:lpstr>
      <vt:lpstr>Domain Servers - DNS</vt:lpstr>
      <vt:lpstr>AMI</vt:lpstr>
      <vt:lpstr>VPN</vt:lpstr>
      <vt:lpstr>VPC</vt:lpstr>
      <vt:lpstr>VPC Components</vt:lpstr>
      <vt:lpstr>Placement Group</vt:lpstr>
      <vt:lpstr>CloudWatch</vt:lpstr>
      <vt:lpstr>CloudWatch</vt:lpstr>
      <vt:lpstr>CloudWatch</vt:lpstr>
      <vt:lpstr>CloudWatch Metrics</vt:lpstr>
      <vt:lpstr>SQS</vt:lpstr>
      <vt:lpstr>SQS</vt:lpstr>
      <vt:lpstr>Auto Scaling</vt:lpstr>
      <vt:lpstr>Auto Scaling</vt:lpstr>
      <vt:lpstr>Auto Scaling</vt:lpstr>
      <vt:lpstr>Auto Scaling – Administrative Suspension</vt:lpstr>
      <vt:lpstr>Auto Scaling – Termination Policy</vt:lpstr>
      <vt:lpstr>Elastic IP Address</vt:lpstr>
      <vt:lpstr>CloudTrail</vt:lpstr>
      <vt:lpstr>Amazon RDS</vt:lpstr>
      <vt:lpstr>Amazon RDS</vt:lpstr>
      <vt:lpstr>RDS – Internet Accessible</vt:lpstr>
      <vt:lpstr>Subnet</vt:lpstr>
      <vt:lpstr>Storage</vt:lpstr>
      <vt:lpstr>Storage</vt:lpstr>
      <vt:lpstr>Storage Gateway</vt:lpstr>
      <vt:lpstr>CloudFront - CDN </vt:lpstr>
      <vt:lpstr>CloudFront - Distribution</vt:lpstr>
      <vt:lpstr>CloudFront - Setup</vt:lpstr>
      <vt:lpstr>CloudFront</vt:lpstr>
      <vt:lpstr>CloudFormation</vt:lpstr>
      <vt:lpstr>ELB</vt:lpstr>
      <vt:lpstr>ELB</vt:lpstr>
      <vt:lpstr>ELB -Failover</vt:lpstr>
      <vt:lpstr>EC2</vt:lpstr>
      <vt:lpstr>EC2</vt:lpstr>
      <vt:lpstr>EC2</vt:lpstr>
      <vt:lpstr>EC2 – Dedicated Instance</vt:lpstr>
      <vt:lpstr>EC2 – Tenancy</vt:lpstr>
      <vt:lpstr>EC2 – Tenancy</vt:lpstr>
      <vt:lpstr>EC2 – Public IP address</vt:lpstr>
      <vt:lpstr>Lambda</vt:lpstr>
      <vt:lpstr>EC2 Tags</vt:lpstr>
      <vt:lpstr>EC2 Instance Store</vt:lpstr>
      <vt:lpstr>Route 53</vt:lpstr>
      <vt:lpstr>Route 53</vt:lpstr>
      <vt:lpstr>Route 53 – Policy Types</vt:lpstr>
      <vt:lpstr>IAM</vt:lpstr>
      <vt:lpstr>IAM</vt:lpstr>
      <vt:lpstr>Bastion Host</vt:lpstr>
      <vt:lpstr>Network ACL</vt:lpstr>
      <vt:lpstr>Security Groups</vt:lpstr>
      <vt:lpstr>Security Groups Commands</vt:lpstr>
      <vt:lpstr>S3</vt:lpstr>
      <vt:lpstr>S3 - Tags</vt:lpstr>
      <vt:lpstr>S3 – Multipart Upload</vt:lpstr>
      <vt:lpstr>S3 – Character Set</vt:lpstr>
      <vt:lpstr>S3 – Metadata</vt:lpstr>
      <vt:lpstr>S3 – Dev Pays</vt:lpstr>
      <vt:lpstr>S3 – CORS</vt:lpstr>
      <vt:lpstr>S3 – Archive Retrieval Options</vt:lpstr>
      <vt:lpstr>S3 – Life Cycle Policies</vt:lpstr>
      <vt:lpstr>Glacier</vt:lpstr>
      <vt:lpstr>SES</vt:lpstr>
      <vt:lpstr>Lambda</vt:lpstr>
      <vt:lpstr>Redshift</vt:lpstr>
      <vt:lpstr>SWF</vt:lpstr>
      <vt:lpstr>AMI</vt:lpstr>
      <vt:lpstr>OpsWork</vt:lpstr>
      <vt:lpstr>EMR</vt:lpstr>
      <vt:lpstr>STS – Secure Token Service</vt:lpstr>
      <vt:lpstr>VPN CloudHub</vt:lpstr>
      <vt:lpstr>Kinesis</vt:lpstr>
      <vt:lpstr>SAML 2.0</vt:lpstr>
      <vt:lpstr>Security</vt:lpstr>
      <vt:lpstr>CloudHSM</vt:lpstr>
      <vt:lpstr>Import/Export</vt:lpstr>
      <vt:lpstr>Key pairs</vt:lpstr>
      <vt:lpstr>ENI (Elastic Network Interface)</vt:lpstr>
      <vt:lpstr>ENI (Elastic Network Interface)</vt:lpstr>
      <vt:lpstr>ENI (Elastic Network Interface)</vt:lpstr>
      <vt:lpstr>Customer Gateway</vt:lpstr>
      <vt:lpstr>EBS (Elastic Block Storage)</vt:lpstr>
      <vt:lpstr>EBS (Elastic Block Storage)</vt:lpstr>
      <vt:lpstr>EBS (Elastic Block Storage)</vt:lpstr>
      <vt:lpstr>EIP (Elastic IP)</vt:lpstr>
      <vt:lpstr>ec2-net-utils</vt:lpstr>
      <vt:lpstr>ec2-net-utils</vt:lpstr>
      <vt:lpstr>AWS WAF</vt:lpstr>
      <vt:lpstr>Trusted Adviser</vt:lpstr>
      <vt:lpstr>ECS Agent Software</vt:lpstr>
      <vt:lpstr>Certificate Preparation</vt:lpstr>
      <vt:lpstr>DynamoDB Headers</vt:lpstr>
      <vt:lpstr>DynamoDB</vt:lpstr>
      <vt:lpstr>LDAP</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1084</cp:revision>
  <dcterms:created xsi:type="dcterms:W3CDTF">2016-02-28T16:32:10Z</dcterms:created>
  <dcterms:modified xsi:type="dcterms:W3CDTF">2017-11-27T16:35:22Z</dcterms:modified>
</cp:coreProperties>
</file>