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3" r:id="rId4"/>
    <p:sldId id="284" r:id="rId5"/>
    <p:sldId id="285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79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4/guides/migrating-from-rest/#nesting" TargetMode="External"/><Relationship Id="rId2" Type="http://schemas.openxmlformats.org/officeDocument/2006/relationships/hyperlink" Target="https://developer.github.com/v4/guides/intro-to-graphql#schem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github.com/v4/guides/intro-to-graphql#edge" TargetMode="External"/><Relationship Id="rId4" Type="http://schemas.openxmlformats.org/officeDocument/2006/relationships/hyperlink" Target="https://developer.github.com/v4/guides/intro-to-graphql#no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Is-guru/graphql-apis" TargetMode="External"/><Relationship Id="rId2" Type="http://schemas.openxmlformats.org/officeDocument/2006/relationships/hyperlink" Target="https://developer.github.com/v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 smtClean="0"/>
              <a:t>GraphQL</a:t>
            </a:r>
            <a:r>
              <a:rPr lang="en-GB" sz="1600" dirty="0" smtClean="0"/>
              <a:t> is a </a:t>
            </a:r>
            <a:r>
              <a:rPr lang="en-GB" sz="1600" b="1" dirty="0" smtClean="0">
                <a:solidFill>
                  <a:srgbClr val="FF0000"/>
                </a:solidFill>
              </a:rPr>
              <a:t>data query language</a:t>
            </a:r>
            <a:r>
              <a:rPr lang="en-GB" sz="1600" dirty="0" smtClean="0"/>
              <a:t> developed by </a:t>
            </a:r>
            <a:r>
              <a:rPr lang="en-GB" sz="1600" dirty="0" err="1" smtClean="0"/>
              <a:t>facebook</a:t>
            </a:r>
            <a:endParaRPr lang="en-GB" sz="1600" dirty="0"/>
          </a:p>
          <a:p>
            <a:r>
              <a:rPr lang="en-GB" sz="1600" dirty="0" smtClean="0"/>
              <a:t>Protocol agnostic </a:t>
            </a:r>
          </a:p>
          <a:p>
            <a:r>
              <a:rPr lang="en-GB" sz="1600" dirty="0" smtClean="0"/>
              <a:t>A </a:t>
            </a:r>
            <a:r>
              <a:rPr lang="en-GB" sz="1600" b="1" dirty="0" smtClean="0"/>
              <a:t>specification - </a:t>
            </a:r>
            <a:r>
              <a:rPr lang="en-GB" sz="1600" dirty="0"/>
              <a:t>The spec determines the validity of the </a:t>
            </a:r>
            <a:r>
              <a:rPr lang="en-GB" sz="1600" dirty="0">
                <a:hlinkClick r:id="rId2"/>
              </a:rPr>
              <a:t>schema</a:t>
            </a:r>
            <a:r>
              <a:rPr lang="en-GB" sz="1600" dirty="0"/>
              <a:t> on the API server. The schema determines the validity of client </a:t>
            </a:r>
            <a:r>
              <a:rPr lang="en-GB" sz="1600" dirty="0" smtClean="0"/>
              <a:t>calls</a:t>
            </a:r>
            <a:endParaRPr lang="en-GB" sz="1600" dirty="0"/>
          </a:p>
          <a:p>
            <a:r>
              <a:rPr lang="en-GB" sz="1600" b="1" dirty="0" smtClean="0"/>
              <a:t>Strongly typed</a:t>
            </a:r>
            <a:r>
              <a:rPr lang="en-GB" sz="1600" dirty="0" smtClean="0"/>
              <a:t> – The schema defines an API’s type system and all object relationships</a:t>
            </a:r>
          </a:p>
          <a:p>
            <a:r>
              <a:rPr lang="en-GB" sz="1600" b="1" dirty="0" smtClean="0"/>
              <a:t>Introspective</a:t>
            </a:r>
            <a:r>
              <a:rPr lang="en-GB" sz="1600" dirty="0" smtClean="0"/>
              <a:t> – A client can query the schema for details about the schema</a:t>
            </a:r>
          </a:p>
          <a:p>
            <a:r>
              <a:rPr lang="en-GB" sz="1600" b="1" dirty="0" smtClean="0"/>
              <a:t>Hierarchical</a:t>
            </a:r>
            <a:r>
              <a:rPr lang="en-GB" sz="1600" dirty="0" smtClean="0"/>
              <a:t> - </a:t>
            </a:r>
            <a:r>
              <a:rPr lang="en-GB" sz="1600" dirty="0"/>
              <a:t>The shape of a GraphQL call mirrors the shape of the JSON data it returns. </a:t>
            </a:r>
            <a:r>
              <a:rPr lang="en-GB" sz="1600" dirty="0">
                <a:hlinkClick r:id="rId3"/>
              </a:rPr>
              <a:t>Nested fields</a:t>
            </a:r>
            <a:r>
              <a:rPr lang="en-GB" sz="1600" dirty="0"/>
              <a:t> let you query for and receive only the data you specify in a single round </a:t>
            </a:r>
            <a:r>
              <a:rPr lang="en-GB" sz="1600" dirty="0" smtClean="0"/>
              <a:t>trip</a:t>
            </a:r>
          </a:p>
          <a:p>
            <a:r>
              <a:rPr lang="en-GB" sz="1600" b="1" dirty="0"/>
              <a:t>An application layer.</a:t>
            </a:r>
            <a:r>
              <a:rPr lang="en-GB" sz="1600" dirty="0"/>
              <a:t> GraphQL is not a storage model or a database query language. The </a:t>
            </a:r>
            <a:r>
              <a:rPr lang="en-GB" sz="1600" i="1" dirty="0"/>
              <a:t>graph</a:t>
            </a:r>
            <a:r>
              <a:rPr lang="en-GB" sz="1600" dirty="0"/>
              <a:t> refers to graph structures defined in the schema, where </a:t>
            </a:r>
            <a:r>
              <a:rPr lang="en-GB" sz="1600" dirty="0">
                <a:hlinkClick r:id="rId4"/>
              </a:rPr>
              <a:t>nodes</a:t>
            </a:r>
            <a:r>
              <a:rPr lang="en-GB" sz="1600" dirty="0"/>
              <a:t> define objects and </a:t>
            </a:r>
            <a:r>
              <a:rPr lang="en-GB" sz="1600" dirty="0">
                <a:hlinkClick r:id="rId5"/>
              </a:rPr>
              <a:t>edges</a:t>
            </a:r>
            <a:r>
              <a:rPr lang="en-GB" sz="1600" dirty="0"/>
              <a:t> define relationships between objects. The API traverses and returns application data based on the schema definitions, independent of how the data is stored.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GraphQL </a:t>
            </a:r>
            <a:r>
              <a:rPr lang="en-US" dirty="0" smtClean="0"/>
              <a:t>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Avoids multiple web service calls to get the required data. This is the main advantage of GraphQL over REST</a:t>
            </a:r>
          </a:p>
          <a:p>
            <a:r>
              <a:rPr lang="en-GB" sz="1600" dirty="0"/>
              <a:t>GraphQL </a:t>
            </a:r>
            <a:r>
              <a:rPr lang="en-GB" sz="1600" b="1" dirty="0"/>
              <a:t>reduces network requests </a:t>
            </a:r>
            <a:r>
              <a:rPr lang="en-GB" sz="1600" dirty="0"/>
              <a:t>by allowing us fetch or retrieve all the data we need in a single </a:t>
            </a:r>
            <a:r>
              <a:rPr lang="en-GB" sz="1600" dirty="0" smtClean="0"/>
              <a:t>query</a:t>
            </a:r>
          </a:p>
          <a:p>
            <a:r>
              <a:rPr lang="en-GB" sz="1600" b="1" dirty="0" smtClean="0"/>
              <a:t>Over/Under Fetching</a:t>
            </a:r>
            <a:r>
              <a:rPr lang="en-GB" sz="1600" dirty="0" smtClean="0"/>
              <a:t> - </a:t>
            </a:r>
            <a:r>
              <a:rPr lang="en-GB" sz="1600" dirty="0"/>
              <a:t>Because GraphQL is a declarative data fetching specification and a query language, we only fetch what we need from the server by constructing our query to only include what we </a:t>
            </a:r>
            <a:r>
              <a:rPr lang="en-GB" sz="1600" dirty="0" smtClean="0"/>
              <a:t>need</a:t>
            </a:r>
          </a:p>
          <a:p>
            <a:r>
              <a:rPr lang="en-GB" sz="1600" b="1" dirty="0" smtClean="0"/>
              <a:t>Error handling</a:t>
            </a:r>
            <a:r>
              <a:rPr lang="en-GB" sz="1600" dirty="0" smtClean="0"/>
              <a:t> - </a:t>
            </a:r>
            <a:r>
              <a:rPr lang="en-GB" sz="1600" dirty="0"/>
              <a:t>GraphQL on the other hand, when operated over HTTP, we will </a:t>
            </a:r>
            <a:r>
              <a:rPr lang="en-GB" sz="1600" b="1" dirty="0">
                <a:solidFill>
                  <a:srgbClr val="FF0000"/>
                </a:solidFill>
              </a:rPr>
              <a:t>always get a </a:t>
            </a:r>
            <a:r>
              <a:rPr lang="en-GB" sz="1600" b="1" dirty="0">
                <a:solidFill>
                  <a:srgbClr val="FF0000"/>
                </a:solidFill>
              </a:rPr>
              <a:t>200 OK</a:t>
            </a:r>
            <a:r>
              <a:rPr lang="en-GB" sz="1600" b="1" dirty="0">
                <a:solidFill>
                  <a:srgbClr val="FF0000"/>
                </a:solidFill>
              </a:rPr>
              <a:t> response status</a:t>
            </a:r>
            <a:r>
              <a:rPr lang="en-GB" sz="1600" dirty="0"/>
              <a:t>. When an error occurs while processing GraphQL queries, the complete error message is sent to the client with the </a:t>
            </a:r>
            <a:r>
              <a:rPr lang="en-GB" sz="1600" dirty="0" smtClean="0"/>
              <a:t>response</a:t>
            </a:r>
          </a:p>
          <a:p>
            <a:r>
              <a:rPr lang="en-GB" sz="1600" b="1" dirty="0" smtClean="0"/>
              <a:t>Cache</a:t>
            </a:r>
            <a:r>
              <a:rPr lang="en-GB" sz="1600" dirty="0" smtClean="0"/>
              <a:t> - </a:t>
            </a:r>
            <a:r>
              <a:rPr lang="en-GB" sz="1600" dirty="0"/>
              <a:t>Since HTTP already implements caching, and REST is implemented using HTTP, the client can use HTTP caching to avoid </a:t>
            </a:r>
            <a:r>
              <a:rPr lang="en-GB" sz="1600" dirty="0" err="1"/>
              <a:t>refetching</a:t>
            </a:r>
            <a:r>
              <a:rPr lang="en-GB" sz="1600" dirty="0"/>
              <a:t> </a:t>
            </a:r>
            <a:r>
              <a:rPr lang="en-GB" sz="1600" dirty="0" smtClean="0"/>
              <a:t>resources. </a:t>
            </a:r>
            <a:r>
              <a:rPr lang="en-GB" sz="1600" dirty="0"/>
              <a:t>GraphQL has </a:t>
            </a:r>
            <a:r>
              <a:rPr lang="en-GB" sz="1600" b="1" dirty="0">
                <a:solidFill>
                  <a:srgbClr val="FF0000"/>
                </a:solidFill>
              </a:rPr>
              <a:t>no caching mechanism</a:t>
            </a:r>
            <a:r>
              <a:rPr lang="en-GB" sz="1600" dirty="0"/>
              <a:t> in place, hence leaving the clients with the responsibility of taking care of caching on their </a:t>
            </a:r>
            <a:r>
              <a:rPr lang="en-GB" sz="1600" dirty="0" smtClean="0"/>
              <a:t>end</a:t>
            </a:r>
          </a:p>
          <a:p>
            <a:r>
              <a:rPr lang="en-GB" sz="1600" b="1" dirty="0" smtClean="0"/>
              <a:t>Versioning</a:t>
            </a:r>
            <a:r>
              <a:rPr lang="en-GB" sz="1600" dirty="0" smtClean="0"/>
              <a:t> - </a:t>
            </a:r>
            <a:r>
              <a:rPr lang="en-GB" sz="1600" dirty="0"/>
              <a:t>GraphQL, there is no need for versioning as we can easily add new fields and types to our GraphQL API without impacting existing </a:t>
            </a:r>
            <a:r>
              <a:rPr lang="en-GB" sz="1600" dirty="0" smtClean="0"/>
              <a:t>queries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905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GitHub using GraphQL?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GitHub chose GraphQL for our API v4 because it offers significantly more flexibility for our integrators. The ability to define precisely the data you want—and </a:t>
            </a:r>
            <a:r>
              <a:rPr lang="en-GB" sz="1600" i="1" dirty="0"/>
              <a:t>only</a:t>
            </a:r>
            <a:r>
              <a:rPr lang="en-GB" sz="1600" dirty="0"/>
              <a:t> the data you want—is a powerful advantage over the REST API v3 endpoints. GraphQL lets you replace multiple REST requests with </a:t>
            </a:r>
            <a:r>
              <a:rPr lang="en-GB" sz="1600" i="1" dirty="0"/>
              <a:t>a single call</a:t>
            </a:r>
            <a:r>
              <a:rPr lang="en-GB" sz="1600" dirty="0"/>
              <a:t> to fetch the data you specify.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78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GraphQL Ecosystem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Clients:-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Relay – JavaScript framework for GraphQL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Apollo client – Community edition</a:t>
            </a:r>
          </a:p>
          <a:p>
            <a:r>
              <a:rPr lang="en-GB" sz="1600" b="1" dirty="0" smtClean="0"/>
              <a:t>Servers:-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GraphQL.js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err="1" smtClean="0"/>
              <a:t>Graphql</a:t>
            </a:r>
            <a:r>
              <a:rPr lang="en-GB" sz="1600" dirty="0" smtClean="0"/>
              <a:t>-tools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Apollo-server</a:t>
            </a:r>
            <a:endParaRPr lang="en-GB" sz="1600" dirty="0"/>
          </a:p>
          <a:p>
            <a:pPr marL="27432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60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https://developer.github.com/v4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github.com/APIs-guru/graphql-apis</a:t>
            </a:r>
            <a:endParaRPr lang="en-US" sz="1600" dirty="0" smtClean="0"/>
          </a:p>
          <a:p>
            <a:r>
              <a:rPr lang="en-US" sz="1600" dirty="0"/>
              <a:t>https://blog.pusher.com/rest-versus-graphql/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</TotalTime>
  <Words>183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GraphQl</vt:lpstr>
      <vt:lpstr>GraphQL</vt:lpstr>
      <vt:lpstr>GraphQL - Benefits</vt:lpstr>
      <vt:lpstr>Why is GitHub using GraphQL?</vt:lpstr>
      <vt:lpstr>GraphQL Ecosystem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786</cp:revision>
  <dcterms:created xsi:type="dcterms:W3CDTF">2016-02-28T16:32:10Z</dcterms:created>
  <dcterms:modified xsi:type="dcterms:W3CDTF">2018-02-24T19:58:56Z</dcterms:modified>
</cp:coreProperties>
</file>