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ml5/html5_cor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Application cache enables us to make an offline version of a web application i.e. </a:t>
            </a:r>
            <a:r>
              <a:rPr lang="en-GB" sz="1600" b="1" dirty="0" smtClean="0"/>
              <a:t>offline browsing</a:t>
            </a:r>
          </a:p>
          <a:p>
            <a:r>
              <a:rPr lang="en-GB" sz="1600" dirty="0" smtClean="0"/>
              <a:t>Fetches few or all of website contents such as HTML files, CSS, images, JavaScript etc. locally</a:t>
            </a:r>
          </a:p>
          <a:p>
            <a:r>
              <a:rPr lang="en-GB" sz="1600" dirty="0" smtClean="0"/>
              <a:t>Speeds up the site performance</a:t>
            </a:r>
          </a:p>
          <a:p>
            <a:r>
              <a:rPr lang="en-GB" sz="1600" dirty="0" smtClean="0"/>
              <a:t>Achieved with the help of a manifest file </a:t>
            </a:r>
          </a:p>
          <a:p>
            <a:pPr lvl="1"/>
            <a:r>
              <a:rPr lang="en-US" sz="1400" dirty="0"/>
              <a:t>&lt;html manifest="demo.appcache</a:t>
            </a:r>
            <a:r>
              <a:rPr lang="en-US" sz="1400" dirty="0" smtClean="0"/>
              <a:t>"&gt;</a:t>
            </a:r>
          </a:p>
          <a:p>
            <a:r>
              <a:rPr lang="en-US" sz="1600" dirty="0" smtClean="0"/>
              <a:t>Manifest file is a simple text file,</a:t>
            </a:r>
            <a:r>
              <a:rPr lang="en-GB" sz="1600" dirty="0"/>
              <a:t> which tells the browser what to </a:t>
            </a:r>
            <a:r>
              <a:rPr lang="en-GB" sz="1600" dirty="0" smtClean="0"/>
              <a:t>cache</a:t>
            </a:r>
          </a:p>
          <a:p>
            <a:r>
              <a:rPr lang="en-GB" sz="1600" dirty="0"/>
              <a:t>The manifest file has three sections</a:t>
            </a:r>
            <a:r>
              <a:rPr lang="en-GB" sz="1600" dirty="0" smtClean="0"/>
              <a:t>:</a:t>
            </a:r>
          </a:p>
          <a:p>
            <a:pPr lvl="1"/>
            <a:r>
              <a:rPr lang="en-GB" sz="1400" b="1" dirty="0" smtClean="0"/>
              <a:t>CACHE MANIFEST </a:t>
            </a:r>
            <a:r>
              <a:rPr lang="en-GB" sz="1400" dirty="0" smtClean="0"/>
              <a:t>- </a:t>
            </a:r>
            <a:r>
              <a:rPr lang="en-GB" sz="1400" dirty="0"/>
              <a:t>Files listed under this header will be cached after they are downloaded for the first time</a:t>
            </a:r>
            <a:endParaRPr lang="en-GB" sz="1400" dirty="0" smtClean="0"/>
          </a:p>
          <a:p>
            <a:pPr lvl="1"/>
            <a:r>
              <a:rPr lang="en-GB" sz="1400" b="1" dirty="0" smtClean="0"/>
              <a:t>NETWORK</a:t>
            </a:r>
            <a:r>
              <a:rPr lang="en-GB" sz="1400" dirty="0" smtClean="0"/>
              <a:t> - </a:t>
            </a:r>
            <a:r>
              <a:rPr lang="en-GB" sz="1400" dirty="0"/>
              <a:t>Files listed under this header require a connection to the server, and will never be cached</a:t>
            </a:r>
            <a:endParaRPr lang="en-GB" sz="1400" dirty="0" smtClean="0"/>
          </a:p>
          <a:p>
            <a:pPr lvl="1"/>
            <a:r>
              <a:rPr lang="en-GB" sz="1400" b="1" dirty="0" smtClean="0"/>
              <a:t>FALLBACK</a:t>
            </a:r>
            <a:r>
              <a:rPr lang="en-GB" sz="1400" dirty="0" smtClean="0"/>
              <a:t> - </a:t>
            </a:r>
            <a:r>
              <a:rPr lang="en-GB" sz="1400" dirty="0"/>
              <a:t>Files listed under this header specifies fallback pages if a page is inaccessible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436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Deprecated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Deprecated </a:t>
            </a:r>
            <a:r>
              <a:rPr lang="en-GB" sz="1600" dirty="0"/>
              <a:t>from HTML 4 to HTML 5 are</a:t>
            </a:r>
            <a:r>
              <a:rPr lang="en-GB" sz="1600" dirty="0" smtClean="0"/>
              <a:t>:</a:t>
            </a:r>
          </a:p>
          <a:p>
            <a:pPr lvl="1"/>
            <a:r>
              <a:rPr lang="en-US" sz="1400" dirty="0" smtClean="0"/>
              <a:t>frame </a:t>
            </a:r>
          </a:p>
          <a:p>
            <a:pPr lvl="1"/>
            <a:r>
              <a:rPr lang="en-US" sz="1400" dirty="0" smtClean="0"/>
              <a:t>frameset</a:t>
            </a:r>
          </a:p>
          <a:p>
            <a:pPr lvl="1"/>
            <a:r>
              <a:rPr lang="en-US" sz="1400" dirty="0" smtClean="0"/>
              <a:t>noframe</a:t>
            </a:r>
          </a:p>
          <a:p>
            <a:pPr lvl="1"/>
            <a:r>
              <a:rPr lang="en-US" sz="1400" dirty="0" smtClean="0"/>
              <a:t>applet</a:t>
            </a:r>
          </a:p>
          <a:p>
            <a:pPr lvl="1"/>
            <a:r>
              <a:rPr lang="en-US" sz="1400" dirty="0" smtClean="0"/>
              <a:t>big</a:t>
            </a:r>
            <a:endParaRPr lang="en-US" sz="1400" dirty="0" smtClean="0"/>
          </a:p>
          <a:p>
            <a:pPr lvl="1"/>
            <a:r>
              <a:rPr lang="en-US" sz="1400" dirty="0" smtClean="0"/>
              <a:t>center</a:t>
            </a:r>
          </a:p>
          <a:p>
            <a:pPr lvl="1"/>
            <a:r>
              <a:rPr lang="en-US" sz="1400" dirty="0" smtClean="0"/>
              <a:t>basefront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795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www.tutorialspoint.com/html5/html5_cors.htm</a:t>
            </a:r>
            <a:endParaRPr lang="en-US" dirty="0" smtClean="0"/>
          </a:p>
          <a:p>
            <a:r>
              <a:rPr lang="en-US" dirty="0"/>
              <a:t>http://www.w3schools.com/HTML/html5_app_cache.asp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SVG</a:t>
            </a:r>
            <a:r>
              <a:rPr lang="en-US" sz="1600" dirty="0" smtClean="0"/>
              <a:t> – Scalable Vector Graphics</a:t>
            </a:r>
          </a:p>
          <a:p>
            <a:r>
              <a:rPr lang="en-US" sz="1600" b="1" dirty="0" smtClean="0"/>
              <a:t>MathML</a:t>
            </a:r>
            <a:r>
              <a:rPr lang="en-US" sz="1600" dirty="0" smtClean="0"/>
              <a:t> – Mathematical Markup Language</a:t>
            </a:r>
            <a:endParaRPr lang="en-US" sz="1600" dirty="0" smtClean="0"/>
          </a:p>
          <a:p>
            <a:r>
              <a:rPr lang="en-US" sz="1600" b="1" dirty="0" smtClean="0"/>
              <a:t>Web Storage</a:t>
            </a:r>
            <a:r>
              <a:rPr lang="en-US" sz="1600" dirty="0" smtClean="0"/>
              <a:t> – session storage and local storage</a:t>
            </a:r>
          </a:p>
          <a:p>
            <a:r>
              <a:rPr lang="en-US" sz="1600" dirty="0" smtClean="0"/>
              <a:t>Web SQL</a:t>
            </a:r>
          </a:p>
          <a:p>
            <a:r>
              <a:rPr lang="en-US" sz="1600" b="1" dirty="0" smtClean="0"/>
              <a:t>Server Sent Events</a:t>
            </a:r>
            <a:r>
              <a:rPr lang="en-US" sz="1600" dirty="0" smtClean="0"/>
              <a:t> - &lt;eventsource</a:t>
            </a:r>
            <a:r>
              <a:rPr lang="en-US" sz="1600" dirty="0"/>
              <a:t>&gt;, Content-Type: </a:t>
            </a:r>
            <a:r>
              <a:rPr lang="en-US" sz="1600" dirty="0" smtClean="0"/>
              <a:t>text/event-stream</a:t>
            </a:r>
          </a:p>
          <a:p>
            <a:r>
              <a:rPr lang="en-US" sz="1600" b="1" dirty="0" smtClean="0"/>
              <a:t>WebSockets</a:t>
            </a:r>
            <a:r>
              <a:rPr lang="en-US" sz="1600" dirty="0" smtClean="0"/>
              <a:t> - </a:t>
            </a:r>
            <a:r>
              <a:rPr lang="en-US" sz="1600" dirty="0"/>
              <a:t>next-generation bidirectional communication </a:t>
            </a:r>
            <a:r>
              <a:rPr lang="en-US" sz="1600" dirty="0" smtClean="0"/>
              <a:t>technology\</a:t>
            </a:r>
          </a:p>
          <a:p>
            <a:pPr lvl="1"/>
            <a:r>
              <a:rPr lang="en-US" sz="1600" dirty="0" smtClean="0"/>
              <a:t>send() method</a:t>
            </a:r>
          </a:p>
          <a:p>
            <a:pPr lvl="1"/>
            <a:r>
              <a:rPr lang="en-US" sz="1600" dirty="0" smtClean="0"/>
              <a:t>onmessage() method</a:t>
            </a:r>
          </a:p>
          <a:p>
            <a:pPr lvl="1"/>
            <a:r>
              <a:rPr lang="en-US" sz="1600" dirty="0" smtClean="0"/>
              <a:t>close() method</a:t>
            </a:r>
          </a:p>
          <a:p>
            <a:r>
              <a:rPr lang="en-US" sz="1600" b="1" dirty="0" smtClean="0"/>
              <a:t>Canvas</a:t>
            </a:r>
            <a:r>
              <a:rPr lang="en-US" sz="1600" dirty="0" smtClean="0"/>
              <a:t> – an easy and powerful way to draw graphics using JavaScript</a:t>
            </a:r>
          </a:p>
          <a:p>
            <a:r>
              <a:rPr lang="en-US" sz="1600" dirty="0" smtClean="0"/>
              <a:t>Audio and Video</a:t>
            </a:r>
          </a:p>
          <a:p>
            <a:r>
              <a:rPr lang="en-US" sz="1600" b="1" dirty="0" smtClean="0"/>
              <a:t>Geolocation</a:t>
            </a:r>
            <a:r>
              <a:rPr lang="en-US" sz="1600" dirty="0" smtClean="0"/>
              <a:t> – Lets you to share your location with your favorite web sites</a:t>
            </a:r>
          </a:p>
          <a:p>
            <a:r>
              <a:rPr lang="en-US" sz="1600" b="1" dirty="0" smtClean="0"/>
              <a:t>Microdata</a:t>
            </a:r>
            <a:r>
              <a:rPr lang="en-US" sz="1600" dirty="0" smtClean="0"/>
              <a:t> – Standardized way to provide additional semantics in your web pages</a:t>
            </a:r>
          </a:p>
          <a:p>
            <a:pPr lvl="1"/>
            <a:r>
              <a:rPr lang="en-US" sz="1600" dirty="0" err="1" smtClean="0"/>
              <a:t>itemscope</a:t>
            </a:r>
            <a:r>
              <a:rPr lang="en-US" sz="1600" dirty="0" smtClean="0"/>
              <a:t> attribute</a:t>
            </a:r>
          </a:p>
          <a:p>
            <a:pPr lvl="1"/>
            <a:r>
              <a:rPr lang="en-US" sz="1600" dirty="0" smtClean="0"/>
              <a:t>itemprop attribute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Drag and Drop</a:t>
            </a:r>
            <a:r>
              <a:rPr lang="en-US" sz="1600" dirty="0" smtClean="0"/>
              <a:t> – draggable attribute to true</a:t>
            </a:r>
          </a:p>
          <a:p>
            <a:r>
              <a:rPr lang="en-US" sz="1600" b="1" dirty="0" smtClean="0"/>
              <a:t>Webworkers</a:t>
            </a:r>
            <a:r>
              <a:rPr lang="en-US" sz="1600" dirty="0" smtClean="0"/>
              <a:t> - Performs </a:t>
            </a:r>
            <a:r>
              <a:rPr lang="en-GB" sz="1600" dirty="0" smtClean="0"/>
              <a:t>computationally expensive tasks without interrupting the user interface and typically run on separate threads</a:t>
            </a:r>
          </a:p>
          <a:p>
            <a:r>
              <a:rPr lang="en-GB" sz="1600" b="1" dirty="0" smtClean="0"/>
              <a:t>IndexedDB</a:t>
            </a:r>
            <a:r>
              <a:rPr lang="en-GB" sz="1600" dirty="0" smtClean="0"/>
              <a:t> – Local storage is deprecated as per W3C, so IndexedDB is introduced</a:t>
            </a:r>
          </a:p>
          <a:p>
            <a:r>
              <a:rPr lang="en-GB" sz="1600" b="1" dirty="0" smtClean="0"/>
              <a:t>Web Messaging</a:t>
            </a:r>
            <a:r>
              <a:rPr lang="en-GB" sz="1600" dirty="0" smtClean="0"/>
              <a:t> - </a:t>
            </a:r>
            <a:r>
              <a:rPr lang="en-GB" sz="1600" dirty="0"/>
              <a:t>W</a:t>
            </a:r>
            <a:r>
              <a:rPr lang="en-GB" sz="1600" dirty="0" smtClean="0"/>
              <a:t>ay </a:t>
            </a:r>
            <a:r>
              <a:rPr lang="en-GB" sz="1600" dirty="0"/>
              <a:t>for documents to </a:t>
            </a:r>
            <a:r>
              <a:rPr lang="en-GB" sz="1600" dirty="0" smtClean="0"/>
              <a:t>separate </a:t>
            </a:r>
            <a:r>
              <a:rPr lang="en-GB" sz="1600" dirty="0"/>
              <a:t>browsing context to share the data without </a:t>
            </a:r>
            <a:r>
              <a:rPr lang="en-GB" sz="1600" dirty="0" smtClean="0"/>
              <a:t>Dom e.g. send the data from your page to ad container which is placed at iframe or vice-versa</a:t>
            </a:r>
          </a:p>
          <a:p>
            <a:pPr lvl="1"/>
            <a:r>
              <a:rPr lang="en-GB" sz="1400" dirty="0" smtClean="0"/>
              <a:t>Message event – fires cross-document messaging, </a:t>
            </a:r>
            <a:r>
              <a:rPr lang="en-GB" sz="1400" dirty="0"/>
              <a:t>channel messaging, server-sent events and web </a:t>
            </a:r>
            <a:r>
              <a:rPr lang="en-GB" sz="1400" dirty="0" smtClean="0"/>
              <a:t>sockets</a:t>
            </a:r>
          </a:p>
          <a:p>
            <a:pPr lvl="1"/>
            <a:r>
              <a:rPr lang="en-GB" sz="1400" dirty="0" smtClean="0"/>
              <a:t>Sending a cross document message – message and targetOrigin</a:t>
            </a:r>
          </a:p>
          <a:p>
            <a:pPr lvl="1"/>
            <a:r>
              <a:rPr lang="en-GB" sz="1400" dirty="0" smtClean="0"/>
              <a:t>Channel messaging – postMessage(), start() and close()</a:t>
            </a:r>
          </a:p>
          <a:p>
            <a:r>
              <a:rPr lang="en-GB" sz="1600" b="1" dirty="0" smtClean="0"/>
              <a:t>Web RTC</a:t>
            </a:r>
            <a:r>
              <a:rPr lang="en-GB" sz="1600" dirty="0" smtClean="0"/>
              <a:t> – Supports browser-to-browser applications for voice calling, video chat, and P2P file sharing. Three available APIs: </a:t>
            </a:r>
          </a:p>
          <a:p>
            <a:pPr lvl="1"/>
            <a:r>
              <a:rPr lang="en-GB" sz="1400" dirty="0" smtClean="0"/>
              <a:t>mediastream – get access to users camera and microphone</a:t>
            </a:r>
          </a:p>
          <a:p>
            <a:pPr lvl="1"/>
            <a:r>
              <a:rPr lang="en-GB" sz="1400" dirty="0" smtClean="0"/>
              <a:t>RTCPeerConnection - </a:t>
            </a:r>
            <a:r>
              <a:rPr lang="en-GB" sz="1400" dirty="0"/>
              <a:t>get access to audio or video calling facility</a:t>
            </a:r>
            <a:endParaRPr lang="en-GB" sz="1400" dirty="0" smtClean="0"/>
          </a:p>
          <a:p>
            <a:pPr lvl="1"/>
            <a:r>
              <a:rPr lang="en-GB" sz="1400" dirty="0" smtClean="0"/>
              <a:t>RTCDataChannel - </a:t>
            </a:r>
            <a:r>
              <a:rPr lang="en-GB" sz="1400" dirty="0"/>
              <a:t>get access to peer-to-peer communication</a:t>
            </a:r>
            <a:endParaRPr lang="en-US" sz="14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63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CORS – Cross-origin resource sharing</a:t>
            </a:r>
          </a:p>
          <a:p>
            <a:r>
              <a:rPr lang="en-US" sz="1600" dirty="0" smtClean="0"/>
              <a:t>Mechanism </a:t>
            </a:r>
            <a:r>
              <a:rPr lang="en-GB" sz="1600" dirty="0"/>
              <a:t>to </a:t>
            </a:r>
            <a:r>
              <a:rPr lang="en-GB" sz="1600" dirty="0" smtClean="0"/>
              <a:t>allow </a:t>
            </a:r>
            <a:r>
              <a:rPr lang="en-GB" sz="1600" dirty="0"/>
              <a:t>the restricted resources from another domain in web </a:t>
            </a:r>
            <a:r>
              <a:rPr lang="en-GB" sz="1600" dirty="0" smtClean="0"/>
              <a:t>browser</a:t>
            </a:r>
          </a:p>
          <a:p>
            <a:r>
              <a:rPr lang="en-US" sz="1600" dirty="0"/>
              <a:t>XDomainRequest </a:t>
            </a:r>
            <a:r>
              <a:rPr lang="en-US" sz="1600" dirty="0" smtClean="0"/>
              <a:t>object - IE</a:t>
            </a:r>
          </a:p>
          <a:p>
            <a:r>
              <a:rPr lang="en-US" sz="1600" dirty="0" smtClean="0"/>
              <a:t>XMLHttprequest2</a:t>
            </a:r>
            <a:r>
              <a:rPr lang="en-US" sz="1600" dirty="0"/>
              <a:t> </a:t>
            </a:r>
            <a:r>
              <a:rPr lang="en-US" sz="1600" dirty="0" smtClean="0"/>
              <a:t>object – Other browsers</a:t>
            </a:r>
          </a:p>
          <a:p>
            <a:r>
              <a:rPr lang="en-US" sz="1600" dirty="0" smtClean="0"/>
              <a:t>Event Handlers:</a:t>
            </a:r>
          </a:p>
          <a:p>
            <a:pPr lvl="1"/>
            <a:r>
              <a:rPr lang="en-US" sz="1400" dirty="0" smtClean="0"/>
              <a:t>onloadstart</a:t>
            </a:r>
          </a:p>
          <a:p>
            <a:pPr lvl="1"/>
            <a:r>
              <a:rPr lang="en-US" sz="1400" dirty="0"/>
              <a:t>o</a:t>
            </a:r>
            <a:r>
              <a:rPr lang="en-US" sz="1400" dirty="0" smtClean="0"/>
              <a:t>nprogress</a:t>
            </a:r>
          </a:p>
          <a:p>
            <a:pPr lvl="1"/>
            <a:r>
              <a:rPr lang="en-US" sz="1400" dirty="0" smtClean="0"/>
              <a:t>onabort</a:t>
            </a:r>
          </a:p>
          <a:p>
            <a:pPr lvl="1"/>
            <a:r>
              <a:rPr lang="en-US" sz="1400" dirty="0" smtClean="0"/>
              <a:t>onerror</a:t>
            </a:r>
          </a:p>
          <a:p>
            <a:pPr lvl="1"/>
            <a:r>
              <a:rPr lang="en-US" sz="1400" dirty="0" smtClean="0"/>
              <a:t>onload</a:t>
            </a:r>
          </a:p>
          <a:p>
            <a:pPr lvl="1"/>
            <a:r>
              <a:rPr lang="en-US" sz="1400" dirty="0" smtClean="0"/>
              <a:t>ontimeout</a:t>
            </a:r>
          </a:p>
          <a:p>
            <a:pPr lvl="1"/>
            <a:r>
              <a:rPr lang="en-US" sz="1400" dirty="0" smtClean="0"/>
              <a:t>onloadend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1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Datalist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Datalist</a:t>
            </a:r>
            <a:r>
              <a:rPr lang="en-US" sz="1600" dirty="0" smtClean="0"/>
              <a:t> – helps to provide autocomplete feature in a textbox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lvl="1"/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2952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New Form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Different new form element types in HTML5</a:t>
            </a:r>
          </a:p>
          <a:p>
            <a:pPr lvl="1"/>
            <a:r>
              <a:rPr lang="en-US" sz="1200" dirty="0" smtClean="0"/>
              <a:t>Color</a:t>
            </a:r>
          </a:p>
          <a:p>
            <a:pPr lvl="1"/>
            <a:r>
              <a:rPr lang="en-US" sz="1200" dirty="0" smtClean="0"/>
              <a:t>Date</a:t>
            </a:r>
          </a:p>
          <a:p>
            <a:pPr lvl="1"/>
            <a:r>
              <a:rPr lang="en-US" sz="1200" dirty="0" smtClean="0"/>
              <a:t>Datetime-local</a:t>
            </a:r>
          </a:p>
          <a:p>
            <a:pPr lvl="1"/>
            <a:r>
              <a:rPr lang="en-US" sz="1200" dirty="0" smtClean="0"/>
              <a:t>Email</a:t>
            </a:r>
          </a:p>
          <a:p>
            <a:pPr lvl="1"/>
            <a:r>
              <a:rPr lang="en-US" sz="1200" dirty="0" smtClean="0"/>
              <a:t>Time</a:t>
            </a:r>
          </a:p>
          <a:p>
            <a:pPr lvl="1"/>
            <a:r>
              <a:rPr lang="en-US" sz="1200" dirty="0" smtClean="0"/>
              <a:t>Url</a:t>
            </a:r>
          </a:p>
          <a:p>
            <a:pPr lvl="1"/>
            <a:r>
              <a:rPr lang="en-US" sz="1200" dirty="0" smtClean="0"/>
              <a:t>Range</a:t>
            </a:r>
          </a:p>
          <a:p>
            <a:pPr lvl="1"/>
            <a:r>
              <a:rPr lang="en-US" sz="1200" dirty="0" smtClean="0"/>
              <a:t>Telephone</a:t>
            </a:r>
          </a:p>
          <a:p>
            <a:pPr lvl="1"/>
            <a:r>
              <a:rPr lang="en-US" sz="1200" dirty="0" smtClean="0"/>
              <a:t>Number</a:t>
            </a:r>
          </a:p>
          <a:p>
            <a:pPr lvl="1"/>
            <a:r>
              <a:rPr lang="en-US" sz="1200" dirty="0" smtClean="0"/>
              <a:t>Search</a:t>
            </a:r>
          </a:p>
          <a:p>
            <a:r>
              <a:rPr lang="en-US" sz="1600" dirty="0" smtClean="0"/>
              <a:t>Output element – needed when you need calculation from tw</a:t>
            </a:r>
            <a:r>
              <a:rPr lang="en-US" sz="1600" dirty="0" smtClean="0"/>
              <a:t>o inputs to be summarized in to a label</a:t>
            </a:r>
          </a:p>
          <a:p>
            <a:r>
              <a:rPr lang="en-US" sz="1600" dirty="0" smtClean="0"/>
              <a:t>HTML 5 DocType - </a:t>
            </a:r>
            <a:r>
              <a:rPr lang="en-US" sz="1600" b="1" dirty="0" smtClean="0">
                <a:solidFill>
                  <a:srgbClr val="00B050"/>
                </a:solidFill>
              </a:rPr>
              <a:t>&lt;!DOCTYPE html&gt;</a:t>
            </a:r>
          </a:p>
          <a:p>
            <a:r>
              <a:rPr lang="en-US" sz="1600" b="1" dirty="0" smtClean="0"/>
              <a:t>Media Elements:</a:t>
            </a:r>
          </a:p>
          <a:p>
            <a:pPr lvl="1"/>
            <a:r>
              <a:rPr lang="en-US" sz="1200" dirty="0"/>
              <a:t>a</a:t>
            </a:r>
            <a:r>
              <a:rPr lang="en-US" sz="1200" dirty="0" smtClean="0"/>
              <a:t>udio</a:t>
            </a:r>
          </a:p>
          <a:p>
            <a:pPr lvl="1"/>
            <a:r>
              <a:rPr lang="en-US" sz="1200" dirty="0" smtClean="0"/>
              <a:t>video</a:t>
            </a:r>
          </a:p>
          <a:p>
            <a:pPr lvl="1"/>
            <a:r>
              <a:rPr lang="en-US" sz="1200" dirty="0"/>
              <a:t>e</a:t>
            </a:r>
            <a:r>
              <a:rPr lang="en-US" sz="1200" dirty="0" smtClean="0"/>
              <a:t>mbed</a:t>
            </a:r>
          </a:p>
          <a:p>
            <a:pPr lvl="1"/>
            <a:r>
              <a:rPr lang="en-US" sz="1200" dirty="0" smtClean="0"/>
              <a:t>source</a:t>
            </a:r>
          </a:p>
          <a:p>
            <a:pPr lvl="1"/>
            <a:r>
              <a:rPr lang="en-US" sz="1200" dirty="0" smtClean="0"/>
              <a:t>track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278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– SVG, Canvas,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SVG Vs Canvas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Local Storage:</a:t>
            </a:r>
            <a:r>
              <a:rPr lang="en-US" sz="1600" dirty="0" smtClean="0"/>
              <a:t> </a:t>
            </a:r>
            <a:r>
              <a:rPr lang="en-GB" sz="1600" dirty="0"/>
              <a:t>Local storage does not have a life time it will stay until either the user clear it from the browser or you remove it using JavaScript code</a:t>
            </a: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8123"/>
              </p:ext>
            </p:extLst>
          </p:nvPr>
        </p:nvGraphicFramePr>
        <p:xfrm>
          <a:off x="683568" y="2132856"/>
          <a:ext cx="6096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Canvas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Resolution</a:t>
                      </a:r>
                      <a:r>
                        <a:rPr lang="en-US" sz="1600" baseline="0" dirty="0" smtClean="0"/>
                        <a:t> independent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Resolution</a:t>
                      </a:r>
                      <a:r>
                        <a:rPr lang="en-US" sz="1600" baseline="0" dirty="0" smtClean="0"/>
                        <a:t> dependent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Relatively</a:t>
                      </a:r>
                      <a:r>
                        <a:rPr lang="en-US" sz="1600" baseline="0" dirty="0" smtClean="0"/>
                        <a:t> slower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</a:t>
                      </a:r>
                      <a:r>
                        <a:rPr lang="en-US" sz="1600" baseline="0" dirty="0" smtClean="0"/>
                        <a:t> and remember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 and</a:t>
                      </a:r>
                      <a:r>
                        <a:rPr lang="en-US" sz="1600" baseline="0" dirty="0" smtClean="0"/>
                        <a:t> forget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Cookies Vs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Cookies Vs Local Storage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15263"/>
              </p:ext>
            </p:extLst>
          </p:nvPr>
        </p:nvGraphicFramePr>
        <p:xfrm>
          <a:off x="683568" y="2204864"/>
          <a:ext cx="6552729" cy="32684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3306"/>
                <a:gridCol w="1603306"/>
                <a:gridCol w="3346117"/>
              </a:tblGrid>
              <a:tr h="2850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Category</a:t>
                      </a:r>
                      <a:endParaRPr lang="en-US" sz="1600" b="1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Cookies</a:t>
                      </a:r>
                      <a:endParaRPr lang="en-US" sz="1600" b="1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</a:rPr>
                        <a:t>Local storage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marL="53591" marR="53591" marT="26796" marB="26796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105631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Client side / Server side.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Data accessible both at client side and server side. Cookie data is sent to the server side with every request.</a:t>
                      </a:r>
                      <a:endParaRPr lang="en-GB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Data is accessible only at the local browser side. Server cannot access local storage until deliberately sent to the server via POST or GET.</a:t>
                      </a:r>
                      <a:endParaRPr lang="en-GB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</a:tr>
              <a:tr h="28506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4095 bytes per cookie.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 MB per domain.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</a:tr>
              <a:tr h="114196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Expiration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Cookies have expiration attached to it. So after that expiration the cookie and the cookie data get’s deleted.</a:t>
                      </a:r>
                      <a:endParaRPr lang="en-GB" sz="11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There is no expiration data. Either the end user needs to delete it from the browser or programmatically using JavaScript we need to remove the same.</a:t>
                      </a:r>
                      <a:endParaRPr lang="en-GB" sz="11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53591" marR="53591" marT="26796" marB="267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HTML </a:t>
            </a:r>
            <a:r>
              <a:rPr lang="en-GB" sz="1600" dirty="0"/>
              <a:t>5 </a:t>
            </a:r>
            <a:r>
              <a:rPr lang="en-GB" sz="1600" dirty="0" smtClean="0"/>
              <a:t>new APIs are:</a:t>
            </a:r>
          </a:p>
          <a:p>
            <a:pPr lvl="1"/>
            <a:r>
              <a:rPr lang="en-US" sz="1400" dirty="0" smtClean="0"/>
              <a:t>Media API</a:t>
            </a:r>
          </a:p>
          <a:p>
            <a:pPr lvl="1"/>
            <a:r>
              <a:rPr lang="en-US" sz="1400" dirty="0" smtClean="0"/>
              <a:t>Text Track API</a:t>
            </a:r>
          </a:p>
          <a:p>
            <a:pPr lvl="1"/>
            <a:r>
              <a:rPr lang="en-US" sz="1400" dirty="0" smtClean="0"/>
              <a:t>Application Cache API</a:t>
            </a:r>
          </a:p>
          <a:p>
            <a:pPr lvl="1"/>
            <a:r>
              <a:rPr lang="en-US" sz="1400" dirty="0" smtClean="0"/>
              <a:t>User Interaction</a:t>
            </a:r>
          </a:p>
          <a:p>
            <a:pPr lvl="1"/>
            <a:r>
              <a:rPr lang="en-US" sz="1400" dirty="0" smtClean="0"/>
              <a:t>Data Transfer API</a:t>
            </a:r>
            <a:endParaRPr lang="en-US" sz="1400" dirty="0" smtClean="0"/>
          </a:p>
          <a:p>
            <a:pPr lvl="1"/>
            <a:r>
              <a:rPr lang="en-US" sz="1400" dirty="0" smtClean="0"/>
              <a:t>Command API</a:t>
            </a:r>
          </a:p>
          <a:p>
            <a:pPr lvl="1"/>
            <a:r>
              <a:rPr lang="en-US" sz="1400" dirty="0" smtClean="0"/>
              <a:t>Constraint Validation API</a:t>
            </a:r>
          </a:p>
          <a:p>
            <a:pPr lvl="1"/>
            <a:r>
              <a:rPr lang="en-US" sz="1400" dirty="0" smtClean="0"/>
              <a:t>History API</a:t>
            </a:r>
            <a:endParaRPr lang="en-US" sz="14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643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634</Words>
  <Application>Microsoft Office PowerPoint</Application>
  <PresentationFormat>On-screen Show (4:3)</PresentationFormat>
  <Paragraphs>151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HTML5</vt:lpstr>
      <vt:lpstr>HTML5</vt:lpstr>
      <vt:lpstr>HTML5</vt:lpstr>
      <vt:lpstr>HTML5 - CORS</vt:lpstr>
      <vt:lpstr>HTML5 – Datalist</vt:lpstr>
      <vt:lpstr>HTML5 – New Form Element</vt:lpstr>
      <vt:lpstr>HTML5 – SVG, Canvas, Storage</vt:lpstr>
      <vt:lpstr>HTML5 – Cookies Vs Local Storage</vt:lpstr>
      <vt:lpstr>HTML5 – New API</vt:lpstr>
      <vt:lpstr>HTML5 – Application Cache</vt:lpstr>
      <vt:lpstr>HTML5 – Deprecated Elements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174</cp:revision>
  <dcterms:created xsi:type="dcterms:W3CDTF">2016-02-28T16:32:10Z</dcterms:created>
  <dcterms:modified xsi:type="dcterms:W3CDTF">2016-03-03T19:57:37Z</dcterms:modified>
</cp:coreProperties>
</file>