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3" r:id="rId5"/>
    <p:sldId id="299" r:id="rId6"/>
    <p:sldId id="305" r:id="rId7"/>
    <p:sldId id="301" r:id="rId8"/>
    <p:sldId id="302" r:id="rId9"/>
    <p:sldId id="304" r:id="rId10"/>
    <p:sldId id="307" r:id="rId11"/>
    <p:sldId id="308" r:id="rId12"/>
    <p:sldId id="309" r:id="rId13"/>
    <p:sldId id="30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3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4/28/2017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oracle.com/javase/8/docs/api/java/time/package-summary.html" TargetMode="External"/><Relationship Id="rId3" Type="http://schemas.openxmlformats.org/officeDocument/2006/relationships/hyperlink" Target="http://kukuruku.co/hub/scala/java-8-vs-scala-the-difference-in-approaches-and-mutual-innovations" TargetMode="External"/><Relationship Id="rId7" Type="http://schemas.openxmlformats.org/officeDocument/2006/relationships/hyperlink" Target="http://winterbe.com/posts/2015/04/30/java8-concurrency-tutorial-synchronized-locks-examples/" TargetMode="External"/><Relationship Id="rId2" Type="http://schemas.openxmlformats.org/officeDocument/2006/relationships/hyperlink" Target="https://dzone.com/articles/java-8-%CE%BBe-vs-scalapart-i" TargetMode="External"/><Relationship Id="rId1" Type="http://schemas.openxmlformats.org/officeDocument/2006/relationships/slideLayout" Target="../slideLayouts/slideLayout2.xml"/><Relationship Id="rId6" Type="http://schemas.openxmlformats.org/officeDocument/2006/relationships/hyperlink" Target="https://www.goodreads.com/author/quotes/73409.Brian_Goetz" TargetMode="External"/><Relationship Id="rId11" Type="http://schemas.openxmlformats.org/officeDocument/2006/relationships/hyperlink" Target="https://community.oracle.com/docs/DOC-991686" TargetMode="External"/><Relationship Id="rId5" Type="http://schemas.openxmlformats.org/officeDocument/2006/relationships/hyperlink" Target="http://blog.takipi.com/5-features-in-java-8-that-will-change-how-you-code/" TargetMode="External"/><Relationship Id="rId10" Type="http://schemas.openxmlformats.org/officeDocument/2006/relationships/hyperlink" Target="https://community.oracle.com/docs/DOC-918126" TargetMode="External"/><Relationship Id="rId4" Type="http://schemas.openxmlformats.org/officeDocument/2006/relationships/hyperlink" Target="https://dzone.com/articles/10-features-java-8-you-havent" TargetMode="External"/><Relationship Id="rId9" Type="http://schemas.openxmlformats.org/officeDocument/2006/relationships/hyperlink" Target="https://community.oracle.com/docs/DOC-9209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oracle.com/javase/8/docs/api/java/lang/FunctionalInterfa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Safe Iterator</a:t>
            </a:r>
            <a:endParaRPr lang="en-US" dirty="0"/>
          </a:p>
        </p:txBody>
      </p:sp>
      <p:sp>
        <p:nvSpPr>
          <p:cNvPr id="3" name="Content Placeholder 2"/>
          <p:cNvSpPr>
            <a:spLocks noGrp="1"/>
          </p:cNvSpPr>
          <p:nvPr>
            <p:ph idx="1"/>
          </p:nvPr>
        </p:nvSpPr>
        <p:spPr/>
        <p:txBody>
          <a:bodyPr>
            <a:normAutofit/>
          </a:bodyPr>
          <a:lstStyle/>
          <a:p>
            <a:r>
              <a:rPr lang="en-GB" sz="1600" dirty="0"/>
              <a:t>Fail Safe Iterator makes copy of the internal data structure (object array) and iterates over the copied data structure</a:t>
            </a:r>
            <a:r>
              <a:rPr lang="en-GB" sz="1600" dirty="0" smtClean="0"/>
              <a:t>. Any </a:t>
            </a:r>
            <a:r>
              <a:rPr lang="en-GB" sz="1600" dirty="0"/>
              <a:t>structural modification done to the iterator affects the copied data structure.  So , original data structure remains  structurally </a:t>
            </a:r>
            <a:r>
              <a:rPr lang="en-GB" sz="1600" dirty="0" smtClean="0"/>
              <a:t>unchanged. Hence </a:t>
            </a:r>
            <a:r>
              <a:rPr lang="en-GB" sz="1600" dirty="0"/>
              <a:t>, no ConcurrentModificationException throws by the fail safe iterator.</a:t>
            </a:r>
            <a:r>
              <a:rPr lang="en-GB" sz="1600" dirty="0"/>
              <a:t/>
            </a:r>
            <a:br>
              <a:rPr lang="en-GB" sz="1600" dirty="0"/>
            </a:br>
            <a:r>
              <a:rPr lang="en-GB" sz="1600" dirty="0"/>
              <a:t/>
            </a:r>
            <a:br>
              <a:rPr lang="en-GB" sz="1600" dirty="0"/>
            </a:br>
            <a:r>
              <a:rPr lang="en-GB" sz="1600" dirty="0"/>
              <a:t>Two  issues associated with Fail Safe Iterator are :</a:t>
            </a:r>
            <a:r>
              <a:rPr lang="en-GB" sz="1600" dirty="0"/>
              <a:t/>
            </a:r>
            <a:br>
              <a:rPr lang="en-GB" sz="1600" dirty="0"/>
            </a:br>
            <a:r>
              <a:rPr lang="en-GB" sz="1600" dirty="0"/>
              <a:t/>
            </a:r>
            <a:br>
              <a:rPr lang="en-GB" sz="1600" dirty="0"/>
            </a:br>
            <a:r>
              <a:rPr lang="en-GB" sz="1600" dirty="0"/>
              <a:t>1. Overhead of maintaining the copied data structure </a:t>
            </a:r>
            <a:r>
              <a:rPr lang="en-GB" sz="1600" dirty="0" smtClean="0"/>
              <a:t>i.e. </a:t>
            </a:r>
            <a:r>
              <a:rPr lang="en-GB" sz="1600" dirty="0"/>
              <a:t>memory.</a:t>
            </a:r>
            <a:r>
              <a:rPr lang="en-GB" sz="1600" dirty="0"/>
              <a:t/>
            </a:r>
            <a:br>
              <a:rPr lang="en-GB" sz="1600" dirty="0"/>
            </a:br>
            <a:r>
              <a:rPr lang="en-GB" sz="1600" dirty="0"/>
              <a:t/>
            </a:r>
            <a:br>
              <a:rPr lang="en-GB" sz="1600" dirty="0"/>
            </a:br>
            <a:r>
              <a:rPr lang="en-GB" sz="1600" dirty="0"/>
              <a:t>2.  Fail safe iterator does not guarantee that the data being read is the data currently in the original data structure. </a:t>
            </a:r>
            <a:endParaRPr lang="en-GB" sz="1600" dirty="0"/>
          </a:p>
        </p:txBody>
      </p:sp>
    </p:spTree>
    <p:extLst>
      <p:ext uri="{BB962C8B-B14F-4D97-AF65-F5344CB8AC3E}">
        <p14:creationId xmlns:p14="http://schemas.microsoft.com/office/powerpoint/2010/main" val="10679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Multi-core processor – Parallel Stream</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i="1" dirty="0"/>
              <a:t>parallel</a:t>
            </a:r>
            <a:r>
              <a:rPr lang="en-GB" sz="1600" b="1" dirty="0"/>
              <a:t> stream</a:t>
            </a:r>
            <a:r>
              <a:rPr lang="en-GB" sz="1600" dirty="0"/>
              <a:t> is a stream that splits its elements into multiple chunks, processing each chunk with a different thread. Thus, you can automatically partition the workload of a given operation on all the cores of your </a:t>
            </a:r>
            <a:r>
              <a:rPr lang="en-GB" sz="1600" b="1" dirty="0"/>
              <a:t>multicore processor </a:t>
            </a:r>
            <a:r>
              <a:rPr lang="en-GB" sz="1600" dirty="0"/>
              <a:t>and keep all of them equally </a:t>
            </a:r>
            <a:r>
              <a:rPr lang="en-GB" sz="1600" dirty="0" smtClean="0"/>
              <a:t>busy</a:t>
            </a:r>
            <a:endParaRPr lang="en-GB" sz="1600" dirty="0"/>
          </a:p>
          <a:p>
            <a:r>
              <a:rPr lang="en-GB" sz="1600" dirty="0" smtClean="0"/>
              <a:t>It is observed that parallel stream on </a:t>
            </a:r>
            <a:r>
              <a:rPr lang="en-GB" sz="1600" b="1" dirty="0" err="1" smtClean="0"/>
              <a:t>LinkedList</a:t>
            </a:r>
            <a:r>
              <a:rPr lang="en-GB" sz="1600" dirty="0" smtClean="0"/>
              <a:t> and </a:t>
            </a:r>
            <a:r>
              <a:rPr lang="en-GB" sz="1600" b="1" dirty="0" err="1" smtClean="0"/>
              <a:t>Stream.iterate</a:t>
            </a:r>
            <a:r>
              <a:rPr lang="en-GB" sz="1600" dirty="0" smtClean="0"/>
              <a:t> seem to produce </a:t>
            </a:r>
            <a:r>
              <a:rPr lang="en-GB" sz="1600" b="1" dirty="0" smtClean="0">
                <a:solidFill>
                  <a:srgbClr val="FF0000"/>
                </a:solidFill>
              </a:rPr>
              <a:t>Poor</a:t>
            </a:r>
            <a:r>
              <a:rPr lang="en-GB" sz="1600" dirty="0" smtClean="0"/>
              <a:t> performance</a:t>
            </a:r>
          </a:p>
          <a:p>
            <a:r>
              <a:rPr lang="en-GB" sz="1600" dirty="0"/>
              <a:t>Parallel streams internally use the default </a:t>
            </a:r>
            <a:r>
              <a:rPr lang="en-GB" sz="1600" b="1" dirty="0" err="1" smtClean="0"/>
              <a:t>ForkJoinPool</a:t>
            </a:r>
            <a:r>
              <a:rPr lang="en-GB" sz="1600" b="1" dirty="0" smtClean="0"/>
              <a:t> </a:t>
            </a:r>
            <a:r>
              <a:rPr lang="en-GB" sz="1600" dirty="0"/>
              <a:t>which by default has as many threads as you have processors, as returned by </a:t>
            </a:r>
            <a:r>
              <a:rPr lang="en-GB" sz="1600" dirty="0" err="1"/>
              <a:t>Runtime.getRuntime</a:t>
            </a:r>
            <a:r>
              <a:rPr lang="en-GB" sz="1600" dirty="0"/>
              <a:t>().</a:t>
            </a:r>
            <a:r>
              <a:rPr lang="en-GB" sz="1600" dirty="0" err="1"/>
              <a:t>availableProcessors</a:t>
            </a:r>
            <a:r>
              <a:rPr lang="en-GB" sz="1600" dirty="0" smtClean="0"/>
              <a:t>().</a:t>
            </a:r>
          </a:p>
          <a:p>
            <a:r>
              <a:rPr lang="en-GB" sz="1600" dirty="0" smtClean="0"/>
              <a:t>You can change the number of threads using the below code:-</a:t>
            </a:r>
          </a:p>
          <a:p>
            <a:endParaRPr lang="en-GB" sz="1600" dirty="0" smtClean="0"/>
          </a:p>
          <a:p>
            <a:pPr marL="0" indent="0">
              <a:buNone/>
            </a:pPr>
            <a:r>
              <a:rPr lang="en-GB" sz="1400" i="1" dirty="0" err="1"/>
              <a:t>System.setProperty</a:t>
            </a:r>
            <a:r>
              <a:rPr lang="en-GB" sz="1400" i="1" dirty="0"/>
              <a:t>("</a:t>
            </a:r>
            <a:r>
              <a:rPr lang="en-GB" sz="1400" i="1" dirty="0" err="1"/>
              <a:t>java.util.concurrent.ForkJoinPool.common.parallelism</a:t>
            </a:r>
            <a:r>
              <a:rPr lang="en-GB" sz="1400" i="1" dirty="0"/>
              <a:t>", "12");</a:t>
            </a:r>
            <a:endParaRPr lang="en-GB" sz="1400" i="1" dirty="0"/>
          </a:p>
        </p:txBody>
      </p:sp>
    </p:spTree>
    <p:extLst>
      <p:ext uri="{BB962C8B-B14F-4D97-AF65-F5344CB8AC3E}">
        <p14:creationId xmlns:p14="http://schemas.microsoft.com/office/powerpoint/2010/main" val="182538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Iterator</a:t>
            </a:r>
            <a:endParaRPr lang="en-US" dirty="0"/>
          </a:p>
        </p:txBody>
      </p:sp>
      <p:sp>
        <p:nvSpPr>
          <p:cNvPr id="3" name="Content Placeholder 2"/>
          <p:cNvSpPr>
            <a:spLocks noGrp="1"/>
          </p:cNvSpPr>
          <p:nvPr>
            <p:ph idx="1"/>
          </p:nvPr>
        </p:nvSpPr>
        <p:spPr/>
        <p:txBody>
          <a:bodyPr>
            <a:normAutofit/>
          </a:bodyPr>
          <a:lstStyle/>
          <a:p>
            <a:r>
              <a:rPr lang="en-GB" sz="1400" dirty="0"/>
              <a:t>Like </a:t>
            </a:r>
            <a:r>
              <a:rPr lang="en-GB" sz="1400" dirty="0"/>
              <a:t>Iterator</a:t>
            </a:r>
            <a:r>
              <a:rPr lang="en-GB" sz="1400" dirty="0"/>
              <a:t>s, </a:t>
            </a:r>
            <a:r>
              <a:rPr lang="en-GB" sz="1400" dirty="0"/>
              <a:t>Spliterator</a:t>
            </a:r>
            <a:r>
              <a:rPr lang="en-GB" sz="1400" dirty="0"/>
              <a:t>s are used to traverse the elements of a source, but they’re also designed to do this in </a:t>
            </a:r>
            <a:r>
              <a:rPr lang="en-GB" sz="1400" b="1" dirty="0" smtClean="0"/>
              <a:t>parallel.</a:t>
            </a:r>
            <a:r>
              <a:rPr lang="en-GB" sz="1400" dirty="0"/>
              <a:t> Java 8 already provides a default </a:t>
            </a:r>
            <a:r>
              <a:rPr lang="en-GB" sz="1400" dirty="0"/>
              <a:t>Spliterator</a:t>
            </a:r>
            <a:r>
              <a:rPr lang="en-GB" sz="1400" dirty="0"/>
              <a:t> implementation for all the data structures included in its Collections </a:t>
            </a:r>
            <a:r>
              <a:rPr lang="en-GB" sz="1400" dirty="0" smtClean="0"/>
              <a:t>Framework</a:t>
            </a:r>
          </a:p>
          <a:p>
            <a:r>
              <a:rPr lang="en-GB" sz="1400" dirty="0"/>
              <a:t>The framework keeps invoking the method </a:t>
            </a:r>
            <a:r>
              <a:rPr lang="en-GB" sz="1400" b="1" dirty="0" err="1"/>
              <a:t>trySplit</a:t>
            </a:r>
            <a:r>
              <a:rPr lang="en-GB" sz="1400" dirty="0"/>
              <a:t> on a </a:t>
            </a:r>
            <a:r>
              <a:rPr lang="en-GB" sz="1400" dirty="0"/>
              <a:t>Spliterator</a:t>
            </a:r>
            <a:r>
              <a:rPr lang="en-GB" sz="1400" dirty="0"/>
              <a:t> until it returns </a:t>
            </a:r>
            <a:r>
              <a:rPr lang="en-GB" sz="1400" dirty="0"/>
              <a:t>null</a:t>
            </a:r>
            <a:r>
              <a:rPr lang="en-GB" sz="1400" dirty="0"/>
              <a:t> to signal that the data structure that it’s processing is no longer </a:t>
            </a:r>
            <a:r>
              <a:rPr lang="en-GB" sz="1400" dirty="0" smtClean="0"/>
              <a:t>divisible</a:t>
            </a:r>
          </a:p>
          <a:p>
            <a:r>
              <a:rPr lang="en-GB" sz="1400" dirty="0"/>
              <a:t>This splitting process can also be influenced by the characteristics of the </a:t>
            </a:r>
            <a:r>
              <a:rPr lang="en-GB" sz="1400" dirty="0"/>
              <a:t>Spliterator</a:t>
            </a:r>
            <a:r>
              <a:rPr lang="en-GB" sz="1400" dirty="0"/>
              <a:t> itself, which are declared via the </a:t>
            </a:r>
            <a:r>
              <a:rPr lang="en-GB" sz="1400" b="1" dirty="0" smtClean="0"/>
              <a:t>characteristics</a:t>
            </a:r>
            <a:r>
              <a:rPr lang="en-GB" sz="1400" dirty="0" smtClean="0"/>
              <a:t> method</a:t>
            </a:r>
          </a:p>
          <a:p>
            <a:endParaRPr lang="en-GB" sz="14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3378530"/>
            <a:ext cx="784887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4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Vert.X</a:t>
            </a:r>
            <a:endParaRPr lang="en-US" dirty="0"/>
          </a:p>
        </p:txBody>
      </p:sp>
      <p:sp>
        <p:nvSpPr>
          <p:cNvPr id="3" name="Content Placeholder 2"/>
          <p:cNvSpPr>
            <a:spLocks noGrp="1"/>
          </p:cNvSpPr>
          <p:nvPr>
            <p:ph idx="1"/>
          </p:nvPr>
        </p:nvSpPr>
        <p:spPr/>
        <p:txBody>
          <a:bodyPr>
            <a:normAutofit/>
          </a:bodyPr>
          <a:lstStyle/>
          <a:p>
            <a:r>
              <a:rPr lang="en-GB" sz="1600" dirty="0" smtClean="0"/>
              <a:t>Vert.X framework can be used for building non-blocking web applications</a:t>
            </a:r>
          </a:p>
          <a:p>
            <a:endParaRPr lang="en-GB" sz="1600" dirty="0"/>
          </a:p>
        </p:txBody>
      </p:sp>
    </p:spTree>
    <p:extLst>
      <p:ext uri="{BB962C8B-B14F-4D97-AF65-F5344CB8AC3E}">
        <p14:creationId xmlns:p14="http://schemas.microsoft.com/office/powerpoint/2010/main" val="100435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https://dzone.com/articles/java-8-%</a:t>
            </a:r>
            <a:r>
              <a:rPr lang="en-US" sz="1600" dirty="0" smtClean="0">
                <a:hlinkClick r:id="rId2"/>
              </a:rPr>
              <a:t>CE%BBe-vs-scalapart-i</a:t>
            </a:r>
            <a:endParaRPr lang="en-US" sz="1600" dirty="0" smtClean="0"/>
          </a:p>
          <a:p>
            <a:r>
              <a:rPr lang="en-US" sz="1600" dirty="0">
                <a:hlinkClick r:id="rId3"/>
              </a:rPr>
              <a:t>http://</a:t>
            </a:r>
            <a:r>
              <a:rPr lang="en-US" sz="1600" dirty="0" smtClean="0">
                <a:hlinkClick r:id="rId3"/>
              </a:rPr>
              <a:t>kukuruku.co/hub/scala/java-8-vs-scala-the-difference-in-approaches-and-mutual-innovations</a:t>
            </a:r>
            <a:endParaRPr lang="en-US" sz="1600" dirty="0" smtClean="0"/>
          </a:p>
          <a:p>
            <a:r>
              <a:rPr lang="en-US" sz="1600" dirty="0">
                <a:hlinkClick r:id="rId4"/>
              </a:rPr>
              <a:t>https://</a:t>
            </a:r>
            <a:r>
              <a:rPr lang="en-US" sz="1600" dirty="0" smtClean="0">
                <a:hlinkClick r:id="rId4"/>
              </a:rPr>
              <a:t>dzone.com/articles/10-features-java-8-you-havent</a:t>
            </a:r>
            <a:endParaRPr lang="en-US" sz="1600" dirty="0" smtClean="0"/>
          </a:p>
          <a:p>
            <a:r>
              <a:rPr lang="en-US" sz="1600" dirty="0">
                <a:hlinkClick r:id="rId5"/>
              </a:rPr>
              <a:t>http://blog.takipi.com/5-features-in-java-8-that-will-change-how-you-code</a:t>
            </a:r>
            <a:r>
              <a:rPr lang="en-US" sz="1600" dirty="0" smtClean="0">
                <a:hlinkClick r:id="rId5"/>
              </a:rPr>
              <a:t>/</a:t>
            </a:r>
            <a:endParaRPr lang="en-US" sz="1600" dirty="0" smtClean="0"/>
          </a:p>
          <a:p>
            <a:r>
              <a:rPr lang="en-US" sz="1600" dirty="0">
                <a:hlinkClick r:id="rId6"/>
              </a:rPr>
              <a:t>https://</a:t>
            </a:r>
            <a:r>
              <a:rPr lang="en-US" sz="1600" dirty="0" smtClean="0">
                <a:hlinkClick r:id="rId6"/>
              </a:rPr>
              <a:t>www.goodreads.com/author/quotes/73409.Brian_Goetz</a:t>
            </a:r>
            <a:endParaRPr lang="en-US" sz="1600" dirty="0" smtClean="0"/>
          </a:p>
          <a:p>
            <a:r>
              <a:rPr lang="en-US" sz="1600" dirty="0">
                <a:hlinkClick r:id="rId7"/>
              </a:rPr>
              <a:t>http://</a:t>
            </a:r>
            <a:r>
              <a:rPr lang="en-US" sz="1600" dirty="0" smtClean="0">
                <a:hlinkClick r:id="rId7"/>
              </a:rPr>
              <a:t>winterbe.com/posts/2015/04/30/java8-concurrency-tutorial-synchronized-locks-examples/</a:t>
            </a:r>
            <a:endParaRPr lang="en-US" sz="1600" dirty="0" smtClean="0"/>
          </a:p>
          <a:p>
            <a:r>
              <a:rPr lang="en-US" sz="1600" dirty="0" smtClean="0">
                <a:hlinkClick r:id="rId8"/>
              </a:rPr>
              <a:t>https</a:t>
            </a:r>
            <a:r>
              <a:rPr lang="en-US" sz="1600" dirty="0">
                <a:hlinkClick r:id="rId8"/>
              </a:rPr>
              <a:t>://</a:t>
            </a:r>
            <a:r>
              <a:rPr lang="en-US" sz="1600" dirty="0" smtClean="0">
                <a:hlinkClick r:id="rId8"/>
              </a:rPr>
              <a:t>docs.oracle.com/javase/8/docs/api/java/time/package-summary.html</a:t>
            </a:r>
            <a:endParaRPr lang="en-US" sz="1600" dirty="0" smtClean="0"/>
          </a:p>
          <a:p>
            <a:r>
              <a:rPr lang="en-US" sz="1600" dirty="0">
                <a:hlinkClick r:id="rId9"/>
              </a:rPr>
              <a:t>https://</a:t>
            </a:r>
            <a:r>
              <a:rPr lang="en-US" sz="1600" dirty="0" smtClean="0">
                <a:hlinkClick r:id="rId9"/>
              </a:rPr>
              <a:t>community.oracle.com/docs/DOC-920950</a:t>
            </a:r>
            <a:endParaRPr lang="en-US" sz="1600" dirty="0" smtClean="0"/>
          </a:p>
          <a:p>
            <a:r>
              <a:rPr lang="en-US" sz="1600" dirty="0">
                <a:hlinkClick r:id="rId10"/>
              </a:rPr>
              <a:t>https://</a:t>
            </a:r>
            <a:r>
              <a:rPr lang="en-US" sz="1600" dirty="0" smtClean="0">
                <a:hlinkClick r:id="rId10"/>
              </a:rPr>
              <a:t>community.oracle.com/docs/DOC-918126</a:t>
            </a:r>
            <a:r>
              <a:rPr lang="en-US" sz="1600" dirty="0" smtClean="0"/>
              <a:t> - Concurrency</a:t>
            </a:r>
          </a:p>
          <a:p>
            <a:r>
              <a:rPr lang="en-US" sz="1600" dirty="0">
                <a:hlinkClick r:id="rId11"/>
              </a:rPr>
              <a:t>https://</a:t>
            </a:r>
            <a:r>
              <a:rPr lang="en-US" sz="1600" dirty="0" smtClean="0">
                <a:hlinkClick r:id="rId11"/>
              </a:rPr>
              <a:t>community.oracle.com/docs/DOC-991686</a:t>
            </a:r>
            <a:r>
              <a:rPr lang="en-US" sz="1600" dirty="0" smtClean="0"/>
              <a:t> - Optional </a:t>
            </a:r>
            <a:r>
              <a:rPr lang="en-US" sz="1600" dirty="0" smtClean="0"/>
              <a:t>class</a:t>
            </a:r>
          </a:p>
          <a:p>
            <a:r>
              <a:rPr lang="en-US" sz="1600" dirty="0"/>
              <a:t>http://javahungry.blogspot.com/2014/04/fail-fast-iterator-vs-fail-safe-iterator-difference-with-example-in-java.html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Functional Programming</a:t>
            </a:r>
            <a:endParaRPr lang="en-US" dirty="0"/>
          </a:p>
        </p:txBody>
      </p:sp>
      <p:sp>
        <p:nvSpPr>
          <p:cNvPr id="3" name="Content Placeholder 2"/>
          <p:cNvSpPr>
            <a:spLocks noGrp="1"/>
          </p:cNvSpPr>
          <p:nvPr>
            <p:ph idx="1"/>
          </p:nvPr>
        </p:nvSpPr>
        <p:spPr/>
        <p:txBody>
          <a:bodyPr>
            <a:normAutofit/>
          </a:bodyPr>
          <a:lstStyle/>
          <a:p>
            <a:r>
              <a:rPr lang="en-GB" sz="1600" dirty="0" smtClean="0"/>
              <a:t>Lambda Expressions (Anonymous Functions)</a:t>
            </a:r>
          </a:p>
          <a:p>
            <a:r>
              <a:rPr lang="en-GB" sz="1600" dirty="0" smtClean="0"/>
              <a:t>Default methods in interfaces (like traits in </a:t>
            </a:r>
            <a:r>
              <a:rPr lang="en-GB" sz="1600" dirty="0"/>
              <a:t>S</a:t>
            </a:r>
            <a:r>
              <a:rPr lang="en-GB" sz="1600" dirty="0" smtClean="0"/>
              <a:t>cala)</a:t>
            </a:r>
          </a:p>
          <a:p>
            <a:r>
              <a:rPr lang="en-GB" sz="1600" dirty="0" smtClean="0"/>
              <a:t>Stream operations on collections</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Five Important Features</a:t>
            </a:r>
            <a:endParaRPr lang="en-US" dirty="0"/>
          </a:p>
        </p:txBody>
      </p:sp>
      <p:sp>
        <p:nvSpPr>
          <p:cNvPr id="3" name="Content Placeholder 2"/>
          <p:cNvSpPr>
            <a:spLocks noGrp="1"/>
          </p:cNvSpPr>
          <p:nvPr>
            <p:ph idx="1"/>
          </p:nvPr>
        </p:nvSpPr>
        <p:spPr/>
        <p:txBody>
          <a:bodyPr>
            <a:normAutofit/>
          </a:bodyPr>
          <a:lstStyle/>
          <a:p>
            <a:r>
              <a:rPr lang="en-GB" sz="1600" b="1" dirty="0" smtClean="0"/>
              <a:t>Lambda Expressions</a:t>
            </a:r>
          </a:p>
          <a:p>
            <a:r>
              <a:rPr lang="en-GB" sz="1600" b="1" dirty="0" smtClean="0"/>
              <a:t>Parallel Operations</a:t>
            </a:r>
            <a:r>
              <a:rPr lang="en-GB" sz="1600" dirty="0" smtClean="0"/>
              <a:t> – </a:t>
            </a:r>
            <a:r>
              <a:rPr lang="en-GB" sz="1600" dirty="0"/>
              <a:t>With the addition of Lambda expressions to arrays operations, Java introduced a key concept into the language of </a:t>
            </a:r>
            <a:r>
              <a:rPr lang="en-GB" sz="1600" b="1" dirty="0">
                <a:solidFill>
                  <a:srgbClr val="00B050"/>
                </a:solidFill>
              </a:rPr>
              <a:t>internal </a:t>
            </a:r>
            <a:r>
              <a:rPr lang="en-GB" sz="1600" b="1" dirty="0" smtClean="0">
                <a:solidFill>
                  <a:srgbClr val="00B050"/>
                </a:solidFill>
              </a:rPr>
              <a:t>iteration</a:t>
            </a:r>
          </a:p>
          <a:p>
            <a:pPr marL="274320" lvl="1" indent="0">
              <a:buNone/>
            </a:pPr>
            <a:r>
              <a:rPr lang="en-GB" sz="1400" dirty="0"/>
              <a:t>ConcurrentMap&lt;</a:t>
            </a:r>
            <a:r>
              <a:rPr lang="en-GB" sz="1400" dirty="0" err="1"/>
              <a:t>Person.Sex</a:t>
            </a:r>
            <a:r>
              <a:rPr lang="en-GB" sz="1400" dirty="0"/>
              <a:t>, List&lt;Person&gt;&gt; </a:t>
            </a:r>
            <a:r>
              <a:rPr lang="en-GB" sz="1400" dirty="0" err="1"/>
              <a:t>byGender</a:t>
            </a:r>
            <a:r>
              <a:rPr lang="en-GB" sz="1400" dirty="0"/>
              <a:t> =</a:t>
            </a:r>
          </a:p>
          <a:p>
            <a:pPr marL="274320" lvl="1" indent="0">
              <a:buNone/>
            </a:pPr>
            <a:r>
              <a:rPr lang="en-GB" sz="1400" dirty="0"/>
              <a:t>roster.</a:t>
            </a:r>
            <a:r>
              <a:rPr lang="en-GB" sz="1400" b="1" dirty="0"/>
              <a:t>parallelStream</a:t>
            </a:r>
            <a:r>
              <a:rPr lang="en-GB" sz="1400" dirty="0"/>
              <a:t>().</a:t>
            </a:r>
            <a:r>
              <a:rPr lang="en-GB" sz="1400" dirty="0" smtClean="0"/>
              <a:t>collect(</a:t>
            </a:r>
            <a:r>
              <a:rPr lang="en-GB" sz="1400" dirty="0" err="1" smtClean="0"/>
              <a:t>Collectors.groupingByConcurrent</a:t>
            </a:r>
            <a:r>
              <a:rPr lang="en-GB" sz="1400" dirty="0" smtClean="0"/>
              <a:t>(Person</a:t>
            </a:r>
            <a:r>
              <a:rPr lang="en-GB" sz="1400" dirty="0"/>
              <a:t>::</a:t>
            </a:r>
            <a:r>
              <a:rPr lang="en-GB" sz="1400" dirty="0" err="1"/>
              <a:t>getGender</a:t>
            </a:r>
            <a:r>
              <a:rPr lang="en-GB" sz="1400" dirty="0" smtClean="0"/>
              <a:t>));</a:t>
            </a:r>
          </a:p>
          <a:p>
            <a:r>
              <a:rPr lang="en-GB" sz="1600" b="1" dirty="0" smtClean="0"/>
              <a:t>Java + JavaScript</a:t>
            </a:r>
            <a:r>
              <a:rPr lang="en-GB" sz="1600" dirty="0" smtClean="0"/>
              <a:t>. New JavaScript engine in JVM = </a:t>
            </a:r>
            <a:r>
              <a:rPr lang="en-GB" sz="1600" b="1" dirty="0" smtClean="0">
                <a:solidFill>
                  <a:srgbClr val="00B050"/>
                </a:solidFill>
              </a:rPr>
              <a:t>Nashorn. </a:t>
            </a:r>
            <a:r>
              <a:rPr lang="en-GB" sz="1600" dirty="0" smtClean="0"/>
              <a:t>This introduces </a:t>
            </a:r>
            <a:r>
              <a:rPr lang="en-GB" sz="1600" dirty="0"/>
              <a:t>invokeDynamic to provide JVM-level speed to </a:t>
            </a:r>
            <a:r>
              <a:rPr lang="en-GB" sz="1600" dirty="0" smtClean="0"/>
              <a:t>JavaScript </a:t>
            </a:r>
            <a:r>
              <a:rPr lang="en-GB" sz="1600" dirty="0"/>
              <a:t>execution right there with the likes of V8 and </a:t>
            </a:r>
            <a:r>
              <a:rPr lang="en-GB" sz="1600" dirty="0" smtClean="0"/>
              <a:t>SpiderMonkey</a:t>
            </a:r>
          </a:p>
          <a:p>
            <a:r>
              <a:rPr lang="en-GB" sz="1600" b="1" dirty="0" smtClean="0"/>
              <a:t>New Date / Time APIs </a:t>
            </a:r>
            <a:r>
              <a:rPr lang="en-GB" sz="1600" dirty="0" smtClean="0"/>
              <a:t>– </a:t>
            </a:r>
            <a:r>
              <a:rPr lang="en-GB" sz="1600" b="1" dirty="0" smtClean="0"/>
              <a:t>Joda</a:t>
            </a:r>
            <a:r>
              <a:rPr lang="en-GB" sz="1600" dirty="0" smtClean="0"/>
              <a:t> API library resolved the inefficiencies of Java APIs (i.e. before Java 8). Java 8 hasn’t taken Joda as its base for new Date / Time API due to some of the design inefficiencies in Joda API. Java 8 has implemented the new Date / Time API from scratch </a:t>
            </a:r>
          </a:p>
          <a:p>
            <a:r>
              <a:rPr lang="en-GB" sz="1600" b="1" dirty="0" smtClean="0"/>
              <a:t>Concurrent Accumulators</a:t>
            </a:r>
            <a:r>
              <a:rPr lang="en-GB" sz="1600" dirty="0" smtClean="0"/>
              <a:t> - Enable </a:t>
            </a:r>
            <a:r>
              <a:rPr lang="en-GB" sz="1600" dirty="0"/>
              <a:t>you to very efficiently increase / decrease the value of a counter in a thread safe manner</a:t>
            </a:r>
            <a:endParaRPr lang="en-GB" sz="1600" dirty="0" smtClean="0"/>
          </a:p>
          <a:p>
            <a:endParaRPr lang="en-GB" sz="16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Time API</a:t>
            </a:r>
            <a:endParaRPr lang="en-US" dirty="0"/>
          </a:p>
        </p:txBody>
      </p:sp>
      <p:sp>
        <p:nvSpPr>
          <p:cNvPr id="3" name="Content Placeholder 2"/>
          <p:cNvSpPr>
            <a:spLocks noGrp="1"/>
          </p:cNvSpPr>
          <p:nvPr>
            <p:ph idx="1"/>
          </p:nvPr>
        </p:nvSpPr>
        <p:spPr/>
        <p:txBody>
          <a:bodyPr>
            <a:normAutofit/>
          </a:bodyPr>
          <a:lstStyle/>
          <a:p>
            <a:r>
              <a:rPr lang="en-GB" sz="1600" dirty="0"/>
              <a:t>The main API for dates, times, instants, and </a:t>
            </a:r>
            <a:r>
              <a:rPr lang="en-GB" sz="1600" dirty="0" smtClean="0"/>
              <a:t>durations</a:t>
            </a:r>
          </a:p>
          <a:p>
            <a:r>
              <a:rPr lang="en-GB" sz="1600" dirty="0"/>
              <a:t>The classes defined here represent the principle date-time concepts, including instants, durations, dates, times, time-zones and periods. They are based on the ISO calendar system, which is the </a:t>
            </a:r>
            <a:r>
              <a:rPr lang="en-GB" sz="1600" i="1" dirty="0"/>
              <a:t>de facto</a:t>
            </a:r>
            <a:r>
              <a:rPr lang="en-GB" sz="1600" dirty="0"/>
              <a:t> world calendar following the proleptic Gregorian </a:t>
            </a:r>
            <a:r>
              <a:rPr lang="en-GB" sz="1600" dirty="0" smtClean="0"/>
              <a:t>rules</a:t>
            </a:r>
          </a:p>
          <a:p>
            <a:r>
              <a:rPr lang="en-GB" sz="1600" dirty="0" smtClean="0"/>
              <a:t>All </a:t>
            </a:r>
            <a:r>
              <a:rPr lang="en-GB" sz="1600" dirty="0"/>
              <a:t>the classes are </a:t>
            </a:r>
            <a:r>
              <a:rPr lang="en-GB" sz="1600" b="1" dirty="0">
                <a:solidFill>
                  <a:srgbClr val="00B050"/>
                </a:solidFill>
              </a:rPr>
              <a:t>immutable and </a:t>
            </a:r>
            <a:r>
              <a:rPr lang="en-GB" sz="1600" b="1" dirty="0" smtClean="0">
                <a:solidFill>
                  <a:srgbClr val="00B050"/>
                </a:solidFill>
              </a:rPr>
              <a:t>thread-safe</a:t>
            </a:r>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720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Partial Function</a:t>
            </a:r>
            <a:endParaRPr lang="en-US" dirty="0"/>
          </a:p>
        </p:txBody>
      </p:sp>
      <p:sp>
        <p:nvSpPr>
          <p:cNvPr id="3" name="Content Placeholder 2"/>
          <p:cNvSpPr>
            <a:spLocks noGrp="1"/>
          </p:cNvSpPr>
          <p:nvPr>
            <p:ph idx="1"/>
          </p:nvPr>
        </p:nvSpPr>
        <p:spPr/>
        <p:txBody>
          <a:bodyPr>
            <a:normAutofit/>
          </a:bodyPr>
          <a:lstStyle/>
          <a:p>
            <a:r>
              <a:rPr lang="en-GB" sz="1600" b="1" dirty="0" smtClean="0"/>
              <a:t>Partial function</a:t>
            </a:r>
            <a:r>
              <a:rPr lang="en-GB" sz="1600" dirty="0" smtClean="0"/>
              <a:t> is a function that returns function instead of a result</a:t>
            </a:r>
          </a:p>
          <a:p>
            <a:endParaRPr lang="en-GB" sz="1400" dirty="0"/>
          </a:p>
        </p:txBody>
      </p:sp>
    </p:spTree>
    <p:extLst>
      <p:ext uri="{BB962C8B-B14F-4D97-AF65-F5344CB8AC3E}">
        <p14:creationId xmlns:p14="http://schemas.microsoft.com/office/powerpoint/2010/main" val="18579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final class Optional</a:t>
            </a:r>
            <a:endParaRPr lang="en-US" dirty="0"/>
          </a:p>
        </p:txBody>
      </p:sp>
      <p:sp>
        <p:nvSpPr>
          <p:cNvPr id="3" name="Content Placeholder 2"/>
          <p:cNvSpPr>
            <a:spLocks noGrp="1"/>
          </p:cNvSpPr>
          <p:nvPr>
            <p:ph idx="1"/>
          </p:nvPr>
        </p:nvSpPr>
        <p:spPr/>
        <p:txBody>
          <a:bodyPr>
            <a:normAutofit/>
          </a:bodyPr>
          <a:lstStyle/>
          <a:p>
            <a:r>
              <a:rPr lang="en-GB" sz="1600" dirty="0"/>
              <a:t>This is the design choice made most often. For instance, a call to </a:t>
            </a:r>
            <a:r>
              <a:rPr lang="en-GB" sz="1600" b="1" dirty="0"/>
              <a:t>map.get(key)</a:t>
            </a:r>
            <a:r>
              <a:rPr lang="en-GB" sz="1600" dirty="0"/>
              <a:t> returns null when the key is not present in the map. This is how the maps in the Collections Framework work, even if this behavior sounds doubtful. In fact, this method cannot be used to tell whether a given key is present in a map or not. Indeed, if this key has been associated with a null value (this is certainly not something you should do!), the call to map.get(key) will also return </a:t>
            </a:r>
            <a:r>
              <a:rPr lang="en-GB" sz="1600" dirty="0" smtClean="0"/>
              <a:t>null</a:t>
            </a:r>
          </a:p>
          <a:p>
            <a:pPr fontAlgn="base"/>
            <a:r>
              <a:rPr lang="en-GB" sz="1600" dirty="0"/>
              <a:t>The right way to determine whether a key is present in a map is to call the following code</a:t>
            </a:r>
            <a:r>
              <a:rPr lang="en-GB" sz="1600" dirty="0" smtClean="0"/>
              <a:t>:</a:t>
            </a:r>
            <a:endParaRPr lang="en-GB" sz="1600" dirty="0"/>
          </a:p>
          <a:p>
            <a:pPr lvl="1">
              <a:buFont typeface="Wingdings" panose="05000000000000000000" pitchFamily="2" charset="2"/>
              <a:buChar char="Ø"/>
            </a:pPr>
            <a:r>
              <a:rPr lang="en-GB" sz="1400" b="1" dirty="0"/>
              <a:t>map.containsKey(key);</a:t>
            </a:r>
            <a:endParaRPr lang="en-GB" sz="1400" b="1" dirty="0" smtClean="0"/>
          </a:p>
          <a:p>
            <a:r>
              <a:rPr lang="en-GB" sz="1400" dirty="0"/>
              <a:t>Optional is a final class with a private </a:t>
            </a:r>
            <a:r>
              <a:rPr lang="en-GB" sz="1400" dirty="0" smtClean="0"/>
              <a:t>constructor. </a:t>
            </a:r>
            <a:r>
              <a:rPr lang="en-GB" sz="1400" dirty="0"/>
              <a:t>In order to build an optional, we need to use one of the two factory methods </a:t>
            </a:r>
            <a:r>
              <a:rPr lang="en-GB" sz="1400" dirty="0" smtClean="0"/>
              <a:t>provided</a:t>
            </a:r>
          </a:p>
          <a:p>
            <a:pPr lvl="1">
              <a:buFont typeface="Wingdings" panose="05000000000000000000" pitchFamily="2" charset="2"/>
              <a:buChar char="Ø"/>
            </a:pPr>
            <a:r>
              <a:rPr lang="en-US" sz="1400" b="1" dirty="0"/>
              <a:t>Optional.of</a:t>
            </a:r>
            <a:r>
              <a:rPr lang="en-US" sz="1400" b="1" dirty="0" smtClean="0"/>
              <a:t>()</a:t>
            </a:r>
            <a:r>
              <a:rPr lang="en-US" sz="1400" dirty="0" smtClean="0"/>
              <a:t> - </a:t>
            </a:r>
            <a:r>
              <a:rPr lang="en-GB" sz="1400" dirty="0"/>
              <a:t>As an argument, it takes an object that should not be null. If we pass a null object to this method, we will get a NullPointerException. This method can be used to wrap any non‐null object in an </a:t>
            </a:r>
            <a:r>
              <a:rPr lang="en-GB" sz="1400" dirty="0" smtClean="0"/>
              <a:t>optional</a:t>
            </a:r>
          </a:p>
          <a:p>
            <a:pPr lvl="1">
              <a:buFont typeface="Wingdings" panose="05000000000000000000" pitchFamily="2" charset="2"/>
              <a:buChar char="Ø"/>
            </a:pPr>
            <a:r>
              <a:rPr lang="en-US" sz="1400" b="1" dirty="0"/>
              <a:t>Optional.ofNullable</a:t>
            </a:r>
            <a:r>
              <a:rPr lang="en-US" sz="1400" b="1" dirty="0" smtClean="0"/>
              <a:t>()</a:t>
            </a:r>
            <a:r>
              <a:rPr lang="en-US" sz="1400" dirty="0" smtClean="0"/>
              <a:t> - </a:t>
            </a:r>
            <a:r>
              <a:rPr lang="en-GB" sz="1400" dirty="0"/>
              <a:t>This method also takes an object as an argument, the difference being that this object can be null. But do not expect to get a null wrapped in an optional: if you pass a null object </a:t>
            </a:r>
            <a:r>
              <a:rPr lang="en-GB" sz="1400" dirty="0" smtClean="0"/>
              <a:t>to </a:t>
            </a:r>
            <a:r>
              <a:rPr lang="en-GB" sz="1400" dirty="0"/>
              <a:t>this method, you will get an empty </a:t>
            </a:r>
            <a:r>
              <a:rPr lang="en-GB" sz="1400" dirty="0" smtClean="0"/>
              <a:t>optional</a:t>
            </a:r>
          </a:p>
          <a:p>
            <a:pPr lvl="1">
              <a:buFont typeface="Wingdings" panose="05000000000000000000" pitchFamily="2" charset="2"/>
              <a:buChar char="Ø"/>
            </a:pPr>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793799"/>
            <a:ext cx="3181350" cy="9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3799"/>
            <a:ext cx="3476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60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Anonymous Inner Class - Disadvantages</a:t>
            </a:r>
            <a:endParaRPr lang="en-US" dirty="0"/>
          </a:p>
        </p:txBody>
      </p:sp>
      <p:sp>
        <p:nvSpPr>
          <p:cNvPr id="3" name="Content Placeholder 2"/>
          <p:cNvSpPr>
            <a:spLocks noGrp="1"/>
          </p:cNvSpPr>
          <p:nvPr>
            <p:ph idx="1"/>
          </p:nvPr>
        </p:nvSpPr>
        <p:spPr/>
        <p:txBody>
          <a:bodyPr>
            <a:normAutofit/>
          </a:bodyPr>
          <a:lstStyle/>
          <a:p>
            <a:r>
              <a:rPr lang="en-GB" sz="1600" dirty="0" smtClean="0"/>
              <a:t>Class name ends with </a:t>
            </a:r>
            <a:r>
              <a:rPr lang="en-US" sz="1600" dirty="0" smtClean="0"/>
              <a:t>ClassName$1 rather than ClassName</a:t>
            </a:r>
            <a:endParaRPr lang="en-US" sz="1600" dirty="0"/>
          </a:p>
          <a:p>
            <a:r>
              <a:rPr lang="en-GB" sz="1600" dirty="0" smtClean="0"/>
              <a:t>The </a:t>
            </a:r>
            <a:r>
              <a:rPr lang="en-GB" sz="1600" dirty="0"/>
              <a:t>compiler generates a new class file for each anonymous inner </a:t>
            </a:r>
            <a:r>
              <a:rPr lang="en-GB" sz="1600" dirty="0" smtClean="0"/>
              <a:t>class which impacts the start up </a:t>
            </a:r>
            <a:r>
              <a:rPr lang="en-GB" sz="1600" b="1" dirty="0" smtClean="0"/>
              <a:t>performance</a:t>
            </a:r>
            <a:r>
              <a:rPr lang="en-GB" sz="1600" dirty="0" smtClean="0"/>
              <a:t> of the application as each class has to be loaded by JVM separately</a:t>
            </a:r>
          </a:p>
          <a:p>
            <a:r>
              <a:rPr lang="en-GB" sz="1600" dirty="0" smtClean="0"/>
              <a:t>When you instantiate the anonymous inner class, it would occupy additional memory space</a:t>
            </a:r>
          </a:p>
          <a:p>
            <a:r>
              <a:rPr lang="en-GB" sz="1600" dirty="0"/>
              <a:t>You can examine the bytecode generated for any class file using the </a:t>
            </a:r>
            <a:r>
              <a:rPr lang="en-GB" sz="1600" dirty="0" smtClean="0"/>
              <a:t>command</a:t>
            </a:r>
          </a:p>
          <a:p>
            <a:pPr lvl="1">
              <a:buFont typeface="Wingdings" panose="05000000000000000000" pitchFamily="2" charset="2"/>
              <a:buChar char="Ø"/>
            </a:pPr>
            <a:r>
              <a:rPr lang="en-US" sz="1400" b="1" dirty="0" err="1"/>
              <a:t>javap</a:t>
            </a:r>
            <a:r>
              <a:rPr lang="en-US" sz="1400" b="1" dirty="0"/>
              <a:t> -c -v ClassName </a:t>
            </a:r>
            <a:endParaRPr lang="en-US" sz="1400" b="1" dirty="0" smtClean="0"/>
          </a:p>
          <a:p>
            <a:r>
              <a:rPr lang="en-GB" sz="1600" dirty="0"/>
              <a:t>Translating lambda expressions to anonymous inner classes would </a:t>
            </a:r>
            <a:r>
              <a:rPr lang="en-GB" sz="1600" b="1" dirty="0">
                <a:solidFill>
                  <a:srgbClr val="00B050"/>
                </a:solidFill>
              </a:rPr>
              <a:t>limit possible future optimisations (e.g. caching)</a:t>
            </a:r>
            <a:r>
              <a:rPr lang="en-GB" sz="1600" dirty="0"/>
              <a:t> as they would be tied to the anonymous inner class bytecode generation </a:t>
            </a:r>
            <a:r>
              <a:rPr lang="en-GB" sz="1600" dirty="0" smtClean="0"/>
              <a:t>mechanism. So, lambda expressions are not converted to anonymous inner class</a:t>
            </a:r>
            <a:endParaRPr lang="en-GB" sz="1600" b="1" dirty="0" smtClean="0"/>
          </a:p>
          <a:p>
            <a:endParaRPr lang="en-GB" sz="1600" dirty="0" smtClean="0"/>
          </a:p>
          <a:p>
            <a:endParaRPr lang="en-GB" sz="1400" dirty="0"/>
          </a:p>
        </p:txBody>
      </p:sp>
    </p:spTree>
    <p:extLst>
      <p:ext uri="{BB962C8B-B14F-4D97-AF65-F5344CB8AC3E}">
        <p14:creationId xmlns:p14="http://schemas.microsoft.com/office/powerpoint/2010/main" val="51172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Lambdas And InvokeDynamic</a:t>
            </a:r>
            <a:endParaRPr lang="en-US" dirty="0"/>
          </a:p>
        </p:txBody>
      </p:sp>
      <p:sp>
        <p:nvSpPr>
          <p:cNvPr id="3" name="Content Placeholder 2"/>
          <p:cNvSpPr>
            <a:spLocks noGrp="1"/>
          </p:cNvSpPr>
          <p:nvPr>
            <p:ph idx="1"/>
          </p:nvPr>
        </p:nvSpPr>
        <p:spPr/>
        <p:txBody>
          <a:bodyPr>
            <a:normAutofit/>
          </a:bodyPr>
          <a:lstStyle/>
          <a:p>
            <a:r>
              <a:rPr lang="en-GB" sz="1600" dirty="0"/>
              <a:t>The new </a:t>
            </a:r>
            <a:r>
              <a:rPr lang="en-GB" sz="1600" b="1" dirty="0">
                <a:solidFill>
                  <a:srgbClr val="00B050"/>
                </a:solidFill>
              </a:rPr>
              <a:t>invokedynamic bytecode instruction </a:t>
            </a:r>
            <a:r>
              <a:rPr lang="en-GB" sz="1600" dirty="0"/>
              <a:t>introduced with Java 7 gave them a mechanism to achieve this in an efficient way. The translation of a lambda expression to bytecode is performed in two steps:</a:t>
            </a:r>
          </a:p>
          <a:p>
            <a:pPr lvl="1">
              <a:buFont typeface="Wingdings" panose="05000000000000000000" pitchFamily="2" charset="2"/>
              <a:buChar char="Ø"/>
            </a:pPr>
            <a:r>
              <a:rPr lang="en-GB" sz="1400" dirty="0"/>
              <a:t>generate an invokedynamic call site (called </a:t>
            </a:r>
            <a:r>
              <a:rPr lang="en-GB" sz="1400" i="1" dirty="0"/>
              <a:t>lambda factory</a:t>
            </a:r>
            <a:r>
              <a:rPr lang="en-GB" sz="1400" dirty="0"/>
              <a:t>), which when invoked returns an instance of the </a:t>
            </a:r>
            <a:r>
              <a:rPr lang="en-GB" sz="1400" dirty="0">
                <a:hlinkClick r:id="rId2"/>
              </a:rPr>
              <a:t>Functional Interface</a:t>
            </a:r>
            <a:r>
              <a:rPr lang="en-GB" sz="1400" dirty="0"/>
              <a:t> to which the lambda is being converted;</a:t>
            </a:r>
          </a:p>
          <a:p>
            <a:pPr lvl="1">
              <a:buFont typeface="Wingdings" panose="05000000000000000000" pitchFamily="2" charset="2"/>
              <a:buChar char="Ø"/>
            </a:pPr>
            <a:r>
              <a:rPr lang="en-GB" sz="1400" dirty="0"/>
              <a:t>convert the </a:t>
            </a:r>
            <a:r>
              <a:rPr lang="en-GB" sz="1400" b="1" dirty="0"/>
              <a:t>body of the lambda expression into a method </a:t>
            </a:r>
            <a:r>
              <a:rPr lang="en-GB" sz="1400" dirty="0"/>
              <a:t>that will be invoked through the invokedynamic </a:t>
            </a:r>
            <a:r>
              <a:rPr lang="en-GB" sz="1400" dirty="0" smtClean="0"/>
              <a:t>instruction</a:t>
            </a:r>
          </a:p>
          <a:p>
            <a:r>
              <a:rPr lang="en-GB" sz="1600" b="1" dirty="0" smtClean="0"/>
              <a:t>Lambda expression is non-capturing:</a:t>
            </a:r>
            <a:r>
              <a:rPr lang="en-GB" sz="1600" dirty="0" smtClean="0"/>
              <a:t> </a:t>
            </a:r>
            <a:r>
              <a:rPr lang="en-GB" sz="1600" dirty="0"/>
              <a:t>T</a:t>
            </a:r>
            <a:r>
              <a:rPr lang="en-GB" sz="1600" dirty="0" smtClean="0"/>
              <a:t>he </a:t>
            </a:r>
            <a:r>
              <a:rPr lang="en-GB" sz="1600" dirty="0"/>
              <a:t>lambda doesn’t access any variables defined outside its body</a:t>
            </a:r>
          </a:p>
          <a:p>
            <a:r>
              <a:rPr lang="en-GB" sz="1600" b="1" dirty="0"/>
              <a:t>Lambda expression is </a:t>
            </a:r>
            <a:r>
              <a:rPr lang="en-GB" sz="1600" b="1" dirty="0" smtClean="0"/>
              <a:t>non-capturing</a:t>
            </a:r>
            <a:r>
              <a:rPr lang="en-GB" sz="1600" b="1"/>
              <a:t>:</a:t>
            </a:r>
            <a:r>
              <a:rPr lang="en-GB" sz="1600"/>
              <a:t> T</a:t>
            </a:r>
            <a:r>
              <a:rPr lang="en-GB" sz="1600" smtClean="0"/>
              <a:t>he </a:t>
            </a:r>
            <a:r>
              <a:rPr lang="en-GB" sz="1600"/>
              <a:t>lambda accesses variables defined outside its </a:t>
            </a:r>
            <a:r>
              <a:rPr lang="en-GB" sz="1600" smtClean="0"/>
              <a:t>body</a:t>
            </a:r>
          </a:p>
          <a:p>
            <a:endParaRPr lang="en-GB" sz="1600" dirty="0"/>
          </a:p>
        </p:txBody>
      </p:sp>
    </p:spTree>
    <p:extLst>
      <p:ext uri="{BB962C8B-B14F-4D97-AF65-F5344CB8AC3E}">
        <p14:creationId xmlns:p14="http://schemas.microsoft.com/office/powerpoint/2010/main" val="2857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Fast and Fail Safe Iterator</a:t>
            </a:r>
            <a:endParaRPr lang="en-US" dirty="0"/>
          </a:p>
        </p:txBody>
      </p:sp>
      <p:sp>
        <p:nvSpPr>
          <p:cNvPr id="3" name="Content Placeholder 2"/>
          <p:cNvSpPr>
            <a:spLocks noGrp="1"/>
          </p:cNvSpPr>
          <p:nvPr>
            <p:ph idx="1"/>
          </p:nvPr>
        </p:nvSpPr>
        <p:spPr/>
        <p:txBody>
          <a:bodyPr>
            <a:normAutofit fontScale="92500" lnSpcReduction="10000"/>
          </a:bodyPr>
          <a:lstStyle/>
          <a:p>
            <a:r>
              <a:rPr lang="en-GB" sz="1600" b="1" dirty="0" smtClean="0"/>
              <a:t>Concurrent Modification:-</a:t>
            </a:r>
          </a:p>
          <a:p>
            <a:pPr marL="0" indent="0">
              <a:buNone/>
            </a:pPr>
            <a:r>
              <a:rPr lang="en-GB" sz="1600" dirty="0" smtClean="0"/>
              <a:t>When </a:t>
            </a:r>
            <a:r>
              <a:rPr lang="en-GB" sz="1600" dirty="0"/>
              <a:t>one or more thread is iterating over the collection, in between, one thread changes the structure of the </a:t>
            </a:r>
            <a:r>
              <a:rPr lang="en-GB" sz="1600" dirty="0" smtClean="0"/>
              <a:t>collection is known as </a:t>
            </a:r>
            <a:r>
              <a:rPr lang="en-GB" sz="1600" dirty="0"/>
              <a:t>Concurrent </a:t>
            </a:r>
            <a:r>
              <a:rPr lang="en-GB" sz="1600" dirty="0" smtClean="0"/>
              <a:t>Modification.</a:t>
            </a:r>
          </a:p>
          <a:p>
            <a:r>
              <a:rPr lang="en-GB" sz="1600" b="1" dirty="0"/>
              <a:t>Fail fast </a:t>
            </a:r>
            <a:r>
              <a:rPr lang="en-GB" sz="1600" b="1" dirty="0" smtClean="0"/>
              <a:t>Iterator:-</a:t>
            </a:r>
          </a:p>
          <a:p>
            <a:pPr marL="0" indent="0">
              <a:buNone/>
            </a:pPr>
            <a:r>
              <a:rPr lang="en-GB" sz="1600" dirty="0"/>
              <a:t>Fail fast iterator while iterating through the collection , instantly throws Concurrent Modification Exception if there is structural modification  of the collection . Thus, in the face of concurrent modification, the iterator fails quickly and cleanly, rather than risking arbitrary, non-deterministic </a:t>
            </a:r>
            <a:r>
              <a:rPr lang="en-GB" sz="1600" dirty="0" err="1"/>
              <a:t>behavior</a:t>
            </a:r>
            <a:r>
              <a:rPr lang="en-GB" sz="1600" dirty="0"/>
              <a:t> at an undetermined time in the future. </a:t>
            </a:r>
            <a:r>
              <a:rPr lang="en-GB" sz="1600" dirty="0"/>
              <a:t/>
            </a:r>
            <a:br>
              <a:rPr lang="en-GB" sz="1600" dirty="0"/>
            </a:br>
            <a:r>
              <a:rPr lang="en-GB" sz="1600" dirty="0"/>
              <a:t/>
            </a:r>
            <a:br>
              <a:rPr lang="en-GB" sz="1600" dirty="0"/>
            </a:br>
            <a:r>
              <a:rPr lang="en-GB" sz="1600" dirty="0"/>
              <a:t>Fail-fast iterator can throw ConcurrentModificationException in two scenarios :</a:t>
            </a:r>
            <a:endParaRPr lang="en-GB" sz="1600" dirty="0" smtClean="0"/>
          </a:p>
          <a:p>
            <a:pPr marL="0" indent="0">
              <a:buNone/>
            </a:pPr>
            <a:endParaRPr lang="en-GB" sz="1600" i="1" dirty="0" smtClean="0"/>
          </a:p>
          <a:p>
            <a:pPr marL="0" indent="0">
              <a:buNone/>
            </a:pPr>
            <a:r>
              <a:rPr lang="en-GB" sz="1600" b="1" i="1" dirty="0" smtClean="0"/>
              <a:t>Single </a:t>
            </a:r>
            <a:r>
              <a:rPr lang="en-GB" sz="1600" b="1" i="1" dirty="0"/>
              <a:t>Threaded </a:t>
            </a:r>
            <a:r>
              <a:rPr lang="en-GB" sz="1600" b="1" i="1" dirty="0" smtClean="0"/>
              <a:t>Environment:-</a:t>
            </a:r>
            <a:r>
              <a:rPr lang="en-GB" sz="1600" dirty="0"/>
              <a:t/>
            </a:r>
            <a:br>
              <a:rPr lang="en-GB" sz="1600" dirty="0"/>
            </a:br>
            <a:r>
              <a:rPr lang="en-GB" sz="1600" i="1" dirty="0"/>
              <a:t> </a:t>
            </a:r>
            <a:r>
              <a:rPr lang="en-GB" sz="1600" dirty="0"/>
              <a:t> </a:t>
            </a:r>
            <a:r>
              <a:rPr lang="en-GB" sz="1600" dirty="0"/>
              <a:t/>
            </a:r>
            <a:br>
              <a:rPr lang="en-GB" sz="1600" dirty="0"/>
            </a:br>
            <a:r>
              <a:rPr lang="en-GB" sz="1600" dirty="0"/>
              <a:t>After the creation of the iterator , structure is modified at any time by any method other than iterator's own remove method. </a:t>
            </a:r>
            <a:r>
              <a:rPr lang="en-GB" sz="1600" dirty="0"/>
              <a:t/>
            </a:r>
            <a:br>
              <a:rPr lang="en-GB" sz="1600" dirty="0"/>
            </a:br>
            <a:r>
              <a:rPr lang="en-GB" sz="1600" dirty="0"/>
              <a:t> </a:t>
            </a:r>
            <a:r>
              <a:rPr lang="en-GB" sz="1600" i="1" dirty="0"/>
              <a:t> </a:t>
            </a:r>
            <a:r>
              <a:rPr lang="en-GB" sz="1600" dirty="0"/>
              <a:t/>
            </a:r>
            <a:br>
              <a:rPr lang="en-GB" sz="1600" dirty="0"/>
            </a:br>
            <a:r>
              <a:rPr lang="en-GB" sz="1600" b="1" i="1" dirty="0"/>
              <a:t>Multiple Threaded </a:t>
            </a:r>
            <a:r>
              <a:rPr lang="en-GB" sz="1600" b="1" i="1" dirty="0" smtClean="0"/>
              <a:t>Environment:-</a:t>
            </a:r>
            <a:r>
              <a:rPr lang="en-GB" sz="1600" dirty="0"/>
              <a:t/>
            </a:r>
            <a:br>
              <a:rPr lang="en-GB" sz="1600" dirty="0"/>
            </a:br>
            <a:r>
              <a:rPr lang="en-GB" sz="1600" dirty="0"/>
              <a:t/>
            </a:r>
            <a:br>
              <a:rPr lang="en-GB" sz="1600" dirty="0"/>
            </a:br>
            <a:r>
              <a:rPr lang="en-GB" sz="1600" dirty="0"/>
              <a:t> If one thread is modifying the structure of the collection while other thread is iterating over </a:t>
            </a:r>
            <a:r>
              <a:rPr lang="en-GB" sz="1600" dirty="0" smtClean="0"/>
              <a:t>it.</a:t>
            </a:r>
            <a:r>
              <a:rPr lang="en-GB" sz="1600" dirty="0"/>
              <a:t/>
            </a:r>
            <a:br>
              <a:rPr lang="en-GB" sz="1600" dirty="0"/>
            </a:br>
            <a:endParaRPr lang="en-GB" sz="1600" dirty="0"/>
          </a:p>
        </p:txBody>
      </p:sp>
    </p:spTree>
    <p:extLst>
      <p:ext uri="{BB962C8B-B14F-4D97-AF65-F5344CB8AC3E}">
        <p14:creationId xmlns:p14="http://schemas.microsoft.com/office/powerpoint/2010/main" val="1317340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5945</TotalTime>
  <Words>596</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java8</vt:lpstr>
      <vt:lpstr>Java 8 – Functional Programming</vt:lpstr>
      <vt:lpstr>Java 8 – Five Important Features</vt:lpstr>
      <vt:lpstr>Java 8 – Time API</vt:lpstr>
      <vt:lpstr>Java 8 – Partial Function</vt:lpstr>
      <vt:lpstr>Java 8 – final class Optional</vt:lpstr>
      <vt:lpstr>Anonymous Inner Class - Disadvantages</vt:lpstr>
      <vt:lpstr>Lambdas And InvokeDynamic</vt:lpstr>
      <vt:lpstr>Fail Fast and Fail Safe Iterator</vt:lpstr>
      <vt:lpstr>Fail Safe Iterator</vt:lpstr>
      <vt:lpstr>Multi-core processor – Parallel Stream</vt:lpstr>
      <vt:lpstr>Split Iterator</vt:lpstr>
      <vt:lpstr>Vert.X</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825</cp:revision>
  <dcterms:created xsi:type="dcterms:W3CDTF">2016-02-28T16:32:10Z</dcterms:created>
  <dcterms:modified xsi:type="dcterms:W3CDTF">2017-04-28T16:03:41Z</dcterms:modified>
</cp:coreProperties>
</file>