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93" r:id="rId12"/>
    <p:sldId id="294" r:id="rId13"/>
    <p:sldId id="296" r:id="rId14"/>
    <p:sldId id="283" r:id="rId15"/>
    <p:sldId id="284" r:id="rId16"/>
    <p:sldId id="297" r:id="rId17"/>
    <p:sldId id="285" r:id="rId18"/>
    <p:sldId id="298" r:id="rId19"/>
    <p:sldId id="286" r:id="rId20"/>
    <p:sldId id="287" r:id="rId21"/>
    <p:sldId id="290" r:id="rId22"/>
    <p:sldId id="288" r:id="rId23"/>
    <p:sldId id="282" r:id="rId24"/>
    <p:sldId id="289" r:id="rId25"/>
    <p:sldId id="276" r:id="rId26"/>
    <p:sldId id="291" r:id="rId27"/>
    <p:sldId id="292" r:id="rId28"/>
    <p:sldId id="281" r:id="rId29"/>
    <p:sldId id="278" r:id="rId30"/>
    <p:sldId id="279" r:id="rId31"/>
    <p:sldId id="300" r:id="rId32"/>
    <p:sldId id="277" r:id="rId33"/>
    <p:sldId id="295" r:id="rId34"/>
    <p:sldId id="299"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12/4/2017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directive/ngClo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Security/C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7" Type="http://schemas.openxmlformats.org/officeDocument/2006/relationships/hyperlink" Target="http://www.slideshare.net/damienklinnert/angular-performance-tuning-for-large"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buFont typeface="Wingdings" panose="05000000000000000000" pitchFamily="2" charset="2"/>
              <a:buChar char="Ø"/>
            </a:pPr>
            <a:r>
              <a:rPr lang="en-GB" sz="1400" dirty="0" smtClean="0"/>
              <a:t>ng-app – Starts an AngularJS application</a:t>
            </a:r>
          </a:p>
          <a:p>
            <a:pPr lvl="1">
              <a:buFont typeface="Wingdings" panose="05000000000000000000" pitchFamily="2" charset="2"/>
              <a:buChar char="Ø"/>
            </a:pPr>
            <a:r>
              <a:rPr lang="en-GB" sz="1400" dirty="0" smtClean="0"/>
              <a:t>ng-</a:t>
            </a:r>
            <a:r>
              <a:rPr lang="en-GB" sz="1400" dirty="0" err="1" smtClean="0"/>
              <a:t>init</a:t>
            </a:r>
            <a:r>
              <a:rPr lang="en-GB" sz="1400" dirty="0" smtClean="0"/>
              <a:t> – Initializes application data</a:t>
            </a:r>
          </a:p>
          <a:p>
            <a:pPr lvl="1">
              <a:buFont typeface="Wingdings" panose="05000000000000000000" pitchFamily="2" charset="2"/>
              <a:buChar char="Ø"/>
            </a:pPr>
            <a:r>
              <a:rPr lang="en-GB" sz="1400" dirty="0" smtClean="0"/>
              <a:t>ng-model – defines the model that is variable to be used in AngularJS</a:t>
            </a:r>
          </a:p>
          <a:p>
            <a:pPr lvl="1">
              <a:buFont typeface="Wingdings" panose="05000000000000000000" pitchFamily="2" charset="2"/>
              <a:buChar char="Ø"/>
            </a:pPr>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ngBind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ngBind</a:t>
            </a:r>
            <a:r>
              <a:rPr lang="en-GB" sz="1600" dirty="0"/>
              <a:t> attribute tells Angular to replace the text content of the specified HTML element with the value of a given expression, and to update the text content when the value of that expression </a:t>
            </a:r>
            <a:r>
              <a:rPr lang="en-GB" sz="1600" dirty="0" smtClean="0"/>
              <a:t>changes</a:t>
            </a:r>
          </a:p>
          <a:p>
            <a:r>
              <a:rPr lang="en-GB" sz="1600" dirty="0"/>
              <a:t>Typically, you don't use ngBind directly, but instead you use the double curly </a:t>
            </a:r>
            <a:r>
              <a:rPr lang="en-GB" sz="1600" dirty="0" smtClean="0"/>
              <a:t>mark up </a:t>
            </a:r>
            <a:r>
              <a:rPr lang="en-GB" sz="1600" dirty="0"/>
              <a:t>like {{ expression }} which is similar but less </a:t>
            </a:r>
            <a:r>
              <a:rPr lang="en-GB" sz="1600" dirty="0" smtClean="0"/>
              <a:t>verbose</a:t>
            </a:r>
          </a:p>
          <a:p>
            <a:r>
              <a:rPr lang="en-GB" sz="1600" dirty="0"/>
              <a:t>It is preferable to use ngBind instead of </a:t>
            </a:r>
            <a:r>
              <a:rPr lang="en-GB" sz="1600" b="1" dirty="0">
                <a:solidFill>
                  <a:srgbClr val="00B050"/>
                </a:solidFill>
              </a:rPr>
              <a:t>{{ expression }}</a:t>
            </a:r>
            <a:r>
              <a:rPr lang="en-GB" sz="1600" dirty="0"/>
              <a:t> if a template is momentarily displayed by the browser in its raw </a:t>
            </a:r>
            <a:r>
              <a:rPr lang="en-GB" sz="1600" dirty="0" smtClean="0"/>
              <a:t>state (i.e. un-compiled state) </a:t>
            </a:r>
            <a:r>
              <a:rPr lang="en-GB" sz="1600" dirty="0"/>
              <a:t>before Angular compiles it. Since ngBind is an element attribute, it makes the bindings invisible to the user while the page is loading</a:t>
            </a:r>
          </a:p>
          <a:p>
            <a:r>
              <a:rPr lang="en-GB" sz="1600" dirty="0"/>
              <a:t>An alternative solution to this problem would be using the </a:t>
            </a:r>
            <a:r>
              <a:rPr lang="en-GB" sz="1600" dirty="0">
                <a:hlinkClick r:id="rId2"/>
              </a:rPr>
              <a:t>ngCloak</a:t>
            </a:r>
            <a:r>
              <a:rPr lang="en-GB" sz="1600" dirty="0"/>
              <a:t> </a:t>
            </a:r>
            <a:r>
              <a:rPr lang="en-GB" sz="1600" dirty="0" smtClean="0"/>
              <a:t>directive</a:t>
            </a:r>
          </a:p>
        </p:txBody>
      </p:sp>
    </p:spTree>
    <p:extLst>
      <p:ext uri="{BB962C8B-B14F-4D97-AF65-F5344CB8AC3E}">
        <p14:creationId xmlns:p14="http://schemas.microsoft.com/office/powerpoint/2010/main" val="81431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ngCloak</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ngCloak</a:t>
            </a:r>
            <a:r>
              <a:rPr lang="en-GB" sz="1600" dirty="0"/>
              <a:t> directive is used to </a:t>
            </a:r>
            <a:r>
              <a:rPr lang="en-GB" sz="1600" dirty="0">
                <a:solidFill>
                  <a:srgbClr val="00B050"/>
                </a:solidFill>
              </a:rPr>
              <a:t>prevent </a:t>
            </a:r>
            <a:r>
              <a:rPr lang="en-GB" sz="1600" dirty="0"/>
              <a:t>the Angular html template </a:t>
            </a:r>
            <a:r>
              <a:rPr lang="en-GB" sz="1600" dirty="0">
                <a:solidFill>
                  <a:srgbClr val="00B050"/>
                </a:solidFill>
              </a:rPr>
              <a:t>from being briefly displayed</a:t>
            </a:r>
            <a:r>
              <a:rPr lang="en-GB" sz="1600" dirty="0"/>
              <a:t> by the browser in its raw (</a:t>
            </a:r>
            <a:r>
              <a:rPr lang="en-GB" sz="1600" dirty="0" smtClean="0"/>
              <a:t>un-compiled</a:t>
            </a:r>
            <a:r>
              <a:rPr lang="en-GB" sz="1600" dirty="0"/>
              <a:t>) form while your application is </a:t>
            </a:r>
            <a:r>
              <a:rPr lang="en-GB" sz="1600" dirty="0" smtClean="0"/>
              <a:t>loading</a:t>
            </a:r>
          </a:p>
          <a:p>
            <a:r>
              <a:rPr lang="en-GB" sz="1600" dirty="0" smtClean="0"/>
              <a:t>Use </a:t>
            </a:r>
            <a:r>
              <a:rPr lang="en-GB" sz="1600" dirty="0"/>
              <a:t>this directive to avoid the undesirable flicker effect caused by the html template </a:t>
            </a:r>
            <a:r>
              <a:rPr lang="en-GB" sz="1600" dirty="0" smtClean="0"/>
              <a:t>display</a:t>
            </a:r>
            <a:endParaRPr lang="en-GB" sz="1600" dirty="0"/>
          </a:p>
          <a:p>
            <a:r>
              <a:rPr lang="en-GB" sz="1600" dirty="0"/>
              <a:t>The directive can be applied to the &lt;body&gt; element, but the preferred usage is to apply multiple ngCloak directives to small portions of the page to permit </a:t>
            </a:r>
            <a:r>
              <a:rPr lang="en-GB" sz="1600" dirty="0">
                <a:solidFill>
                  <a:srgbClr val="00B050"/>
                </a:solidFill>
              </a:rPr>
              <a:t>progressive rendering</a:t>
            </a:r>
            <a:r>
              <a:rPr lang="en-GB" sz="1600" dirty="0"/>
              <a:t> of the browser view</a:t>
            </a:r>
            <a:endParaRPr lang="en-GB" sz="1600" dirty="0" smtClean="0"/>
          </a:p>
        </p:txBody>
      </p:sp>
    </p:spTree>
    <p:extLst>
      <p:ext uri="{BB962C8B-B14F-4D97-AF65-F5344CB8AC3E}">
        <p14:creationId xmlns:p14="http://schemas.microsoft.com/office/powerpoint/2010/main" val="188717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ngCsp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 has some features that can break certain </a:t>
            </a:r>
            <a:r>
              <a:rPr lang="en-GB" sz="1600" dirty="0">
                <a:hlinkClick r:id="rId2"/>
              </a:rPr>
              <a:t>CSP (Content Security Policy)</a:t>
            </a:r>
            <a:r>
              <a:rPr lang="en-GB" sz="1600" dirty="0"/>
              <a:t> </a:t>
            </a:r>
            <a:r>
              <a:rPr lang="en-GB" sz="1600" dirty="0" smtClean="0"/>
              <a:t>rules</a:t>
            </a:r>
          </a:p>
          <a:p>
            <a:r>
              <a:rPr lang="en-GB" sz="1600" dirty="0"/>
              <a:t>If you intend to implement these rules then you must tell Angular not to use these </a:t>
            </a:r>
            <a:r>
              <a:rPr lang="en-GB" sz="1600" dirty="0" smtClean="0"/>
              <a:t>features</a:t>
            </a:r>
          </a:p>
          <a:p>
            <a:r>
              <a:rPr lang="en-GB" sz="1600" dirty="0"/>
              <a:t>This is necessary when developing things like Google Chrome Extensions or Universal Windows Apps</a:t>
            </a:r>
            <a:endParaRPr lang="en-GB" sz="1600" dirty="0" smtClean="0"/>
          </a:p>
          <a:p>
            <a:r>
              <a:rPr lang="en-GB" sz="1600" dirty="0"/>
              <a:t>The following rules affect </a:t>
            </a:r>
            <a:r>
              <a:rPr lang="en-GB" sz="1600" dirty="0" smtClean="0"/>
              <a:t>Angular</a:t>
            </a:r>
          </a:p>
          <a:p>
            <a:pPr lvl="1">
              <a:buFont typeface="Wingdings" panose="05000000000000000000" pitchFamily="2" charset="2"/>
              <a:buChar char="Ø"/>
            </a:pPr>
            <a:r>
              <a:rPr lang="en-US" sz="1400" dirty="0" smtClean="0"/>
              <a:t>unsafe-</a:t>
            </a:r>
            <a:r>
              <a:rPr lang="en-US" sz="1400" dirty="0" err="1" smtClean="0"/>
              <a:t>eval</a:t>
            </a:r>
            <a:endParaRPr lang="en-US" sz="1400" dirty="0" smtClean="0"/>
          </a:p>
          <a:p>
            <a:pPr lvl="1">
              <a:buFont typeface="Wingdings" panose="05000000000000000000" pitchFamily="2" charset="2"/>
              <a:buChar char="Ø"/>
            </a:pPr>
            <a:r>
              <a:rPr lang="en-US" sz="1400" dirty="0"/>
              <a:t>unsafe-inline</a:t>
            </a:r>
            <a:endParaRPr lang="en-GB" sz="1400" dirty="0" smtClean="0"/>
          </a:p>
        </p:txBody>
      </p:sp>
    </p:spTree>
    <p:extLst>
      <p:ext uri="{BB962C8B-B14F-4D97-AF65-F5344CB8AC3E}">
        <p14:creationId xmlns:p14="http://schemas.microsoft.com/office/powerpoint/2010/main" val="1971235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p>
          <a:p>
            <a:r>
              <a:rPr lang="en-GB" sz="1600" dirty="0" smtClean="0"/>
              <a:t>Scope contains the model data. In controllers, model data is accessed via </a:t>
            </a:r>
            <a:r>
              <a:rPr lang="en-GB" sz="1600" b="1" dirty="0" smtClean="0">
                <a:solidFill>
                  <a:srgbClr val="00B050"/>
                </a:solidFill>
              </a:rPr>
              <a:t>$scope </a:t>
            </a:r>
            <a:r>
              <a:rPr lang="en-GB" sz="1600" dirty="0" smtClean="0"/>
              <a:t>object</a:t>
            </a:r>
          </a:p>
          <a:p>
            <a:r>
              <a:rPr lang="en-US" sz="1600" b="1" dirty="0" smtClean="0"/>
              <a:t>Sample controller:</a:t>
            </a:r>
          </a:p>
          <a:p>
            <a:endParaRPr lang="en-US" sz="1600" dirty="0" smtClean="0"/>
          </a:p>
          <a:p>
            <a:endParaRPr lang="en-US" sz="1600" dirty="0" smtClean="0"/>
          </a:p>
          <a:p>
            <a:endParaRPr lang="en-US" sz="1400" dirty="0" smtClean="0"/>
          </a:p>
          <a:p>
            <a:pPr lvl="1"/>
            <a:endParaRPr lang="en-US" sz="1400" dirty="0" smtClean="0"/>
          </a:p>
          <a:p>
            <a:pPr lvl="1"/>
            <a:endParaRPr lang="en-US" sz="1400" dirty="0" smtClean="0"/>
          </a:p>
          <a:p>
            <a:pPr lvl="1"/>
            <a:endParaRPr lang="en-US" sz="1400" dirty="0" smtClean="0"/>
          </a:p>
          <a:p>
            <a:pPr lvl="1"/>
            <a:r>
              <a:rPr lang="en-GB" sz="1400" dirty="0" smtClean="0"/>
              <a:t>$scope is passed as first argument to controller during its constructor definition</a:t>
            </a:r>
          </a:p>
          <a:p>
            <a:pPr lvl="1"/>
            <a:r>
              <a:rPr lang="en-GB" sz="1400" dirty="0" smtClean="0"/>
              <a:t>$scope.message and $scope.type are the models which are to be used in the HTML page</a:t>
            </a:r>
          </a:p>
          <a:p>
            <a:pPr lvl="1"/>
            <a:r>
              <a:rPr lang="en-GB" sz="1400" dirty="0" smtClean="0"/>
              <a:t>We've set values to models which will be reflected in the application module whose controller is shapeController</a:t>
            </a:r>
          </a:p>
          <a:p>
            <a:pPr lvl="1"/>
            <a:r>
              <a:rPr lang="en-GB" sz="1400" dirty="0" smtClean="0"/>
              <a:t>We can define functions as well in $scope</a:t>
            </a:r>
          </a:p>
          <a:p>
            <a:r>
              <a:rPr lang="en-GB" sz="1600" b="1" dirty="0" smtClean="0"/>
              <a:t>Scope Inheritance:</a:t>
            </a:r>
            <a:r>
              <a:rPr lang="en-GB" sz="1600" dirty="0" smtClean="0"/>
              <a:t> Scope are controllers specific. If we defines nested controllers then child controller will inherit the scope of its parent controller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 Contd…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$scope functions </a:t>
            </a:r>
            <a:r>
              <a:rPr lang="en-GB" sz="1600" b="1" dirty="0" smtClean="0">
                <a:solidFill>
                  <a:srgbClr val="00B050"/>
                </a:solidFill>
              </a:rPr>
              <a:t>$watch(), $digest() and $apply()</a:t>
            </a:r>
            <a:r>
              <a:rPr lang="en-GB" sz="1600" dirty="0" smtClean="0"/>
              <a:t> are some of the central functions</a:t>
            </a:r>
          </a:p>
          <a:p>
            <a:r>
              <a:rPr lang="en-GB" sz="1600" dirty="0"/>
              <a:t>AngularJS creates a "watch" internally. A watch means that AngularJS watches changes in the variable on the $scope </a:t>
            </a:r>
            <a:r>
              <a:rPr lang="en-GB" sz="1600" dirty="0" smtClean="0"/>
              <a:t>object. </a:t>
            </a:r>
            <a:r>
              <a:rPr lang="en-GB" sz="1600" dirty="0"/>
              <a:t>Watches are created using </a:t>
            </a:r>
            <a:r>
              <a:rPr lang="en-GB" sz="1600" dirty="0" smtClean="0"/>
              <a:t>the $scope.$</a:t>
            </a:r>
            <a:r>
              <a:rPr lang="en-GB" sz="1600" dirty="0"/>
              <a:t>watch() </a:t>
            </a:r>
            <a:r>
              <a:rPr lang="en-GB" sz="1600" dirty="0" smtClean="0"/>
              <a:t>function</a:t>
            </a:r>
          </a:p>
          <a:p>
            <a:r>
              <a:rPr lang="en-GB" sz="1600" dirty="0" smtClean="0"/>
              <a:t>$digest – Angular calls the </a:t>
            </a:r>
            <a:r>
              <a:rPr lang="en-GB" sz="1600" dirty="0"/>
              <a:t>d</a:t>
            </a:r>
            <a:r>
              <a:rPr lang="en-GB" sz="1600" dirty="0" smtClean="0"/>
              <a:t>igest function that iterates through all watchers for any changes. If a watched </a:t>
            </a:r>
            <a:r>
              <a:rPr lang="en-GB" sz="1600" dirty="0"/>
              <a:t>variable has changed, a corresponding listener function is </a:t>
            </a:r>
            <a:r>
              <a:rPr lang="en-GB" sz="1600" dirty="0" smtClean="0"/>
              <a:t>called</a:t>
            </a:r>
          </a:p>
          <a:p>
            <a:r>
              <a:rPr lang="en-GB" sz="1600" dirty="0" smtClean="0"/>
              <a:t>$apply is used to execute </a:t>
            </a:r>
            <a:r>
              <a:rPr lang="en-GB" sz="1600" dirty="0"/>
              <a:t>some code, and then call $</a:t>
            </a:r>
            <a:r>
              <a:rPr lang="en-GB" sz="1600" dirty="0" err="1"/>
              <a:t>scope.$digest</a:t>
            </a:r>
            <a:r>
              <a:rPr lang="en-GB" sz="1600" dirty="0"/>
              <a:t>() after that</a:t>
            </a:r>
            <a:endParaRPr lang="en-GB" sz="1600" dirty="0" smtClean="0"/>
          </a:p>
          <a:p>
            <a:endParaRPr lang="en-GB" sz="1600" dirty="0"/>
          </a:p>
        </p:txBody>
      </p:sp>
    </p:spTree>
    <p:extLst>
      <p:ext uri="{BB962C8B-B14F-4D97-AF65-F5344CB8AC3E}">
        <p14:creationId xmlns:p14="http://schemas.microsoft.com/office/powerpoint/2010/main" val="106703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JSONP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JSONP – JSON with Padding</a:t>
            </a:r>
          </a:p>
          <a:p>
            <a:r>
              <a:rPr lang="en-GB" sz="1600" dirty="0" smtClean="0"/>
              <a:t>AngularJS's</a:t>
            </a:r>
            <a:r>
              <a:rPr lang="en-GB" sz="1600" dirty="0"/>
              <a:t> $http service is also capable of sending JSONP requests. The normal AJAX calls can only send requests to URLs within the same domain as the HTML page sending the requests was loaded from. You can get around this with JSONP </a:t>
            </a:r>
            <a:r>
              <a:rPr lang="en-GB" sz="1600" dirty="0" smtClean="0"/>
              <a:t>requests</a:t>
            </a:r>
          </a:p>
          <a:p>
            <a:r>
              <a:rPr lang="en-GB" sz="1600" dirty="0"/>
              <a:t>A JSONP request is not sent via the XHR object like AJAX calls normally are. Instead, a &lt;script&gt; element is created and inserted into the HTML </a:t>
            </a:r>
            <a:r>
              <a:rPr lang="en-GB" sz="1600" dirty="0" smtClean="0"/>
              <a:t>page</a:t>
            </a:r>
          </a:p>
          <a:p>
            <a:r>
              <a:rPr lang="en-US" sz="1600" dirty="0"/>
              <a:t>&lt;script </a:t>
            </a:r>
            <a:r>
              <a:rPr lang="en-US" sz="1600" dirty="0" err="1"/>
              <a:t>src</a:t>
            </a:r>
            <a:r>
              <a:rPr lang="en-US" sz="1600" dirty="0"/>
              <a:t>="http</a:t>
            </a:r>
            <a:r>
              <a:rPr lang="en-US" sz="1600" dirty="0" smtClean="0"/>
              <a:t>://wiki.com/</a:t>
            </a:r>
            <a:r>
              <a:rPr lang="en-US" sz="1600" dirty="0" err="1" smtClean="0"/>
              <a:t>theService.json?</a:t>
            </a:r>
            <a:r>
              <a:rPr lang="en-US" sz="1600" b="1" dirty="0" err="1" smtClean="0"/>
              <a:t>callback</a:t>
            </a:r>
            <a:r>
              <a:rPr lang="en-US" sz="1600" b="1" dirty="0" smtClean="0"/>
              <a:t>=theServiceResponse</a:t>
            </a:r>
            <a:r>
              <a:rPr lang="en-US" sz="1600" dirty="0" smtClean="0"/>
              <a:t>&amp;p1=v1&amp;p2=v2</a:t>
            </a:r>
            <a:r>
              <a:rPr lang="en-US" sz="1600" dirty="0"/>
              <a:t>"&gt;&lt;/script</a:t>
            </a:r>
            <a:r>
              <a:rPr lang="en-US" sz="1600" dirty="0" smtClean="0"/>
              <a:t>&gt;</a:t>
            </a:r>
          </a:p>
          <a:p>
            <a:r>
              <a:rPr lang="en-US" sz="1600" dirty="0" smtClean="0"/>
              <a:t>Note the callback function is padded in the request URL. </a:t>
            </a:r>
            <a:r>
              <a:rPr lang="en-GB" sz="1600" dirty="0"/>
              <a:t>In </a:t>
            </a:r>
            <a:r>
              <a:rPr lang="en-GB" sz="1600" dirty="0" smtClean="0"/>
              <a:t>AngularJS, </a:t>
            </a:r>
            <a:r>
              <a:rPr lang="en-GB" sz="1600" dirty="0"/>
              <a:t>the function name is supplied behind the scene by AngularJS</a:t>
            </a:r>
            <a:endParaRPr lang="en-US" sz="1600" dirty="0" smtClean="0"/>
          </a:p>
          <a:p>
            <a:r>
              <a:rPr lang="en-US" sz="1600" dirty="0"/>
              <a:t>$</a:t>
            </a:r>
            <a:r>
              <a:rPr lang="en-US" sz="1600" dirty="0" err="1"/>
              <a:t>http.jsonp</a:t>
            </a:r>
            <a:r>
              <a:rPr lang="en-US" sz="1600" dirty="0"/>
              <a:t>( url, </a:t>
            </a:r>
            <a:r>
              <a:rPr lang="en-US" sz="1600" dirty="0" err="1"/>
              <a:t>config</a:t>
            </a:r>
            <a:r>
              <a:rPr lang="en-US" sz="1600" dirty="0"/>
              <a:t> </a:t>
            </a:r>
            <a:r>
              <a:rPr lang="en-US" sz="1600" dirty="0" smtClean="0"/>
              <a:t>);</a:t>
            </a:r>
          </a:p>
          <a:p>
            <a:r>
              <a:rPr lang="en-US" sz="1600" b="1" dirty="0" smtClean="0">
                <a:solidFill>
                  <a:srgbClr val="FF0000"/>
                </a:solidFill>
              </a:rPr>
              <a:t>JSONP Security</a:t>
            </a:r>
            <a:r>
              <a:rPr lang="en-US" sz="1600" b="1" dirty="0" smtClean="0"/>
              <a:t>: </a:t>
            </a:r>
            <a:r>
              <a:rPr lang="en-GB" sz="1600" dirty="0"/>
              <a:t>The remote service could send back </a:t>
            </a:r>
            <a:r>
              <a:rPr lang="en-GB" sz="1600" i="1" dirty="0"/>
              <a:t>any</a:t>
            </a:r>
            <a:r>
              <a:rPr lang="en-GB" sz="1600" dirty="0"/>
              <a:t> JavaScript which would then get executed inside your HTML page. An evil remote service could send back JavaScript which attempts to steal information from your application and sent it to a third party service. Only make JSONP calls to services you trust</a:t>
            </a:r>
            <a:endParaRPr lang="en-GB" sz="1600" b="1" dirty="0" smtClean="0"/>
          </a:p>
        </p:txBody>
      </p:sp>
    </p:spTree>
    <p:extLst>
      <p:ext uri="{BB962C8B-B14F-4D97-AF65-F5344CB8AC3E}">
        <p14:creationId xmlns:p14="http://schemas.microsoft.com/office/powerpoint/2010/main" val="389190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 name = </a:t>
            </a:r>
            <a:r>
              <a:rPr lang="nl-NL" sz="1200" dirty="0" smtClean="0"/>
              <a:t>“Hello"&gt;&lt;/</a:t>
            </a:r>
            <a:r>
              <a:rPr lang="nl-NL" sz="1200" dirty="0"/>
              <a:t>student&gt;&lt;br/&gt; </a:t>
            </a:r>
            <a:endParaRPr lang="nl-NL" sz="1200" dirty="0" smtClean="0"/>
          </a:p>
          <a:p>
            <a:pPr lvl="1"/>
            <a:r>
              <a:rPr lang="nl-NL" sz="1200" dirty="0" smtClean="0"/>
              <a:t>&lt;</a:t>
            </a:r>
            <a:r>
              <a:rPr lang="nl-NL" sz="1200" dirty="0"/>
              <a:t>student name =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mainApp.directive</a:t>
            </a:r>
            <a:r>
              <a:rPr lang="en-US" sz="1200" dirty="0"/>
              <a:t>('student', function() {</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in Angular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By default in Angular, when you attach CSS directly to a component, we scope that </a:t>
            </a:r>
            <a:r>
              <a:rPr lang="en-GB" sz="1600" dirty="0" err="1"/>
              <a:t>css</a:t>
            </a:r>
            <a:r>
              <a:rPr lang="en-GB" sz="1600" dirty="0"/>
              <a:t> exclusively to that component. </a:t>
            </a:r>
            <a:endParaRPr lang="en-GB" sz="1600" dirty="0" smtClean="0"/>
          </a:p>
          <a:p>
            <a:r>
              <a:rPr lang="en-GB" sz="1600" dirty="0" smtClean="0"/>
              <a:t>Two ways:-</a:t>
            </a:r>
          </a:p>
          <a:p>
            <a:pPr lvl="1">
              <a:buFont typeface="Wingdings" panose="05000000000000000000" pitchFamily="2" charset="2"/>
              <a:buChar char="Ø"/>
            </a:pPr>
            <a:r>
              <a:rPr lang="en-GB" sz="1400" dirty="0" smtClean="0"/>
              <a:t>Global CSS</a:t>
            </a:r>
          </a:p>
          <a:p>
            <a:pPr lvl="1">
              <a:buFont typeface="Wingdings" panose="05000000000000000000" pitchFamily="2" charset="2"/>
              <a:buChar char="Ø"/>
            </a:pPr>
            <a:r>
              <a:rPr lang="en-GB" sz="1400" dirty="0" smtClean="0"/>
              <a:t>Component-scoped CSS</a:t>
            </a:r>
          </a:p>
          <a:p>
            <a:r>
              <a:rPr lang="en-GB" sz="1800" dirty="0" smtClean="0"/>
              <a:t>Three ways of component encapsulation:-</a:t>
            </a:r>
          </a:p>
          <a:p>
            <a:pPr lvl="1"/>
            <a:r>
              <a:rPr lang="en-GB" sz="1400" dirty="0" smtClean="0"/>
              <a:t>Emulated mode</a:t>
            </a:r>
          </a:p>
          <a:p>
            <a:pPr lvl="1"/>
            <a:r>
              <a:rPr lang="en-GB" sz="1400" dirty="0" smtClean="0"/>
              <a:t>Native mode – uses Shadow DOM</a:t>
            </a:r>
          </a:p>
          <a:p>
            <a:pPr lvl="1"/>
            <a:r>
              <a:rPr lang="en-GB" sz="1400" smtClean="0"/>
              <a:t>None</a:t>
            </a:r>
            <a:endParaRPr lang="en-GB" sz="1400" dirty="0" smtClean="0"/>
          </a:p>
          <a:p>
            <a:pPr lvl="1"/>
            <a:endParaRPr lang="en-GB" sz="14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711465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Performance Improvement</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Minimize the number of registered watchers</a:t>
            </a:r>
          </a:p>
          <a:p>
            <a:pPr lvl="1">
              <a:buFont typeface="Wingdings" panose="05000000000000000000" pitchFamily="2" charset="2"/>
              <a:buChar char="Ø"/>
            </a:pPr>
            <a:r>
              <a:rPr lang="en-GB" sz="1400" dirty="0" smtClean="0"/>
              <a:t>Tools such as Batarang, chrome Angular watchers are useful tools</a:t>
            </a:r>
          </a:p>
          <a:p>
            <a:r>
              <a:rPr lang="en-GB" sz="1600" dirty="0" smtClean="0"/>
              <a:t>Maximum the performance of registered watchers</a:t>
            </a:r>
          </a:p>
          <a:p>
            <a:r>
              <a:rPr lang="en-GB" sz="1600" dirty="0" smtClean="0"/>
              <a:t>Use ng-if rather than ng-show</a:t>
            </a:r>
          </a:p>
          <a:p>
            <a:r>
              <a:rPr lang="en-GB" sz="1600" dirty="0" smtClean="0"/>
              <a:t>As AngularJS doesn’t have native support for unregistering watchers, you can use solutions like </a:t>
            </a:r>
            <a:r>
              <a:rPr lang="en-GB" sz="1600" b="1" dirty="0" smtClean="0"/>
              <a:t>bindonce </a:t>
            </a:r>
          </a:p>
          <a:p>
            <a:pPr lvl="1">
              <a:buFont typeface="Wingdings" panose="05000000000000000000" pitchFamily="2" charset="2"/>
              <a:buChar char="Ø"/>
            </a:pPr>
            <a:r>
              <a:rPr lang="en-GB" sz="1400" dirty="0"/>
              <a:t>&lt;div bindonce </a:t>
            </a:r>
            <a:r>
              <a:rPr lang="en-GB" sz="1400" dirty="0" err="1"/>
              <a:t>bo</a:t>
            </a:r>
            <a:r>
              <a:rPr lang="en-GB" sz="1400" dirty="0"/>
              <a:t>-text=” ’TRANSLATION.KEY’ | translate ”&gt;&lt;/div</a:t>
            </a:r>
            <a:r>
              <a:rPr lang="en-GB" sz="1400" dirty="0" smtClean="0"/>
              <a:t>&gt;</a:t>
            </a:r>
          </a:p>
          <a:p>
            <a:r>
              <a:rPr lang="en-GB" sz="1600" dirty="0" smtClean="0"/>
              <a:t>Pagination i.e. use paginate:page in &lt;ng-repeat&gt; directory</a:t>
            </a:r>
          </a:p>
          <a:p>
            <a:r>
              <a:rPr lang="en-GB" sz="1600" dirty="0" smtClean="0"/>
              <a:t>Infinite scrolling</a:t>
            </a:r>
          </a:p>
          <a:p>
            <a:r>
              <a:rPr lang="en-GB" sz="1600" dirty="0" smtClean="0"/>
              <a:t>Cache calculated properties</a:t>
            </a:r>
          </a:p>
          <a:p>
            <a:r>
              <a:rPr lang="en-GB" sz="1600" dirty="0" smtClean="0"/>
              <a:t>Scalyr Directives</a:t>
            </a:r>
          </a:p>
          <a:p>
            <a:r>
              <a:rPr lang="en-GB" sz="1600" dirty="0" smtClean="0"/>
              <a:t>Angular Fastscroll (in div tags)</a:t>
            </a:r>
          </a:p>
          <a:p>
            <a:r>
              <a:rPr lang="en-GB" sz="1600" dirty="0" smtClean="0"/>
              <a:t>Tools:</a:t>
            </a:r>
          </a:p>
          <a:p>
            <a:pPr lvl="1"/>
            <a:r>
              <a:rPr lang="en-GB" sz="1200" dirty="0" smtClean="0"/>
              <a:t>Chrome DevTools</a:t>
            </a:r>
          </a:p>
          <a:p>
            <a:pPr lvl="1"/>
            <a:r>
              <a:rPr lang="en-GB" sz="1200" dirty="0" smtClean="0"/>
              <a:t>Batarang Plugin</a:t>
            </a:r>
          </a:p>
          <a:p>
            <a:pPr lvl="1"/>
            <a:r>
              <a:rPr lang="en-GB" sz="1200" dirty="0" smtClean="0"/>
              <a:t>angular-instruments</a:t>
            </a:r>
          </a:p>
        </p:txBody>
      </p:sp>
    </p:spTree>
    <p:extLst>
      <p:ext uri="{BB962C8B-B14F-4D97-AF65-F5344CB8AC3E}">
        <p14:creationId xmlns:p14="http://schemas.microsoft.com/office/powerpoint/2010/main" val="866641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Top 3 Performance Tips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400" dirty="0" smtClean="0"/>
              <a:t>Make events fast</a:t>
            </a:r>
          </a:p>
          <a:p>
            <a:r>
              <a:rPr lang="en-GB" sz="1400" dirty="0" smtClean="0"/>
              <a:t>Minimize </a:t>
            </a:r>
            <a:r>
              <a:rPr lang="en-GB" sz="1400" dirty="0"/>
              <a:t>change </a:t>
            </a:r>
            <a:r>
              <a:rPr lang="en-GB" sz="1400" dirty="0" smtClean="0"/>
              <a:t>detections:-</a:t>
            </a:r>
          </a:p>
          <a:p>
            <a:pPr marL="274320" lvl="1" indent="0">
              <a:buNone/>
            </a:pPr>
            <a:r>
              <a:rPr lang="en-GB" sz="1400" dirty="0" smtClean="0"/>
              <a:t>By </a:t>
            </a:r>
            <a:r>
              <a:rPr lang="en-GB" sz="1400" dirty="0"/>
              <a:t>default, components in an Angular application undergo change detection with nearly every user interaction. But, Angular allows you take control of this process. You can indicate to Angular if a component subtree is up to date and exclude it from change detection</a:t>
            </a:r>
            <a:r>
              <a:rPr lang="en-GB" sz="1400" dirty="0" smtClean="0"/>
              <a:t>.</a:t>
            </a:r>
          </a:p>
          <a:p>
            <a:pPr marL="274320" lvl="1" indent="0">
              <a:buNone/>
            </a:pPr>
            <a:endParaRPr lang="en-GB" sz="1400" dirty="0" smtClean="0"/>
          </a:p>
          <a:p>
            <a:pPr marL="274320" lvl="1" indent="0">
              <a:buNone/>
            </a:pPr>
            <a:r>
              <a:rPr lang="en-GB" sz="1400" dirty="0"/>
              <a:t>The first way to exclude a component subtree from change detection is by setting the `</a:t>
            </a:r>
            <a:r>
              <a:rPr lang="en-GB" sz="1400" dirty="0" err="1"/>
              <a:t>changeDetection</a:t>
            </a:r>
            <a:r>
              <a:rPr lang="en-GB" sz="1400" dirty="0"/>
              <a:t>` property to `</a:t>
            </a:r>
            <a:r>
              <a:rPr lang="en-GB" sz="1400" dirty="0" err="1"/>
              <a:t>ChangeDetectionStrategy.OnPush</a:t>
            </a:r>
            <a:r>
              <a:rPr lang="en-GB" sz="1400" dirty="0"/>
              <a:t>` in the @Component decorator</a:t>
            </a:r>
            <a:r>
              <a:rPr lang="en-GB" sz="1400" dirty="0" smtClean="0"/>
              <a:t>.</a:t>
            </a:r>
          </a:p>
          <a:p>
            <a:pPr marL="274320" lvl="1" indent="0">
              <a:buNone/>
            </a:pPr>
            <a:endParaRPr lang="en-GB" sz="1400" dirty="0"/>
          </a:p>
          <a:p>
            <a:r>
              <a:rPr lang="en-GB" sz="1400" dirty="0" smtClean="0"/>
              <a:t>Minimize DOM manipulations:-</a:t>
            </a:r>
          </a:p>
          <a:p>
            <a:pPr marL="274320" lvl="1" indent="0">
              <a:buNone/>
            </a:pPr>
            <a:r>
              <a:rPr lang="en-GB" sz="1400" dirty="0"/>
              <a:t>By default, when iterating over a list of objects, Angular will use object identity to determine if items are added, removed, or rearranged. This works well for most situations. However, with the introduction of immutable practices, changes to the list’s content generates new objects. In turn, </a:t>
            </a:r>
            <a:r>
              <a:rPr lang="en-GB" sz="1400" dirty="0" err="1"/>
              <a:t>ngFor</a:t>
            </a:r>
            <a:r>
              <a:rPr lang="en-GB" sz="1400" dirty="0"/>
              <a:t> will generate a new collection of DOM elements to be rendered. If the list is long or complex enough, this will increase the time it takes the browser to render updates. To mitigate this issue, it is possible to use </a:t>
            </a:r>
            <a:r>
              <a:rPr lang="en-GB" sz="1400" dirty="0" err="1"/>
              <a:t>trackBy</a:t>
            </a:r>
            <a:r>
              <a:rPr lang="en-GB" sz="1400" dirty="0"/>
              <a:t> to indicate how a change to an entry is determined.</a:t>
            </a:r>
            <a:endParaRPr lang="en-GB" sz="1400" dirty="0" smtClean="0"/>
          </a:p>
        </p:txBody>
      </p:sp>
    </p:spTree>
    <p:extLst>
      <p:ext uri="{BB962C8B-B14F-4D97-AF65-F5344CB8AC3E}">
        <p14:creationId xmlns:p14="http://schemas.microsoft.com/office/powerpoint/2010/main" val="2706082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7"/>
              </a:rPr>
              <a:t>http://</a:t>
            </a:r>
            <a:r>
              <a:rPr lang="en-US" sz="1600" dirty="0" smtClean="0">
                <a:hlinkClick r:id="rId7"/>
              </a:rPr>
              <a:t>www.slideshare.net/damienklinnert/angular-performance-tuning-for-large</a:t>
            </a:r>
            <a:endParaRPr lang="en-US" sz="1600" dirty="0" smtClean="0"/>
          </a:p>
          <a:p>
            <a:r>
              <a:rPr lang="en-US" sz="1600" dirty="0"/>
              <a:t>https://blog.angular.io/3-tips-for-angular-runtime-performance-from-the-real-world-d467fbc8f66e</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a:p>
            <a:r>
              <a:rPr lang="en-US" sz="1600" dirty="0" smtClean="0"/>
              <a:t>ng-include can be used to embed html within another html. This feature is not available in HTML</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400" dirty="0"/>
              <a:t>The </a:t>
            </a:r>
            <a:r>
              <a:rPr lang="en-GB" sz="1400" dirty="0">
                <a:hlinkClick r:id="rId2"/>
              </a:rPr>
              <a:t>injector</a:t>
            </a:r>
            <a:r>
              <a:rPr lang="en-GB" sz="1400" dirty="0"/>
              <a:t> that will be used for dependency injection is </a:t>
            </a:r>
            <a:r>
              <a:rPr lang="en-GB" sz="1400" dirty="0" smtClean="0"/>
              <a:t>created</a:t>
            </a:r>
            <a:endParaRPr lang="en-GB" sz="1400" dirty="0"/>
          </a:p>
          <a:p>
            <a:pPr marL="617220" lvl="1" indent="-342900">
              <a:buFont typeface="+mj-lt"/>
              <a:buAutoNum type="arabicParenR"/>
            </a:pPr>
            <a:r>
              <a:rPr lang="en-GB" sz="1400" dirty="0"/>
              <a:t>The injector will then create the </a:t>
            </a:r>
            <a:r>
              <a:rPr lang="en-GB" sz="1400" dirty="0">
                <a:hlinkClick r:id="rId3"/>
              </a:rPr>
              <a:t>root scope</a:t>
            </a:r>
            <a:r>
              <a:rPr lang="en-GB" sz="1400" dirty="0"/>
              <a:t> that will become the </a:t>
            </a:r>
            <a:r>
              <a:rPr lang="en-GB" sz="1400" b="1" dirty="0">
                <a:solidFill>
                  <a:srgbClr val="00B050"/>
                </a:solidFill>
              </a:rPr>
              <a:t>context</a:t>
            </a:r>
            <a:r>
              <a:rPr lang="en-GB" sz="1400" dirty="0">
                <a:solidFill>
                  <a:srgbClr val="00B050"/>
                </a:solidFill>
              </a:rPr>
              <a:t> </a:t>
            </a:r>
            <a:r>
              <a:rPr lang="en-GB" sz="1400" dirty="0"/>
              <a:t>for the model of our </a:t>
            </a:r>
            <a:r>
              <a:rPr lang="en-GB" sz="1400" dirty="0" smtClean="0"/>
              <a:t>application</a:t>
            </a:r>
            <a:endParaRPr lang="en-GB" sz="1400" dirty="0"/>
          </a:p>
          <a:p>
            <a:pPr marL="617220" lvl="1" indent="-342900">
              <a:buFont typeface="+mj-lt"/>
              <a:buAutoNum type="arabicParenR"/>
            </a:pPr>
            <a:r>
              <a:rPr lang="en-GB" sz="1400" dirty="0"/>
              <a:t>Angular will then "compile" the DOM starting at the </a:t>
            </a:r>
            <a:r>
              <a:rPr lang="en-GB" sz="1400" b="1" dirty="0" err="1"/>
              <a:t>ngApp</a:t>
            </a:r>
            <a:r>
              <a:rPr lang="en-GB" sz="1400" dirty="0"/>
              <a:t> root element, processing any directives and bindings found along the </a:t>
            </a:r>
            <a:r>
              <a:rPr lang="en-GB" sz="1400" dirty="0" smtClean="0"/>
              <a:t>way</a:t>
            </a:r>
            <a:endParaRPr lang="en-GB" sz="14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1" y="4902503"/>
            <a:ext cx="3137045" cy="155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3103</TotalTime>
  <Words>2115</Words>
  <Application>Microsoft Office PowerPoint</Application>
  <PresentationFormat>On-screen Show (4:3)</PresentationFormat>
  <Paragraphs>273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 ngBind</vt:lpstr>
      <vt:lpstr>AngularJS – ngCloak</vt:lpstr>
      <vt:lpstr>AngularJS – ngCsp</vt:lpstr>
      <vt:lpstr>AngularJS Expression &amp; Controller</vt:lpstr>
      <vt:lpstr>AngularJS Scope</vt:lpstr>
      <vt:lpstr>AngularJS Scope Contd…</vt:lpstr>
      <vt:lpstr>AngularJS Services</vt:lpstr>
      <vt:lpstr>AngularJS JSONP</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CSS in Angular</vt:lpstr>
      <vt:lpstr>Best Practices</vt:lpstr>
      <vt:lpstr>Angular – Performance Improvement</vt:lpstr>
      <vt:lpstr>Angular – Top 3 Performance Tips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331</cp:revision>
  <dcterms:created xsi:type="dcterms:W3CDTF">2016-02-28T16:32:10Z</dcterms:created>
  <dcterms:modified xsi:type="dcterms:W3CDTF">2017-12-04T18:25:26Z</dcterms:modified>
</cp:coreProperties>
</file>