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6" r:id="rId4"/>
    <p:sldId id="285" r:id="rId5"/>
    <p:sldId id="305" r:id="rId6"/>
    <p:sldId id="284" r:id="rId7"/>
    <p:sldId id="283" r:id="rId8"/>
    <p:sldId id="337" r:id="rId9"/>
    <p:sldId id="310" r:id="rId10"/>
    <p:sldId id="307" r:id="rId11"/>
    <p:sldId id="313" r:id="rId12"/>
    <p:sldId id="314" r:id="rId13"/>
    <p:sldId id="315" r:id="rId14"/>
    <p:sldId id="316" r:id="rId15"/>
    <p:sldId id="317" r:id="rId16"/>
    <p:sldId id="318" r:id="rId17"/>
    <p:sldId id="319" r:id="rId18"/>
    <p:sldId id="320" r:id="rId19"/>
    <p:sldId id="321" r:id="rId20"/>
    <p:sldId id="322" r:id="rId21"/>
    <p:sldId id="323" r:id="rId22"/>
    <p:sldId id="308" r:id="rId23"/>
    <p:sldId id="306" r:id="rId24"/>
    <p:sldId id="286" r:id="rId25"/>
    <p:sldId id="287" r:id="rId26"/>
    <p:sldId id="288" r:id="rId27"/>
    <p:sldId id="289" r:id="rId28"/>
    <p:sldId id="290" r:id="rId29"/>
    <p:sldId id="291" r:id="rId30"/>
    <p:sldId id="325" r:id="rId31"/>
    <p:sldId id="292" r:id="rId32"/>
    <p:sldId id="293" r:id="rId33"/>
    <p:sldId id="294" r:id="rId34"/>
    <p:sldId id="295" r:id="rId35"/>
    <p:sldId id="296" r:id="rId36"/>
    <p:sldId id="298" r:id="rId37"/>
    <p:sldId id="302" r:id="rId38"/>
    <p:sldId id="327" r:id="rId39"/>
    <p:sldId id="299" r:id="rId40"/>
    <p:sldId id="300" r:id="rId41"/>
    <p:sldId id="297" r:id="rId42"/>
    <p:sldId id="303" r:id="rId43"/>
    <p:sldId id="301" r:id="rId44"/>
    <p:sldId id="311" r:id="rId45"/>
    <p:sldId id="312" r:id="rId46"/>
    <p:sldId id="324" r:id="rId47"/>
    <p:sldId id="328" r:id="rId48"/>
    <p:sldId id="329" r:id="rId49"/>
    <p:sldId id="331" r:id="rId50"/>
    <p:sldId id="330" r:id="rId51"/>
    <p:sldId id="336" r:id="rId52"/>
    <p:sldId id="332" r:id="rId53"/>
    <p:sldId id="333" r:id="rId54"/>
    <p:sldId id="334" r:id="rId55"/>
    <p:sldId id="335" r:id="rId56"/>
    <p:sldId id="326" r:id="rId57"/>
    <p:sldId id="338" r:id="rId58"/>
    <p:sldId id="309" r:id="rId59"/>
    <p:sldId id="269"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166" y="-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3/22/2018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3/22/2018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3/22/2018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3/22/2018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oracle.com/javase/7/docs/api/java/util/concurrent/ExecutorService.html#shutdownNow()" TargetMode="External"/><Relationship Id="rId7" Type="http://schemas.openxmlformats.org/officeDocument/2006/relationships/hyperlink" Target="https://docs.oracle.com/javase/7/docs/api/java/util/concurrent/ThreadPoolExecutor.html" TargetMode="External"/><Relationship Id="rId2" Type="http://schemas.openxmlformats.org/officeDocument/2006/relationships/hyperlink" Target="https://docs.oracle.com/javase/7/docs/api/java/util/concurrent/ExecutorService.html#shutdown()" TargetMode="External"/><Relationship Id="rId1" Type="http://schemas.openxmlformats.org/officeDocument/2006/relationships/slideLayout" Target="../slideLayouts/slideLayout2.xml"/><Relationship Id="rId6" Type="http://schemas.openxmlformats.org/officeDocument/2006/relationships/hyperlink" Target="https://docs.oracle.com/javase/7/docs/api/java/util/concurrent/ScheduledThreadPoolExecutor.html" TargetMode="External"/><Relationship Id="rId5" Type="http://schemas.openxmlformats.org/officeDocument/2006/relationships/hyperlink" Target="https://docs.oracle.com/javase/7/docs/api/java/util/concurrent/ForkJoinPool.html" TargetMode="External"/><Relationship Id="rId4" Type="http://schemas.openxmlformats.org/officeDocument/2006/relationships/hyperlink" Target="https://docs.oracle.com/javase/7/docs/api/java/util/concurrent/AbstractExecutorService.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cs.oracle.com/javase/8/docs/api/java/util/concurrent/ExecutorCompletionService.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download.java.net/jdk8/docs/api/java/util/concurrent/ForkJoinPool.html#commonPoo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ocs.oracle.com/javase/7/docs/api/java/util/concurrent/FutureTask.html#runAndReset()" TargetMode="External"/><Relationship Id="rId7" Type="http://schemas.openxmlformats.org/officeDocument/2006/relationships/hyperlink" Target="https://docs.oracle.com/javase/7/docs/api/java/util/concurrent/FutureTask.html#cancel(boolean)" TargetMode="External"/><Relationship Id="rId2" Type="http://schemas.openxmlformats.org/officeDocument/2006/relationships/hyperlink" Target="https://docs.oracle.com/javase/7/docs/api/java/util/concurrent/Future.html" TargetMode="External"/><Relationship Id="rId1" Type="http://schemas.openxmlformats.org/officeDocument/2006/relationships/slideLayout" Target="../slideLayouts/slideLayout2.xml"/><Relationship Id="rId6" Type="http://schemas.openxmlformats.org/officeDocument/2006/relationships/hyperlink" Target="https://docs.oracle.com/javase/7/docs/api/java/util/concurrent/Executor.html" TargetMode="External"/><Relationship Id="rId5" Type="http://schemas.openxmlformats.org/officeDocument/2006/relationships/hyperlink" Target="https://docs.oracle.com/javase/7/docs/api/java/lang/Runnable.html" TargetMode="External"/><Relationship Id="rId4" Type="http://schemas.openxmlformats.org/officeDocument/2006/relationships/hyperlink" Target="https://docs.oracle.com/javase/7/docs/api/java/util/concurrent/Callable.html"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java67.blogspot.com/2012/11/what-is-static-class-variable-method.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javarevisited.blogspot.sg/2011/06/volatile-keyword-java-example-tutorial.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docs.oracle.com/javase/8/docs/api/java/util/concurrent/atomic/DoubleAdder.html" TargetMode="External"/><Relationship Id="rId2" Type="http://schemas.openxmlformats.org/officeDocument/2006/relationships/hyperlink" Target="https://docs.oracle.com/javase/8/docs/api/java/util/concurrent/atomic/DoubleAccumulator.html" TargetMode="External"/><Relationship Id="rId1" Type="http://schemas.openxmlformats.org/officeDocument/2006/relationships/slideLayout" Target="../slideLayouts/slideLayout2.xml"/><Relationship Id="rId4" Type="http://schemas.openxmlformats.org/officeDocument/2006/relationships/hyperlink" Target="https://docs.oracle.com/javase/8/docs/api/java/util/concurrent/atomic/LongAccumulator.ht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docs.oracle.com/javase/8/docs/api/java/util/concurrent/Executors.html" TargetMode="External"/><Relationship Id="rId2" Type="http://schemas.openxmlformats.org/officeDocument/2006/relationships/hyperlink" Target="https://docs.oracle.com/javase/8/docs/api/java/lang/Runnable.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docs.oracle.com/javase/tutorial/essential/concurrency/starvelive.html" TargetMode="External"/><Relationship Id="rId2" Type="http://schemas.openxmlformats.org/officeDocument/2006/relationships/hyperlink" Target="https://docs.oracle.com/javase/tutorial/essential/concurrency/deadlock.html"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javarevisited.blogspot.co.uk/2014/07/top-50-java-multithreading-interview-questions-answers.html" TargetMode="External"/><Relationship Id="rId7" Type="http://schemas.openxmlformats.org/officeDocument/2006/relationships/hyperlink" Target="https://docs.oracle.com/javase/tutorial/java/generics/restrictions.html" TargetMode="External"/><Relationship Id="rId2" Type="http://schemas.openxmlformats.org/officeDocument/2006/relationships/hyperlink" Target="https://www.javacodegeeks.com/2014/11/multithreading-concurrency-interview-questions-answers.html" TargetMode="External"/><Relationship Id="rId1" Type="http://schemas.openxmlformats.org/officeDocument/2006/relationships/slideLayout" Target="../slideLayouts/slideLayout2.xml"/><Relationship Id="rId6" Type="http://schemas.openxmlformats.org/officeDocument/2006/relationships/hyperlink" Target="http://howtodoinjava.com/best-practices/java-executor-framework-tutorial-and-best-practices/" TargetMode="External"/><Relationship Id="rId5" Type="http://schemas.openxmlformats.org/officeDocument/2006/relationships/hyperlink" Target="https://docs.oracle.com/javase/8/docs/technotes/guides/concurrency/changes8.html" TargetMode="External"/><Relationship Id="rId4" Type="http://schemas.openxmlformats.org/officeDocument/2006/relationships/hyperlink" Target="https://docs.oracle.com/javase/7/docs/api/java/util/concurrent/ThreadLocalRandom.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howtodoinjava.com/java-5/java-executor-framework-tutorial-and-best-practic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oracle.com/javase/7/docs/api/java/util/concurrent/RejectedExecutionException.html" TargetMode="External"/><Relationship Id="rId2" Type="http://schemas.openxmlformats.org/officeDocument/2006/relationships/hyperlink" Target="https://docs.oracle.com/javase/7/docs/api/java/lang/Runnable.html"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docs.oracle.com/javase/7/docs/api/java/lang/NullPointerException.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Multi-threading </a:t>
            </a:r>
            <a:br>
              <a:rPr lang="en-US" dirty="0" smtClean="0"/>
            </a:br>
            <a:r>
              <a:rPr lang="en-US" sz="1600" dirty="0" smtClean="0"/>
              <a:t>(Personal notes from various websites. This is just for learning purpose. It will not be disturbed commercially for any reason.)</a:t>
            </a:r>
            <a:endParaRPr lang="en-US" sz="1600"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ExecutorService</a:t>
            </a:r>
            <a:endParaRPr lang="en-US" dirty="0"/>
          </a:p>
        </p:txBody>
      </p:sp>
      <p:sp>
        <p:nvSpPr>
          <p:cNvPr id="3" name="Content Placeholder 2"/>
          <p:cNvSpPr>
            <a:spLocks noGrp="1"/>
          </p:cNvSpPr>
          <p:nvPr>
            <p:ph idx="1"/>
          </p:nvPr>
        </p:nvSpPr>
        <p:spPr/>
        <p:txBody>
          <a:bodyPr>
            <a:normAutofit/>
          </a:bodyPr>
          <a:lstStyle/>
          <a:p>
            <a:r>
              <a:rPr lang="en-GB" sz="1600" dirty="0"/>
              <a:t>An ExecutorService can be shut down, which will cause it to reject new tasks. Two different methods are provided for shutting down an </a:t>
            </a:r>
            <a:r>
              <a:rPr lang="en-GB" sz="1600" dirty="0" smtClean="0"/>
              <a:t>ExecutorService</a:t>
            </a:r>
          </a:p>
          <a:p>
            <a:r>
              <a:rPr lang="en-GB" sz="1600" dirty="0" smtClean="0"/>
              <a:t>The</a:t>
            </a:r>
            <a:r>
              <a:rPr lang="en-GB" sz="1600" dirty="0"/>
              <a:t> </a:t>
            </a:r>
            <a:r>
              <a:rPr lang="en-GB" sz="1600" dirty="0">
                <a:hlinkClick r:id="rId2"/>
              </a:rPr>
              <a:t>shutdown()</a:t>
            </a:r>
            <a:r>
              <a:rPr lang="en-GB" sz="1600" dirty="0"/>
              <a:t> method will allow previously submitted tasks to execute before terminating, while the </a:t>
            </a:r>
            <a:r>
              <a:rPr lang="en-GB" sz="1600" dirty="0" err="1">
                <a:hlinkClick r:id="rId3"/>
              </a:rPr>
              <a:t>shutdownNow</a:t>
            </a:r>
            <a:r>
              <a:rPr lang="en-GB" sz="1600" dirty="0">
                <a:hlinkClick r:id="rId3"/>
              </a:rPr>
              <a:t>()</a:t>
            </a:r>
            <a:r>
              <a:rPr lang="en-GB" sz="1600" dirty="0"/>
              <a:t> method prevents waiting tasks from starting and attempts to stop currently executing tasks. Upon termination, an executor has no tasks actively executing, no tasks awaiting execution, and no new tasks can be submitted. An unused ExecutorService should be shut down to allow reclamation of its resources</a:t>
            </a:r>
            <a:r>
              <a:rPr lang="en-GB" sz="1600" dirty="0" smtClean="0"/>
              <a:t>.</a:t>
            </a:r>
          </a:p>
          <a:p>
            <a:r>
              <a:rPr lang="en-GB" sz="1600" dirty="0" smtClean="0"/>
              <a:t>Known implementing classes:</a:t>
            </a:r>
          </a:p>
          <a:p>
            <a:pPr lvl="1"/>
            <a:r>
              <a:rPr lang="en-US" sz="1200" dirty="0" err="1">
                <a:hlinkClick r:id="rId4" tooltip="class in java.util.concurrent"/>
              </a:rPr>
              <a:t>AbstractExecutorService</a:t>
            </a:r>
            <a:r>
              <a:rPr lang="en-US" sz="1200" dirty="0"/>
              <a:t>, </a:t>
            </a:r>
            <a:r>
              <a:rPr lang="en-US" sz="1200" dirty="0" err="1">
                <a:hlinkClick r:id="rId5" tooltip="class in java.util.concurrent"/>
              </a:rPr>
              <a:t>ForkJoinPool</a:t>
            </a:r>
            <a:r>
              <a:rPr lang="en-US" sz="1200" dirty="0"/>
              <a:t>, </a:t>
            </a:r>
            <a:r>
              <a:rPr lang="en-US" sz="1200" dirty="0" err="1">
                <a:hlinkClick r:id="rId6" tooltip="class in java.util.concurrent"/>
              </a:rPr>
              <a:t>ScheduledThreadPoolExecutor</a:t>
            </a:r>
            <a:r>
              <a:rPr lang="en-US" sz="1200" dirty="0"/>
              <a:t>, </a:t>
            </a:r>
            <a:r>
              <a:rPr lang="en-US" sz="1200" dirty="0" err="1">
                <a:hlinkClick r:id="rId7" tooltip="class in java.util.concurrent"/>
              </a:rPr>
              <a:t>ThreadPoolExecutor</a:t>
            </a:r>
            <a:endParaRPr lang="en-US" sz="1200" dirty="0" smtClean="0"/>
          </a:p>
        </p:txBody>
      </p:sp>
    </p:spTree>
    <p:extLst>
      <p:ext uri="{BB962C8B-B14F-4D97-AF65-F5344CB8AC3E}">
        <p14:creationId xmlns:p14="http://schemas.microsoft.com/office/powerpoint/2010/main" val="4302478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Executor</a:t>
            </a:r>
            <a:endParaRPr lang="en-US" dirty="0"/>
          </a:p>
        </p:txBody>
      </p:sp>
      <p:sp>
        <p:nvSpPr>
          <p:cNvPr id="3" name="Content Placeholder 2"/>
          <p:cNvSpPr>
            <a:spLocks noGrp="1"/>
          </p:cNvSpPr>
          <p:nvPr>
            <p:ph idx="1"/>
          </p:nvPr>
        </p:nvSpPr>
        <p:spPr/>
        <p:txBody>
          <a:bodyPr>
            <a:normAutofit/>
          </a:bodyPr>
          <a:lstStyle/>
          <a:p>
            <a:r>
              <a:rPr lang="en-GB" sz="1600" dirty="0"/>
              <a:t>In an executor, you can execute two kinds of tasks</a:t>
            </a:r>
            <a:r>
              <a:rPr lang="en-GB" sz="1600" dirty="0" smtClean="0"/>
              <a:t>:-</a:t>
            </a:r>
          </a:p>
          <a:p>
            <a:pPr>
              <a:buFont typeface="Wingdings" panose="05000000000000000000" pitchFamily="2" charset="2"/>
              <a:buChar char="Ø"/>
            </a:pPr>
            <a:r>
              <a:rPr lang="en-GB" sz="1600" b="1" dirty="0"/>
              <a:t>Tasks based on the Runnable interface</a:t>
            </a:r>
            <a:r>
              <a:rPr lang="en-GB" sz="1600" dirty="0"/>
              <a:t>: These tasks implement the run() method that doesn't return any result.</a:t>
            </a:r>
          </a:p>
          <a:p>
            <a:pPr>
              <a:buFont typeface="Wingdings" panose="05000000000000000000" pitchFamily="2" charset="2"/>
              <a:buChar char="Ø"/>
            </a:pPr>
            <a:r>
              <a:rPr lang="en-GB" sz="1600" b="1" dirty="0"/>
              <a:t>Tasks based on the Callable interface</a:t>
            </a:r>
            <a:r>
              <a:rPr lang="en-GB" sz="1600" dirty="0"/>
              <a:t>: These tasks implement the call() interface that returns an object as a result. The concrete type that will be returned by the call() method is specified by the generic type parameter of the Callable interface. To get the result returned by the task, the executor will return you an implementation of the Future interface for every task.</a:t>
            </a:r>
          </a:p>
          <a:p>
            <a:endParaRPr lang="en-US" sz="1600" dirty="0" smtClean="0"/>
          </a:p>
        </p:txBody>
      </p:sp>
    </p:spTree>
    <p:extLst>
      <p:ext uri="{BB962C8B-B14F-4D97-AF65-F5344CB8AC3E}">
        <p14:creationId xmlns:p14="http://schemas.microsoft.com/office/powerpoint/2010/main" val="37792391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Callable Interface</a:t>
            </a:r>
            <a:endParaRPr lang="en-US" dirty="0"/>
          </a:p>
        </p:txBody>
      </p:sp>
      <p:sp>
        <p:nvSpPr>
          <p:cNvPr id="3" name="Content Placeholder 2"/>
          <p:cNvSpPr>
            <a:spLocks noGrp="1"/>
          </p:cNvSpPr>
          <p:nvPr>
            <p:ph idx="1"/>
          </p:nvPr>
        </p:nvSpPr>
        <p:spPr/>
        <p:txBody>
          <a:bodyPr>
            <a:normAutofit/>
          </a:bodyPr>
          <a:lstStyle/>
          <a:p>
            <a:r>
              <a:rPr lang="en-GB" sz="1600" dirty="0"/>
              <a:t>The Callable interface is very similar to the Runnable interface. The main characteristics of this interface are:</a:t>
            </a:r>
          </a:p>
          <a:p>
            <a:pPr>
              <a:buFont typeface="Wingdings" panose="05000000000000000000" pitchFamily="2" charset="2"/>
              <a:buChar char="Ø"/>
            </a:pPr>
            <a:r>
              <a:rPr lang="en-GB" sz="1600" dirty="0"/>
              <a:t>It's a generic interface. It has a </a:t>
            </a:r>
            <a:r>
              <a:rPr lang="en-GB" sz="1600" b="1" dirty="0"/>
              <a:t>single type parameter </a:t>
            </a:r>
            <a:r>
              <a:rPr lang="en-GB" sz="1600" dirty="0"/>
              <a:t>that corresponds to the return type of the call() </a:t>
            </a:r>
            <a:r>
              <a:rPr lang="en-GB" sz="1600" dirty="0" smtClean="0"/>
              <a:t>method</a:t>
            </a:r>
            <a:endParaRPr lang="en-GB" sz="1600" dirty="0"/>
          </a:p>
          <a:p>
            <a:pPr>
              <a:buFont typeface="Wingdings" panose="05000000000000000000" pitchFamily="2" charset="2"/>
              <a:buChar char="Ø"/>
            </a:pPr>
            <a:r>
              <a:rPr lang="en-GB" sz="1600" dirty="0"/>
              <a:t>It declares the </a:t>
            </a:r>
            <a:r>
              <a:rPr lang="en-GB" sz="1600" b="1" dirty="0"/>
              <a:t>call()</a:t>
            </a:r>
            <a:r>
              <a:rPr lang="en-GB" sz="1600" dirty="0"/>
              <a:t> method. This method will be executed by the executor when it runs the task. It must return an object of the type specified in the </a:t>
            </a:r>
            <a:r>
              <a:rPr lang="en-GB" sz="1600" dirty="0" smtClean="0"/>
              <a:t>declaration</a:t>
            </a:r>
            <a:endParaRPr lang="en-GB" sz="1600" dirty="0"/>
          </a:p>
          <a:p>
            <a:pPr>
              <a:buFont typeface="Wingdings" panose="05000000000000000000" pitchFamily="2" charset="2"/>
              <a:buChar char="Ø"/>
            </a:pPr>
            <a:r>
              <a:rPr lang="en-GB" sz="1600" dirty="0"/>
              <a:t>The call() method can throw </a:t>
            </a:r>
            <a:r>
              <a:rPr lang="en-GB" sz="1600" b="1" dirty="0"/>
              <a:t>any checked exception</a:t>
            </a:r>
            <a:r>
              <a:rPr lang="en-GB" sz="1600" dirty="0"/>
              <a:t>. You can process the exceptions implementing your own executor and overriding the </a:t>
            </a:r>
            <a:r>
              <a:rPr lang="en-GB" sz="1600" b="1" dirty="0" err="1"/>
              <a:t>afterExecute</a:t>
            </a:r>
            <a:r>
              <a:rPr lang="en-GB" sz="1600" b="1" dirty="0"/>
              <a:t>()</a:t>
            </a:r>
            <a:r>
              <a:rPr lang="en-GB" sz="1600" dirty="0"/>
              <a:t> </a:t>
            </a:r>
            <a:r>
              <a:rPr lang="en-GB" sz="1600" dirty="0" smtClean="0"/>
              <a:t>method</a:t>
            </a:r>
            <a:endParaRPr lang="en-GB" sz="1600" dirty="0"/>
          </a:p>
        </p:txBody>
      </p:sp>
    </p:spTree>
    <p:extLst>
      <p:ext uri="{BB962C8B-B14F-4D97-AF65-F5344CB8AC3E}">
        <p14:creationId xmlns:p14="http://schemas.microsoft.com/office/powerpoint/2010/main" val="4476882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Interface</a:t>
            </a:r>
            <a:endParaRPr lang="en-US" dirty="0"/>
          </a:p>
        </p:txBody>
      </p:sp>
      <p:sp>
        <p:nvSpPr>
          <p:cNvPr id="3" name="Content Placeholder 2"/>
          <p:cNvSpPr>
            <a:spLocks noGrp="1"/>
          </p:cNvSpPr>
          <p:nvPr>
            <p:ph idx="1"/>
          </p:nvPr>
        </p:nvSpPr>
        <p:spPr/>
        <p:txBody>
          <a:bodyPr>
            <a:normAutofit/>
          </a:bodyPr>
          <a:lstStyle/>
          <a:p>
            <a:r>
              <a:rPr lang="en-GB" sz="1600" dirty="0"/>
              <a:t>When you send a Callable task to an executor, it will return you an implementation of the Future interface that allows you to control the execution and the status of the task and to get the result. The main characteristics of this interface are:</a:t>
            </a:r>
          </a:p>
          <a:p>
            <a:pPr>
              <a:buFont typeface="Wingdings" panose="05000000000000000000" pitchFamily="2" charset="2"/>
              <a:buChar char="Ø"/>
            </a:pPr>
            <a:r>
              <a:rPr lang="en-GB" sz="1600" dirty="0"/>
              <a:t>You can cancel the execution of the task using the </a:t>
            </a:r>
            <a:r>
              <a:rPr lang="en-GB" sz="1600" b="1" dirty="0"/>
              <a:t>cancel()</a:t>
            </a:r>
            <a:r>
              <a:rPr lang="en-GB" sz="1600" dirty="0"/>
              <a:t> </a:t>
            </a:r>
            <a:r>
              <a:rPr lang="en-GB" sz="1600" dirty="0" smtClean="0"/>
              <a:t>method</a:t>
            </a:r>
            <a:endParaRPr lang="en-GB" sz="1600" dirty="0"/>
          </a:p>
          <a:p>
            <a:pPr>
              <a:buFont typeface="Wingdings" panose="05000000000000000000" pitchFamily="2" charset="2"/>
              <a:buChar char="Ø"/>
            </a:pPr>
            <a:r>
              <a:rPr lang="en-GB" sz="1600" dirty="0"/>
              <a:t>You can check whether the task has been cancelled (with the</a:t>
            </a:r>
            <a:r>
              <a:rPr lang="en-GB" sz="1600" b="1" dirty="0"/>
              <a:t> </a:t>
            </a:r>
            <a:r>
              <a:rPr lang="en-GB" sz="1600" b="1" dirty="0" err="1"/>
              <a:t>isCancelled</a:t>
            </a:r>
            <a:r>
              <a:rPr lang="en-GB" sz="1600" b="1" dirty="0"/>
              <a:t>()</a:t>
            </a:r>
            <a:r>
              <a:rPr lang="en-GB" sz="1600" dirty="0"/>
              <a:t> method) or it has finished (with the </a:t>
            </a:r>
            <a:r>
              <a:rPr lang="en-GB" sz="1600" b="1" dirty="0" err="1"/>
              <a:t>isDone</a:t>
            </a:r>
            <a:r>
              <a:rPr lang="en-GB" sz="1600" b="1" dirty="0"/>
              <a:t>()</a:t>
            </a:r>
            <a:r>
              <a:rPr lang="en-GB" sz="1600" dirty="0"/>
              <a:t> method</a:t>
            </a:r>
            <a:r>
              <a:rPr lang="en-GB" sz="1600" dirty="0" smtClean="0"/>
              <a:t>)</a:t>
            </a:r>
            <a:endParaRPr lang="en-GB" sz="1600" dirty="0"/>
          </a:p>
          <a:p>
            <a:pPr>
              <a:buFont typeface="Wingdings" panose="05000000000000000000" pitchFamily="2" charset="2"/>
              <a:buChar char="Ø"/>
            </a:pPr>
            <a:r>
              <a:rPr lang="en-GB" sz="1600" dirty="0"/>
              <a:t>You can get the value returned by the task using the </a:t>
            </a:r>
            <a:r>
              <a:rPr lang="en-GB" sz="1600" b="1" dirty="0"/>
              <a:t>get()</a:t>
            </a:r>
            <a:r>
              <a:rPr lang="en-GB" sz="1600" dirty="0"/>
              <a:t> method. There are two variants of this method. The first one doesn't have parameters and returns the value returned by the task if it has finished its execution. If the task hasn't finished its execution, it suspends the execution thread until the tasks finish. The second variant admits two parameters: a </a:t>
            </a:r>
            <a:r>
              <a:rPr lang="en-GB" sz="1600" b="1" dirty="0"/>
              <a:t>period of time </a:t>
            </a:r>
            <a:r>
              <a:rPr lang="en-GB" sz="1600" dirty="0"/>
              <a:t>and </a:t>
            </a:r>
            <a:r>
              <a:rPr lang="en-GB" sz="1600" b="1" dirty="0" err="1"/>
              <a:t>TimeUnit</a:t>
            </a:r>
            <a:r>
              <a:rPr lang="en-GB" sz="1600" dirty="0"/>
              <a:t> of that period. The main difference with the first one is that the thread waits for the period of time passed as a parameter. If the period ends and the task hasn't finished its execution, the method throws a </a:t>
            </a:r>
            <a:r>
              <a:rPr lang="en-GB" sz="1600" b="1" dirty="0" err="1"/>
              <a:t>TimeoutException</a:t>
            </a:r>
            <a:r>
              <a:rPr lang="en-GB" sz="1600" dirty="0"/>
              <a:t> exception.</a:t>
            </a:r>
          </a:p>
        </p:txBody>
      </p:sp>
    </p:spTree>
    <p:extLst>
      <p:ext uri="{BB962C8B-B14F-4D97-AF65-F5344CB8AC3E}">
        <p14:creationId xmlns:p14="http://schemas.microsoft.com/office/powerpoint/2010/main" val="20108715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Callable Implementation – Approach 1</a:t>
            </a:r>
            <a:endParaRPr lang="en-US" dirty="0"/>
          </a:p>
        </p:txBody>
      </p:sp>
      <p:sp>
        <p:nvSpPr>
          <p:cNvPr id="3" name="Content Placeholder 2"/>
          <p:cNvSpPr>
            <a:spLocks noGrp="1"/>
          </p:cNvSpPr>
          <p:nvPr>
            <p:ph idx="1"/>
          </p:nvPr>
        </p:nvSpPr>
        <p:spPr/>
        <p:txBody>
          <a:bodyPr>
            <a:normAutofit/>
          </a:bodyPr>
          <a:lstStyle/>
          <a:p>
            <a:r>
              <a:rPr lang="en-GB" sz="1600" dirty="0" smtClean="0"/>
              <a:t>We </a:t>
            </a:r>
            <a:r>
              <a:rPr lang="en-GB" sz="1600" dirty="0"/>
              <a:t>create the tasks, send them to the </a:t>
            </a:r>
            <a:r>
              <a:rPr lang="en-GB" sz="1600" b="1" dirty="0"/>
              <a:t>executor</a:t>
            </a:r>
            <a:r>
              <a:rPr lang="en-GB" sz="1600" dirty="0"/>
              <a:t> using the </a:t>
            </a:r>
            <a:r>
              <a:rPr lang="en-GB" sz="1600" b="1" dirty="0"/>
              <a:t>submit()</a:t>
            </a:r>
            <a:r>
              <a:rPr lang="en-GB" sz="1600" dirty="0"/>
              <a:t> method, and add the Future object that method returns to the list of Future objects. The </a:t>
            </a:r>
            <a:r>
              <a:rPr lang="en-GB" sz="1600" b="1" dirty="0"/>
              <a:t>submit() </a:t>
            </a:r>
            <a:r>
              <a:rPr lang="en-GB" sz="1600" dirty="0"/>
              <a:t>method returns </a:t>
            </a:r>
            <a:r>
              <a:rPr lang="en-GB" sz="1600" b="1" dirty="0" smtClean="0">
                <a:solidFill>
                  <a:srgbClr val="0070C0"/>
                </a:solidFill>
              </a:rPr>
              <a:t>immediately</a:t>
            </a:r>
            <a:endParaRPr lang="en-GB" sz="1600" b="1" dirty="0">
              <a:solidFill>
                <a:srgbClr val="0070C0"/>
              </a:solidFill>
            </a:endParaRPr>
          </a:p>
          <a:p>
            <a:r>
              <a:rPr lang="en-GB" sz="1600" dirty="0"/>
              <a:t>Once we have sent the tasks to the executor, we call the </a:t>
            </a:r>
            <a:r>
              <a:rPr lang="en-GB" sz="1600" b="1" dirty="0"/>
              <a:t>shutdown()</a:t>
            </a:r>
            <a:r>
              <a:rPr lang="en-GB" sz="1600" dirty="0"/>
              <a:t> method of the executor to finish its execution and iterate over the list of </a:t>
            </a:r>
            <a:r>
              <a:rPr lang="en-GB" sz="1600" b="1" dirty="0"/>
              <a:t>Future</a:t>
            </a:r>
            <a:r>
              <a:rPr lang="en-GB" sz="1600" dirty="0"/>
              <a:t> objects to get the results of each task. </a:t>
            </a:r>
            <a:endParaRPr lang="en-GB" sz="1600" dirty="0" smtClean="0"/>
          </a:p>
          <a:p>
            <a:r>
              <a:rPr lang="en-GB" sz="1600" dirty="0" smtClean="0"/>
              <a:t>Calling the</a:t>
            </a:r>
            <a:r>
              <a:rPr lang="en-GB" sz="1600" dirty="0"/>
              <a:t> </a:t>
            </a:r>
            <a:r>
              <a:rPr lang="en-GB" sz="1600" b="1" dirty="0">
                <a:solidFill>
                  <a:srgbClr val="00B050"/>
                </a:solidFill>
              </a:rPr>
              <a:t>get()</a:t>
            </a:r>
            <a:r>
              <a:rPr lang="en-GB" sz="1600" dirty="0"/>
              <a:t> method without any parameter. This method returns the object returned by the </a:t>
            </a:r>
            <a:r>
              <a:rPr lang="en-GB" sz="1600" b="1" dirty="0"/>
              <a:t>call()</a:t>
            </a:r>
            <a:r>
              <a:rPr lang="en-GB" sz="1600" dirty="0"/>
              <a:t> method if the task has finished its execution. </a:t>
            </a:r>
            <a:endParaRPr lang="en-GB" sz="1600" dirty="0" smtClean="0"/>
          </a:p>
          <a:p>
            <a:r>
              <a:rPr lang="en-GB" sz="1600" dirty="0" smtClean="0"/>
              <a:t>If </a:t>
            </a:r>
            <a:r>
              <a:rPr lang="en-GB" sz="1600" dirty="0"/>
              <a:t>the task </a:t>
            </a:r>
            <a:r>
              <a:rPr lang="en-GB" sz="1600" dirty="0">
                <a:solidFill>
                  <a:srgbClr val="FF0000"/>
                </a:solidFill>
              </a:rPr>
              <a:t>is not finished</a:t>
            </a:r>
            <a:r>
              <a:rPr lang="en-GB" sz="1600" dirty="0"/>
              <a:t>, the method puts the current thread to </a:t>
            </a:r>
            <a:r>
              <a:rPr lang="en-GB" sz="1600" b="1" dirty="0">
                <a:solidFill>
                  <a:srgbClr val="FF0000"/>
                </a:solidFill>
              </a:rPr>
              <a:t>sleep</a:t>
            </a:r>
            <a:r>
              <a:rPr lang="en-GB" sz="1600" dirty="0">
                <a:solidFill>
                  <a:srgbClr val="FF0000"/>
                </a:solidFill>
              </a:rPr>
              <a:t> </a:t>
            </a:r>
            <a:r>
              <a:rPr lang="en-GB" sz="1600" dirty="0"/>
              <a:t>the calling thread until the task has finished and the results are </a:t>
            </a:r>
            <a:r>
              <a:rPr lang="en-GB" sz="1600" dirty="0" smtClean="0"/>
              <a:t>available</a:t>
            </a:r>
            <a:endParaRPr lang="en-GB" sz="1600" dirty="0"/>
          </a:p>
        </p:txBody>
      </p:sp>
    </p:spTree>
    <p:extLst>
      <p:ext uri="{BB962C8B-B14F-4D97-AF65-F5344CB8AC3E}">
        <p14:creationId xmlns:p14="http://schemas.microsoft.com/office/powerpoint/2010/main" val="316921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Callable Implementation – Approach 2</a:t>
            </a:r>
            <a:endParaRPr lang="en-US" dirty="0"/>
          </a:p>
        </p:txBody>
      </p:sp>
      <p:sp>
        <p:nvSpPr>
          <p:cNvPr id="3" name="Content Placeholder 2"/>
          <p:cNvSpPr>
            <a:spLocks noGrp="1"/>
          </p:cNvSpPr>
          <p:nvPr>
            <p:ph idx="1"/>
          </p:nvPr>
        </p:nvSpPr>
        <p:spPr/>
        <p:txBody>
          <a:bodyPr>
            <a:normAutofit/>
          </a:bodyPr>
          <a:lstStyle/>
          <a:p>
            <a:r>
              <a:rPr lang="en-GB" sz="1600" dirty="0" smtClean="0"/>
              <a:t>Using </a:t>
            </a:r>
            <a:r>
              <a:rPr lang="en-GB" sz="1600" b="1" dirty="0" smtClean="0"/>
              <a:t>invokeAll</a:t>
            </a:r>
            <a:r>
              <a:rPr lang="en-GB" sz="1600" b="1" dirty="0"/>
              <a:t>()</a:t>
            </a:r>
            <a:r>
              <a:rPr lang="en-GB" sz="1600" dirty="0"/>
              <a:t> method of the </a:t>
            </a:r>
            <a:r>
              <a:rPr lang="en-GB" sz="1600" b="1" dirty="0" err="1" smtClean="0"/>
              <a:t>AbstractExecutorService</a:t>
            </a:r>
            <a:endParaRPr lang="en-GB" sz="1600" b="1" dirty="0" smtClean="0"/>
          </a:p>
          <a:p>
            <a:r>
              <a:rPr lang="en-GB" sz="1600" dirty="0"/>
              <a:t>The invokeAll() method receives a </a:t>
            </a:r>
            <a:r>
              <a:rPr lang="en-GB" sz="1600" b="1" dirty="0"/>
              <a:t>List of Callable objects </a:t>
            </a:r>
            <a:r>
              <a:rPr lang="en-GB" sz="1600" dirty="0"/>
              <a:t>as a parameter and </a:t>
            </a:r>
            <a:r>
              <a:rPr lang="en-GB" sz="1600" b="1" dirty="0"/>
              <a:t>returns a List of Future </a:t>
            </a:r>
            <a:r>
              <a:rPr lang="en-GB" sz="1600" b="1" dirty="0" smtClean="0"/>
              <a:t>ones</a:t>
            </a:r>
            <a:endParaRPr lang="en-GB" sz="1600" dirty="0"/>
          </a:p>
          <a:p>
            <a:r>
              <a:rPr lang="en-GB" sz="1600" dirty="0" smtClean="0"/>
              <a:t>The main difference between the approach 1 (i.e. submit()) and approach (i.e. invokeAll()) is that </a:t>
            </a:r>
            <a:r>
              <a:rPr lang="en-GB" sz="1600" dirty="0"/>
              <a:t>the invokeAll() method </a:t>
            </a:r>
            <a:r>
              <a:rPr lang="en-GB" sz="1600" b="1" dirty="0">
                <a:solidFill>
                  <a:srgbClr val="00B050"/>
                </a:solidFill>
              </a:rPr>
              <a:t>returns when all the Callable tasks have ended their execution</a:t>
            </a:r>
          </a:p>
        </p:txBody>
      </p:sp>
    </p:spTree>
    <p:extLst>
      <p:ext uri="{BB962C8B-B14F-4D97-AF65-F5344CB8AC3E}">
        <p14:creationId xmlns:p14="http://schemas.microsoft.com/office/powerpoint/2010/main" val="32636178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Callable Interface - Tasks</a:t>
            </a:r>
            <a:endParaRPr lang="en-US" dirty="0"/>
          </a:p>
        </p:txBody>
      </p:sp>
      <p:sp>
        <p:nvSpPr>
          <p:cNvPr id="3" name="Content Placeholder 2"/>
          <p:cNvSpPr>
            <a:spLocks noGrp="1"/>
          </p:cNvSpPr>
          <p:nvPr>
            <p:ph idx="1"/>
          </p:nvPr>
        </p:nvSpPr>
        <p:spPr/>
        <p:txBody>
          <a:bodyPr>
            <a:normAutofit/>
          </a:bodyPr>
          <a:lstStyle/>
          <a:p>
            <a:r>
              <a:rPr lang="en-GB" sz="1600" dirty="0" smtClean="0"/>
              <a:t>There are three methods to send </a:t>
            </a:r>
            <a:r>
              <a:rPr lang="en-GB" sz="1600" b="1" dirty="0" smtClean="0"/>
              <a:t>Callable</a:t>
            </a:r>
            <a:r>
              <a:rPr lang="en-GB" sz="1600" dirty="0" smtClean="0"/>
              <a:t> tasks to the executor:-</a:t>
            </a:r>
          </a:p>
          <a:p>
            <a:pPr lvl="1">
              <a:buFont typeface="Wingdings" panose="05000000000000000000" pitchFamily="2" charset="2"/>
              <a:buChar char="Ø"/>
            </a:pPr>
            <a:r>
              <a:rPr lang="en-GB" sz="1600" dirty="0" smtClean="0"/>
              <a:t>submit()</a:t>
            </a:r>
          </a:p>
          <a:p>
            <a:pPr lvl="1">
              <a:buFont typeface="Wingdings" panose="05000000000000000000" pitchFamily="2" charset="2"/>
              <a:buChar char="Ø"/>
            </a:pPr>
            <a:r>
              <a:rPr lang="en-GB" sz="1600" dirty="0" smtClean="0"/>
              <a:t>invokeAll()</a:t>
            </a:r>
          </a:p>
          <a:p>
            <a:pPr lvl="1">
              <a:buFont typeface="Wingdings" panose="05000000000000000000" pitchFamily="2" charset="2"/>
              <a:buChar char="Ø"/>
            </a:pPr>
            <a:r>
              <a:rPr lang="en-GB" sz="1600" dirty="0" smtClean="0"/>
              <a:t>invokeAny()</a:t>
            </a:r>
            <a:endParaRPr lang="en-GB" sz="1600" dirty="0"/>
          </a:p>
          <a:p>
            <a:pPr lvl="1">
              <a:buFont typeface="Wingdings" panose="05000000000000000000" pitchFamily="2" charset="2"/>
              <a:buChar char="Ø"/>
            </a:pPr>
            <a:endParaRPr lang="en-GB" sz="1600" dirty="0"/>
          </a:p>
          <a:p>
            <a:r>
              <a:rPr lang="en-GB" sz="1600" dirty="0"/>
              <a:t>If we send a task per document, we can process the results</a:t>
            </a:r>
            <a:r>
              <a:rPr lang="en-GB" sz="1600" dirty="0" smtClean="0"/>
              <a:t>:-</a:t>
            </a:r>
            <a:endParaRPr lang="en-GB" sz="1600" dirty="0"/>
          </a:p>
          <a:p>
            <a:pPr lvl="1">
              <a:buFont typeface="Wingdings" panose="05000000000000000000" pitchFamily="2" charset="2"/>
              <a:buChar char="Ø"/>
            </a:pPr>
            <a:r>
              <a:rPr lang="en-GB" sz="1600" dirty="0"/>
              <a:t>After sending every task, this is nonviable</a:t>
            </a:r>
          </a:p>
          <a:p>
            <a:pPr lvl="1">
              <a:buFont typeface="Wingdings" panose="05000000000000000000" pitchFamily="2" charset="2"/>
              <a:buChar char="Ø"/>
            </a:pPr>
            <a:r>
              <a:rPr lang="en-GB" sz="1600" dirty="0"/>
              <a:t>After the finalization of all the tasks, we have to store a lot of Future objects</a:t>
            </a:r>
          </a:p>
          <a:p>
            <a:pPr lvl="1">
              <a:buFont typeface="Wingdings" panose="05000000000000000000" pitchFamily="2" charset="2"/>
              <a:buChar char="Ø"/>
            </a:pPr>
            <a:r>
              <a:rPr lang="en-GB" sz="1600" dirty="0"/>
              <a:t>After sending a group of tasks, we have to include code to synchronize both </a:t>
            </a:r>
            <a:r>
              <a:rPr lang="en-GB" sz="1600" dirty="0" smtClean="0"/>
              <a:t>operations</a:t>
            </a:r>
          </a:p>
          <a:p>
            <a:pPr marL="274320" lvl="1" indent="0">
              <a:buNone/>
            </a:pPr>
            <a:endParaRPr lang="en-GB" sz="1600" dirty="0"/>
          </a:p>
          <a:p>
            <a:r>
              <a:rPr lang="en-GB" sz="1600" b="1" dirty="0" smtClean="0"/>
              <a:t>Disadvantages:-</a:t>
            </a:r>
          </a:p>
          <a:p>
            <a:pPr>
              <a:buFont typeface="Wingdings" panose="05000000000000000000" pitchFamily="2" charset="2"/>
              <a:buChar char="Ø"/>
            </a:pPr>
            <a:r>
              <a:rPr lang="en-GB" sz="1600" dirty="0"/>
              <a:t>All these approaches have a problem: we process the results of the tasks in a sequential way. If we use the </a:t>
            </a:r>
            <a:r>
              <a:rPr lang="en-GB" sz="1600" b="1" dirty="0">
                <a:solidFill>
                  <a:srgbClr val="00B050"/>
                </a:solidFill>
              </a:rPr>
              <a:t>invokeAll()</a:t>
            </a:r>
            <a:r>
              <a:rPr lang="en-GB" sz="1600" dirty="0"/>
              <a:t> method, we are in a situation similar to point 2. We have to </a:t>
            </a:r>
            <a:r>
              <a:rPr lang="en-GB" sz="1600" b="1" dirty="0"/>
              <a:t>wait for the finalization of all the </a:t>
            </a:r>
            <a:r>
              <a:rPr lang="en-GB" sz="1600" b="1" dirty="0" smtClean="0"/>
              <a:t>tasks</a:t>
            </a:r>
            <a:endParaRPr lang="en-GB" sz="1600" b="1" dirty="0"/>
          </a:p>
          <a:p>
            <a:endParaRPr lang="en-GB" dirty="0" smtClean="0"/>
          </a:p>
        </p:txBody>
      </p:sp>
    </p:spTree>
    <p:extLst>
      <p:ext uri="{BB962C8B-B14F-4D97-AF65-F5344CB8AC3E}">
        <p14:creationId xmlns:p14="http://schemas.microsoft.com/office/powerpoint/2010/main" val="20183012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CompletionService </a:t>
            </a:r>
            <a:endParaRPr lang="en-US" dirty="0"/>
          </a:p>
        </p:txBody>
      </p:sp>
      <p:sp>
        <p:nvSpPr>
          <p:cNvPr id="3" name="Content Placeholder 2"/>
          <p:cNvSpPr>
            <a:spLocks noGrp="1"/>
          </p:cNvSpPr>
          <p:nvPr>
            <p:ph idx="1"/>
          </p:nvPr>
        </p:nvSpPr>
        <p:spPr/>
        <p:txBody>
          <a:bodyPr>
            <a:normAutofit/>
          </a:bodyPr>
          <a:lstStyle/>
          <a:p>
            <a:r>
              <a:rPr lang="en-GB" sz="1600" b="1" dirty="0" smtClean="0"/>
              <a:t>Solution</a:t>
            </a:r>
            <a:r>
              <a:rPr lang="en-GB" sz="1600" dirty="0" smtClean="0"/>
              <a:t> to the problem described in the previous slide:-</a:t>
            </a:r>
          </a:p>
          <a:p>
            <a:pPr>
              <a:buFont typeface="Wingdings" panose="05000000000000000000" pitchFamily="2" charset="2"/>
              <a:buChar char="Ø"/>
            </a:pPr>
            <a:r>
              <a:rPr lang="en-GB" sz="1600" dirty="0"/>
              <a:t>A service that decouples the production of new asynchronous tasks from the consumption of the results of completed tasks. Producers submit tasks for execution. </a:t>
            </a:r>
            <a:r>
              <a:rPr lang="en-GB" sz="1600" b="1" dirty="0"/>
              <a:t>Consumers</a:t>
            </a:r>
            <a:r>
              <a:rPr lang="en-GB" sz="1600" dirty="0"/>
              <a:t> </a:t>
            </a:r>
            <a:r>
              <a:rPr lang="en-GB" sz="1600" dirty="0" smtClean="0"/>
              <a:t>take completed </a:t>
            </a:r>
            <a:r>
              <a:rPr lang="en-GB" sz="1600" dirty="0"/>
              <a:t>tasks and process their results in the order they </a:t>
            </a:r>
            <a:r>
              <a:rPr lang="en-GB" sz="1600" dirty="0" smtClean="0"/>
              <a:t>complete.</a:t>
            </a:r>
          </a:p>
          <a:p>
            <a:pPr>
              <a:buFont typeface="Wingdings" panose="05000000000000000000" pitchFamily="2" charset="2"/>
              <a:buChar char="Ø"/>
            </a:pPr>
            <a:r>
              <a:rPr lang="en-GB" sz="1600" dirty="0" smtClean="0"/>
              <a:t>A</a:t>
            </a:r>
            <a:r>
              <a:rPr lang="en-GB" sz="1600" dirty="0"/>
              <a:t> </a:t>
            </a:r>
            <a:r>
              <a:rPr lang="en-GB" sz="1600" dirty="0" err="1"/>
              <a:t>CompletionService</a:t>
            </a:r>
            <a:r>
              <a:rPr lang="en-GB" sz="1600" dirty="0"/>
              <a:t> can for example be used to manage </a:t>
            </a:r>
            <a:r>
              <a:rPr lang="en-GB" sz="1600" b="1" dirty="0"/>
              <a:t>asynchronous I/O</a:t>
            </a:r>
            <a:r>
              <a:rPr lang="en-GB" sz="1600" dirty="0"/>
              <a:t>, in which tasks that perform reads are submitted in one part of a program or system, and then acted upon in a different part of the program when the reads complete, possibly in a different order than they were </a:t>
            </a:r>
            <a:r>
              <a:rPr lang="en-GB" sz="1600" dirty="0" smtClean="0"/>
              <a:t>requested</a:t>
            </a:r>
          </a:p>
          <a:p>
            <a:pPr>
              <a:buFont typeface="Wingdings" panose="05000000000000000000" pitchFamily="2" charset="2"/>
              <a:buChar char="Ø"/>
            </a:pPr>
            <a:r>
              <a:rPr lang="en-GB" sz="1600" dirty="0"/>
              <a:t>The </a:t>
            </a:r>
            <a:r>
              <a:rPr lang="en-GB" sz="1600" dirty="0" err="1">
                <a:hlinkClick r:id="rId2" tooltip="class in java.util.concurrent"/>
              </a:rPr>
              <a:t>ExecutorCompletionService</a:t>
            </a:r>
            <a:r>
              <a:rPr lang="en-GB" sz="1600" dirty="0"/>
              <a:t> class provides an implementation of this </a:t>
            </a:r>
            <a:r>
              <a:rPr lang="en-GB" sz="1600" dirty="0" smtClean="0"/>
              <a:t>approach</a:t>
            </a:r>
          </a:p>
        </p:txBody>
      </p:sp>
    </p:spTree>
    <p:extLst>
      <p:ext uri="{BB962C8B-B14F-4D97-AF65-F5344CB8AC3E}">
        <p14:creationId xmlns:p14="http://schemas.microsoft.com/office/powerpoint/2010/main" val="1878774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CompletionService Implementation </a:t>
            </a:r>
            <a:endParaRPr lang="en-US" dirty="0"/>
          </a:p>
        </p:txBody>
      </p:sp>
      <p:sp>
        <p:nvSpPr>
          <p:cNvPr id="3" name="Content Placeholder 2"/>
          <p:cNvSpPr>
            <a:spLocks noGrp="1"/>
          </p:cNvSpPr>
          <p:nvPr>
            <p:ph idx="1"/>
          </p:nvPr>
        </p:nvSpPr>
        <p:spPr/>
        <p:txBody>
          <a:bodyPr>
            <a:normAutofit/>
          </a:bodyPr>
          <a:lstStyle/>
          <a:p>
            <a:r>
              <a:rPr lang="en-GB" sz="1600" dirty="0"/>
              <a:t>You can send tasks to the executor using the </a:t>
            </a:r>
            <a:r>
              <a:rPr lang="en-GB" sz="1600" b="1" dirty="0">
                <a:solidFill>
                  <a:srgbClr val="00B050"/>
                </a:solidFill>
              </a:rPr>
              <a:t>submit()</a:t>
            </a:r>
            <a:r>
              <a:rPr lang="en-GB" sz="1600" dirty="0"/>
              <a:t> method and get the results of the tasks when they finish using the </a:t>
            </a:r>
            <a:r>
              <a:rPr lang="en-GB" sz="1600" b="1" dirty="0">
                <a:solidFill>
                  <a:srgbClr val="00B050"/>
                </a:solidFill>
              </a:rPr>
              <a:t>poll()</a:t>
            </a:r>
            <a:r>
              <a:rPr lang="en-GB" sz="1600" dirty="0"/>
              <a:t> or</a:t>
            </a:r>
            <a:r>
              <a:rPr lang="en-GB" sz="1600" b="1" dirty="0">
                <a:solidFill>
                  <a:srgbClr val="00B050"/>
                </a:solidFill>
              </a:rPr>
              <a:t> take() </a:t>
            </a:r>
            <a:r>
              <a:rPr lang="en-GB" sz="1600" dirty="0"/>
              <a:t>methods</a:t>
            </a:r>
            <a:r>
              <a:rPr lang="en-GB" sz="1600" dirty="0" smtClean="0"/>
              <a:t>.</a:t>
            </a:r>
            <a:endParaRPr lang="en-GB" sz="1600" dirty="0"/>
          </a:p>
          <a:p>
            <a:pPr lvl="1">
              <a:buFont typeface="Wingdings" panose="05000000000000000000" pitchFamily="2" charset="2"/>
              <a:buChar char="Ø"/>
            </a:pPr>
            <a:r>
              <a:rPr lang="en-GB" sz="1600" dirty="0"/>
              <a:t>A </a:t>
            </a:r>
            <a:r>
              <a:rPr lang="en-GB" sz="1600" dirty="0" err="1"/>
              <a:t>CompletionService</a:t>
            </a:r>
            <a:r>
              <a:rPr lang="en-GB" sz="1600" dirty="0"/>
              <a:t> object to execute the </a:t>
            </a:r>
            <a:r>
              <a:rPr lang="en-GB" sz="1600" dirty="0" smtClean="0"/>
              <a:t>tasks</a:t>
            </a:r>
          </a:p>
          <a:p>
            <a:pPr lvl="1">
              <a:buFont typeface="Wingdings" panose="05000000000000000000" pitchFamily="2" charset="2"/>
              <a:buChar char="Ø"/>
            </a:pPr>
            <a:r>
              <a:rPr lang="en-GB" sz="1600" b="1" dirty="0" smtClean="0"/>
              <a:t>poll()</a:t>
            </a:r>
            <a:r>
              <a:rPr lang="en-GB" sz="1600" dirty="0" smtClean="0"/>
              <a:t> - </a:t>
            </a:r>
            <a:r>
              <a:rPr lang="en-GB" sz="1600" dirty="0"/>
              <a:t>Retrieves and removes the Future representing the next completed task, or null if none are </a:t>
            </a:r>
            <a:r>
              <a:rPr lang="en-GB" sz="1600" dirty="0" smtClean="0"/>
              <a:t>present</a:t>
            </a:r>
          </a:p>
          <a:p>
            <a:pPr lvl="1">
              <a:buFont typeface="Wingdings" panose="05000000000000000000" pitchFamily="2" charset="2"/>
              <a:buChar char="Ø"/>
            </a:pPr>
            <a:r>
              <a:rPr lang="en-GB" sz="1600" b="1" dirty="0" smtClean="0"/>
              <a:t>take()</a:t>
            </a:r>
            <a:r>
              <a:rPr lang="en-GB" sz="1600" dirty="0" smtClean="0"/>
              <a:t> - </a:t>
            </a:r>
            <a:r>
              <a:rPr lang="en-GB" sz="1600" dirty="0"/>
              <a:t>Retrieves and removes the Future representing the next completed task, waiting if none are yet </a:t>
            </a:r>
            <a:r>
              <a:rPr lang="en-GB" sz="1600" dirty="0" smtClean="0"/>
              <a:t>present</a:t>
            </a:r>
            <a:endParaRPr lang="en-GB" sz="1600" dirty="0"/>
          </a:p>
        </p:txBody>
      </p:sp>
    </p:spTree>
    <p:extLst>
      <p:ext uri="{BB962C8B-B14F-4D97-AF65-F5344CB8AC3E}">
        <p14:creationId xmlns:p14="http://schemas.microsoft.com/office/powerpoint/2010/main" val="31973827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Phaser class</a:t>
            </a:r>
            <a:endParaRPr lang="en-US" dirty="0"/>
          </a:p>
        </p:txBody>
      </p:sp>
      <p:sp>
        <p:nvSpPr>
          <p:cNvPr id="3" name="Content Placeholder 2"/>
          <p:cNvSpPr>
            <a:spLocks noGrp="1"/>
          </p:cNvSpPr>
          <p:nvPr>
            <p:ph idx="1"/>
          </p:nvPr>
        </p:nvSpPr>
        <p:spPr/>
        <p:txBody>
          <a:bodyPr>
            <a:normAutofit/>
          </a:bodyPr>
          <a:lstStyle/>
          <a:p>
            <a:r>
              <a:rPr lang="en-GB" sz="1600" b="1" dirty="0"/>
              <a:t>Synchronization</a:t>
            </a:r>
            <a:r>
              <a:rPr lang="en-GB" sz="1600" dirty="0"/>
              <a:t> is the coordination of two or more tasks to get the desired result. You can synchronize the execution of two or more tasks, when they have to be executed in a predefined order, or synchronize the access to a shared resource, when only one thread at a time can execute a fragment of code or modify a block of </a:t>
            </a:r>
            <a:r>
              <a:rPr lang="en-GB" sz="1600" dirty="0" smtClean="0"/>
              <a:t>memory</a:t>
            </a:r>
          </a:p>
          <a:p>
            <a:r>
              <a:rPr lang="en-GB" sz="1600" b="1" dirty="0" smtClean="0"/>
              <a:t>Phaser</a:t>
            </a:r>
            <a:r>
              <a:rPr lang="en-GB" sz="1600" dirty="0" smtClean="0"/>
              <a:t> class provides a</a:t>
            </a:r>
            <a:r>
              <a:rPr lang="en-GB" sz="1600" dirty="0"/>
              <a:t> powerful mechanism (</a:t>
            </a:r>
            <a:r>
              <a:rPr lang="en-GB" sz="1600" b="1" dirty="0" err="1"/>
              <a:t>phaser</a:t>
            </a:r>
            <a:r>
              <a:rPr lang="en-GB" sz="1600" dirty="0"/>
              <a:t>) to execute tasks divided into </a:t>
            </a:r>
            <a:r>
              <a:rPr lang="en-GB" sz="1600" dirty="0" smtClean="0"/>
              <a:t>phases</a:t>
            </a:r>
          </a:p>
          <a:p>
            <a:r>
              <a:rPr lang="en-GB" sz="1600" dirty="0"/>
              <a:t>The task can ask the Phaser class to wait until all other participants finish the phase</a:t>
            </a:r>
          </a:p>
          <a:p>
            <a:r>
              <a:rPr lang="en-GB" sz="1600" dirty="0"/>
              <a:t>The Phaser class is a </a:t>
            </a:r>
            <a:r>
              <a:rPr lang="en-GB" sz="1600" b="1" dirty="0"/>
              <a:t>synchronization mechanism</a:t>
            </a:r>
            <a:r>
              <a:rPr lang="en-GB" sz="1600" dirty="0"/>
              <a:t> designed to control the execution of algorithms that can be divided into phases in a concurrent </a:t>
            </a:r>
            <a:r>
              <a:rPr lang="en-GB" sz="1600" dirty="0" smtClean="0"/>
              <a:t>way</a:t>
            </a:r>
            <a:endParaRPr lang="en-GB" sz="1600" dirty="0"/>
          </a:p>
        </p:txBody>
      </p:sp>
    </p:spTree>
    <p:extLst>
      <p:ext uri="{BB962C8B-B14F-4D97-AF65-F5344CB8AC3E}">
        <p14:creationId xmlns:p14="http://schemas.microsoft.com/office/powerpoint/2010/main" val="8267087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Properties</a:t>
            </a:r>
            <a:endParaRPr lang="en-US" dirty="0"/>
          </a:p>
        </p:txBody>
      </p:sp>
      <p:sp>
        <p:nvSpPr>
          <p:cNvPr id="3" name="Content Placeholder 2"/>
          <p:cNvSpPr>
            <a:spLocks noGrp="1"/>
          </p:cNvSpPr>
          <p:nvPr>
            <p:ph idx="1"/>
          </p:nvPr>
        </p:nvSpPr>
        <p:spPr/>
        <p:txBody>
          <a:bodyPr>
            <a:normAutofit/>
          </a:bodyPr>
          <a:lstStyle/>
          <a:p>
            <a:r>
              <a:rPr lang="en-GB" sz="1600" dirty="0"/>
              <a:t>an identifier of type long that is unique within the JVM</a:t>
            </a:r>
          </a:p>
          <a:p>
            <a:r>
              <a:rPr lang="en-GB" sz="1600" dirty="0"/>
              <a:t>a name of type String</a:t>
            </a:r>
          </a:p>
          <a:p>
            <a:r>
              <a:rPr lang="en-GB" sz="1600" dirty="0"/>
              <a:t>a priority of type int</a:t>
            </a:r>
          </a:p>
          <a:p>
            <a:r>
              <a:rPr lang="en-GB" sz="1600" dirty="0"/>
              <a:t>a state of type java.lang.Thread.State</a:t>
            </a:r>
          </a:p>
          <a:p>
            <a:r>
              <a:rPr lang="en-GB" sz="1600" dirty="0"/>
              <a:t>a thread group the thread belongs </a:t>
            </a:r>
            <a:r>
              <a:rPr lang="en-GB" sz="1600" dirty="0" smtClean="0"/>
              <a:t>to</a:t>
            </a:r>
          </a:p>
          <a:p>
            <a:pPr marL="274320" lvl="1" indent="0">
              <a:buNone/>
            </a:pPr>
            <a:endParaRPr lang="en-GB" sz="1400" dirty="0"/>
          </a:p>
          <a:p>
            <a:pPr marL="274320" lvl="1" indent="0">
              <a:buNone/>
            </a:pPr>
            <a:r>
              <a:rPr lang="en-GB" sz="1400" dirty="0"/>
              <a:t>public static void main(String[] args) { </a:t>
            </a:r>
            <a:endParaRPr lang="en-GB" sz="1400" dirty="0" smtClean="0"/>
          </a:p>
          <a:p>
            <a:pPr marL="274320" lvl="1" indent="0">
              <a:buNone/>
            </a:pPr>
            <a:r>
              <a:rPr lang="en-GB" sz="1400" dirty="0" smtClean="0"/>
              <a:t>long </a:t>
            </a:r>
            <a:r>
              <a:rPr lang="en-GB" sz="1400" dirty="0"/>
              <a:t>id = Thread.currentThread().getId(); </a:t>
            </a:r>
            <a:endParaRPr lang="en-GB" sz="1400" dirty="0" smtClean="0"/>
          </a:p>
          <a:p>
            <a:pPr marL="274320" lvl="1" indent="0">
              <a:buNone/>
            </a:pPr>
            <a:r>
              <a:rPr lang="en-GB" sz="1400" dirty="0" smtClean="0"/>
              <a:t>String </a:t>
            </a:r>
            <a:r>
              <a:rPr lang="en-GB" sz="1400" dirty="0"/>
              <a:t>name = Thread.currentThread().getName(); ... </a:t>
            </a:r>
            <a:endParaRPr lang="en-GB" sz="1400" dirty="0" smtClean="0"/>
          </a:p>
          <a:p>
            <a:pPr marL="274320" lvl="1" indent="0">
              <a:buNone/>
            </a:pPr>
            <a:r>
              <a:rPr lang="en-GB" sz="1400" dirty="0" smtClean="0"/>
              <a:t>}</a:t>
            </a:r>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Streams</a:t>
            </a:r>
            <a:endParaRPr lang="en-US" dirty="0"/>
          </a:p>
        </p:txBody>
      </p:sp>
      <p:sp>
        <p:nvSpPr>
          <p:cNvPr id="3" name="Content Placeholder 2"/>
          <p:cNvSpPr>
            <a:spLocks noGrp="1"/>
          </p:cNvSpPr>
          <p:nvPr>
            <p:ph idx="1"/>
          </p:nvPr>
        </p:nvSpPr>
        <p:spPr/>
        <p:txBody>
          <a:bodyPr>
            <a:normAutofit/>
          </a:bodyPr>
          <a:lstStyle/>
          <a:p>
            <a:r>
              <a:rPr lang="en-GB" sz="1600" dirty="0"/>
              <a:t>A </a:t>
            </a:r>
            <a:r>
              <a:rPr lang="en-GB" sz="1600" b="1" dirty="0"/>
              <a:t>stream</a:t>
            </a:r>
            <a:r>
              <a:rPr lang="en-GB" sz="1600" dirty="0"/>
              <a:t> is a sequence of data (it is not a data structure) that allows you to apply a sequence of operations in a sequential or concurrent way to filter, convert, sort, reduce, or organize those elements to obtain a final </a:t>
            </a:r>
            <a:r>
              <a:rPr lang="en-GB" sz="1600" dirty="0" smtClean="0"/>
              <a:t>object</a:t>
            </a:r>
          </a:p>
          <a:p>
            <a:r>
              <a:rPr lang="en-GB" sz="1600" dirty="0"/>
              <a:t>A stream API resembles </a:t>
            </a:r>
            <a:r>
              <a:rPr lang="en-GB" sz="1600" b="1" dirty="0"/>
              <a:t>LINQ</a:t>
            </a:r>
            <a:r>
              <a:rPr lang="en-GB" sz="1600" dirty="0"/>
              <a:t> (short for </a:t>
            </a:r>
            <a:r>
              <a:rPr lang="en-GB" sz="1600" b="1" dirty="0"/>
              <a:t>Language-Integrated Query</a:t>
            </a:r>
            <a:r>
              <a:rPr lang="en-GB" sz="1600" dirty="0"/>
              <a:t>) queries available in C# language and, to some extent, could be compared with SQL </a:t>
            </a:r>
            <a:r>
              <a:rPr lang="en-GB" sz="1600" dirty="0" smtClean="0"/>
              <a:t>queries</a:t>
            </a:r>
          </a:p>
          <a:p>
            <a:r>
              <a:rPr lang="en-GB" sz="1600" b="1" dirty="0" smtClean="0"/>
              <a:t>Basic characteristics:-</a:t>
            </a:r>
          </a:p>
          <a:p>
            <a:pPr>
              <a:buFont typeface="Wingdings" panose="05000000000000000000" pitchFamily="2" charset="2"/>
              <a:buChar char="Ø"/>
            </a:pPr>
            <a:r>
              <a:rPr lang="en-GB" sz="1600" dirty="0"/>
              <a:t>A stream </a:t>
            </a:r>
            <a:r>
              <a:rPr lang="en-GB" sz="1600" b="1" dirty="0"/>
              <a:t>does not store </a:t>
            </a:r>
            <a:r>
              <a:rPr lang="en-GB" sz="1600" dirty="0"/>
              <a:t>its elements. The stream takes the elements from its source and sends them across all the operations that form the </a:t>
            </a:r>
            <a:r>
              <a:rPr lang="en-GB" sz="1600" dirty="0" smtClean="0"/>
              <a:t>pipeline</a:t>
            </a:r>
          </a:p>
          <a:p>
            <a:pPr>
              <a:buFont typeface="Wingdings" panose="05000000000000000000" pitchFamily="2" charset="2"/>
              <a:buChar char="Ø"/>
            </a:pPr>
            <a:r>
              <a:rPr lang="en-GB" sz="1600" dirty="0"/>
              <a:t>When you create a stream, you can use the </a:t>
            </a:r>
            <a:r>
              <a:rPr lang="en-GB" sz="1600" b="1" dirty="0"/>
              <a:t>stream()</a:t>
            </a:r>
            <a:r>
              <a:rPr lang="en-GB" sz="1600" dirty="0"/>
              <a:t> method to create a sequential stream or </a:t>
            </a:r>
            <a:r>
              <a:rPr lang="en-GB" sz="1600" b="1" dirty="0" err="1"/>
              <a:t>parallelStream</a:t>
            </a:r>
            <a:r>
              <a:rPr lang="en-GB" sz="1600" b="1" dirty="0"/>
              <a:t>()</a:t>
            </a:r>
            <a:r>
              <a:rPr lang="en-GB" sz="1600" dirty="0"/>
              <a:t> to create a concurrent </a:t>
            </a:r>
            <a:r>
              <a:rPr lang="en-GB" sz="1600" dirty="0" smtClean="0"/>
              <a:t>one. </a:t>
            </a:r>
            <a:r>
              <a:rPr lang="en-GB" sz="1600" dirty="0"/>
              <a:t>The </a:t>
            </a:r>
            <a:r>
              <a:rPr lang="en-GB" sz="1600" b="1" dirty="0" err="1">
                <a:solidFill>
                  <a:srgbClr val="00B050"/>
                </a:solidFill>
              </a:rPr>
              <a:t>BaseStream</a:t>
            </a:r>
            <a:r>
              <a:rPr lang="en-GB" sz="1600" dirty="0"/>
              <a:t> interface defines the sequential() methods to obtain a sequential version of the stream and parallel() to obtain a concurrent version of the </a:t>
            </a:r>
            <a:r>
              <a:rPr lang="en-GB" sz="1600" dirty="0" smtClean="0"/>
              <a:t>stream</a:t>
            </a:r>
          </a:p>
          <a:p>
            <a:pPr>
              <a:buFont typeface="Wingdings" panose="05000000000000000000" pitchFamily="2" charset="2"/>
              <a:buChar char="Ø"/>
            </a:pPr>
            <a:r>
              <a:rPr lang="en-GB" sz="1600" dirty="0"/>
              <a:t>Internally, parallel streams in Oracle JDK 8 and Open JDK 8 use an implementation of the </a:t>
            </a:r>
            <a:r>
              <a:rPr lang="en-GB" sz="1600" b="1" dirty="0">
                <a:solidFill>
                  <a:srgbClr val="00B050"/>
                </a:solidFill>
              </a:rPr>
              <a:t>Fork/Join framework </a:t>
            </a:r>
            <a:r>
              <a:rPr lang="en-GB" sz="1600" dirty="0"/>
              <a:t>to execute the concurrent </a:t>
            </a:r>
            <a:r>
              <a:rPr lang="en-GB" sz="1600" dirty="0" smtClean="0"/>
              <a:t>operations</a:t>
            </a:r>
          </a:p>
          <a:p>
            <a:pPr>
              <a:buFont typeface="Wingdings" panose="05000000000000000000" pitchFamily="2" charset="2"/>
              <a:buChar char="Ø"/>
            </a:pPr>
            <a:r>
              <a:rPr lang="en-GB" sz="1600" dirty="0"/>
              <a:t>Streams can't be </a:t>
            </a:r>
            <a:r>
              <a:rPr lang="en-GB" sz="1600" b="1" dirty="0" smtClean="0"/>
              <a:t>reusable</a:t>
            </a:r>
          </a:p>
          <a:p>
            <a:pPr>
              <a:buFont typeface="Wingdings" panose="05000000000000000000" pitchFamily="2" charset="2"/>
              <a:buChar char="Ø"/>
            </a:pPr>
            <a:r>
              <a:rPr lang="en-GB" sz="1600" dirty="0"/>
              <a:t>Streams make a </a:t>
            </a:r>
            <a:r>
              <a:rPr lang="en-GB" sz="1600" b="1" dirty="0"/>
              <a:t>lazy</a:t>
            </a:r>
            <a:r>
              <a:rPr lang="en-GB" sz="1600" dirty="0"/>
              <a:t> processing of </a:t>
            </a:r>
            <a:r>
              <a:rPr lang="en-GB" sz="1600" dirty="0" smtClean="0"/>
              <a:t>data</a:t>
            </a:r>
          </a:p>
          <a:p>
            <a:pPr>
              <a:buFont typeface="Wingdings" panose="05000000000000000000" pitchFamily="2" charset="2"/>
              <a:buChar char="Ø"/>
            </a:pPr>
            <a:r>
              <a:rPr lang="en-GB" sz="1600" dirty="0"/>
              <a:t>Stream operations </a:t>
            </a:r>
            <a:r>
              <a:rPr lang="en-GB" sz="1600" b="1" dirty="0"/>
              <a:t>don't allow </a:t>
            </a:r>
            <a:r>
              <a:rPr lang="en-GB" sz="1600" dirty="0"/>
              <a:t>you to modify the stream source</a:t>
            </a:r>
            <a:endParaRPr lang="en-GB" sz="1600" b="1" dirty="0"/>
          </a:p>
        </p:txBody>
      </p:sp>
    </p:spTree>
    <p:extLst>
      <p:ext uri="{BB962C8B-B14F-4D97-AF65-F5344CB8AC3E}">
        <p14:creationId xmlns:p14="http://schemas.microsoft.com/office/powerpoint/2010/main" val="33185316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Disadvantages of Parallel Strea</a:t>
            </a:r>
            <a:r>
              <a:rPr lang="en-US" dirty="0"/>
              <a:t>m</a:t>
            </a:r>
          </a:p>
        </p:txBody>
      </p:sp>
      <p:sp>
        <p:nvSpPr>
          <p:cNvPr id="3" name="Content Placeholder 2"/>
          <p:cNvSpPr>
            <a:spLocks noGrp="1"/>
          </p:cNvSpPr>
          <p:nvPr>
            <p:ph idx="1"/>
          </p:nvPr>
        </p:nvSpPr>
        <p:spPr/>
        <p:txBody>
          <a:bodyPr>
            <a:normAutofit/>
          </a:bodyPr>
          <a:lstStyle/>
          <a:p>
            <a:r>
              <a:rPr lang="en-GB" sz="1600" dirty="0" smtClean="0"/>
              <a:t>There is no way to provide the </a:t>
            </a:r>
            <a:r>
              <a:rPr lang="en-GB" sz="1600" dirty="0" smtClean="0">
                <a:solidFill>
                  <a:srgbClr val="FF0000"/>
                </a:solidFill>
              </a:rPr>
              <a:t>thread pool size </a:t>
            </a:r>
            <a:r>
              <a:rPr lang="en-GB" sz="1600" dirty="0" smtClean="0"/>
              <a:t>for the parallel stream. </a:t>
            </a:r>
            <a:r>
              <a:rPr lang="en-GB" sz="1600" dirty="0"/>
              <a:t>The problem is that all parallel streams use </a:t>
            </a:r>
            <a:r>
              <a:rPr lang="en-GB" sz="1600" dirty="0">
                <a:hlinkClick r:id="rId2"/>
              </a:rPr>
              <a:t>common fork-join thread pool</a:t>
            </a:r>
            <a:r>
              <a:rPr lang="en-GB" sz="1600" dirty="0"/>
              <a:t> and if you submit a long-running task, you effectively block all threads in the </a:t>
            </a:r>
            <a:r>
              <a:rPr lang="en-GB" sz="1600" dirty="0" smtClean="0"/>
              <a:t>pool</a:t>
            </a:r>
            <a:endParaRPr lang="en-GB" sz="1600" dirty="0"/>
          </a:p>
          <a:p>
            <a:endParaRPr lang="en-GB" sz="1600" dirty="0"/>
          </a:p>
        </p:txBody>
      </p:sp>
    </p:spTree>
    <p:extLst>
      <p:ext uri="{BB962C8B-B14F-4D97-AF65-F5344CB8AC3E}">
        <p14:creationId xmlns:p14="http://schemas.microsoft.com/office/powerpoint/2010/main" val="6659133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Collections</a:t>
            </a:r>
            <a:endParaRPr lang="en-US" dirty="0"/>
          </a:p>
        </p:txBody>
      </p:sp>
      <p:sp>
        <p:nvSpPr>
          <p:cNvPr id="3" name="Content Placeholder 2"/>
          <p:cNvSpPr>
            <a:spLocks noGrp="1"/>
          </p:cNvSpPr>
          <p:nvPr>
            <p:ph idx="1"/>
          </p:nvPr>
        </p:nvSpPr>
        <p:spPr/>
        <p:txBody>
          <a:bodyPr>
            <a:normAutofit/>
          </a:bodyPr>
          <a:lstStyle/>
          <a:p>
            <a:r>
              <a:rPr lang="en-GB" sz="1600" dirty="0" smtClean="0"/>
              <a:t>BlockingQueue - </a:t>
            </a:r>
            <a:r>
              <a:rPr lang="en-GB" sz="1600" b="1" dirty="0"/>
              <a:t>first-in-first-out</a:t>
            </a:r>
            <a:r>
              <a:rPr lang="en-GB" sz="1600" dirty="0"/>
              <a:t> data structure that blocks or times out when you attempt to add to a full queue, or retrieve from an empty </a:t>
            </a:r>
            <a:r>
              <a:rPr lang="en-GB" sz="1600" dirty="0" smtClean="0"/>
              <a:t>queue. It is used to implement Pub Consumer pattern</a:t>
            </a:r>
          </a:p>
          <a:p>
            <a:r>
              <a:rPr lang="en-GB" sz="1600" dirty="0" smtClean="0"/>
              <a:t>ConcurrentMap – Interface </a:t>
            </a:r>
          </a:p>
          <a:p>
            <a:r>
              <a:rPr lang="en-GB" sz="1600" dirty="0" smtClean="0"/>
              <a:t>ConcurrentHashMap - </a:t>
            </a:r>
            <a:r>
              <a:rPr lang="en-GB" sz="1600" dirty="0"/>
              <a:t>standard general-purpose implementation of ConcurrentMap</a:t>
            </a:r>
            <a:endParaRPr lang="en-GB" sz="1600" dirty="0" smtClean="0"/>
          </a:p>
          <a:p>
            <a:r>
              <a:rPr lang="en-GB" sz="1600" dirty="0" smtClean="0"/>
              <a:t>ConcurrentNavigableMap – sub-interface of ConcurrentMap</a:t>
            </a:r>
          </a:p>
        </p:txBody>
      </p:sp>
    </p:spTree>
    <p:extLst>
      <p:ext uri="{BB962C8B-B14F-4D97-AF65-F5344CB8AC3E}">
        <p14:creationId xmlns:p14="http://schemas.microsoft.com/office/powerpoint/2010/main" val="24959268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Volatile variable</a:t>
            </a:r>
            <a:endParaRPr lang="en-US" dirty="0"/>
          </a:p>
        </p:txBody>
      </p:sp>
      <p:sp>
        <p:nvSpPr>
          <p:cNvPr id="3" name="Content Placeholder 2"/>
          <p:cNvSpPr>
            <a:spLocks noGrp="1"/>
          </p:cNvSpPr>
          <p:nvPr>
            <p:ph idx="1"/>
          </p:nvPr>
        </p:nvSpPr>
        <p:spPr/>
        <p:txBody>
          <a:bodyPr>
            <a:normAutofit/>
          </a:bodyPr>
          <a:lstStyle/>
          <a:p>
            <a:r>
              <a:rPr lang="en-US" sz="1600" dirty="0" smtClean="0"/>
              <a:t>Volatile variable can only be used with instance variable</a:t>
            </a:r>
          </a:p>
          <a:p>
            <a:r>
              <a:rPr lang="en-US" sz="1600" dirty="0" smtClean="0"/>
              <a:t>Changes made in the volatile variable by one thread is visible to the another thread</a:t>
            </a:r>
          </a:p>
          <a:p>
            <a:r>
              <a:rPr lang="en-GB" sz="1600" dirty="0"/>
              <a:t>To manually stop, programmers either take advantage of volatile boolean variable and check in every iteration if run method has loops or interrupt threads to abruptly cancel </a:t>
            </a:r>
            <a:r>
              <a:rPr lang="en-GB" sz="1600" dirty="0" smtClean="0"/>
              <a:t>tasks</a:t>
            </a:r>
            <a:r>
              <a:rPr lang="en-GB" sz="1600" dirty="0"/>
              <a:t/>
            </a:r>
            <a:br>
              <a:rPr lang="en-GB" sz="1600" dirty="0"/>
            </a:br>
            <a:r>
              <a:rPr lang="en-GB" sz="1600" dirty="0"/>
              <a:t/>
            </a:r>
            <a:br>
              <a:rPr lang="en-GB" sz="1600" dirty="0"/>
            </a:br>
            <a:endParaRPr lang="en-US" sz="1600" dirty="0"/>
          </a:p>
        </p:txBody>
      </p:sp>
    </p:spTree>
    <p:extLst>
      <p:ext uri="{BB962C8B-B14F-4D97-AF65-F5344CB8AC3E}">
        <p14:creationId xmlns:p14="http://schemas.microsoft.com/office/powerpoint/2010/main" val="33223152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UncaughtExceptionHandler</a:t>
            </a:r>
          </a:p>
        </p:txBody>
      </p:sp>
      <p:sp>
        <p:nvSpPr>
          <p:cNvPr id="3" name="Content Placeholder 2"/>
          <p:cNvSpPr>
            <a:spLocks noGrp="1"/>
          </p:cNvSpPr>
          <p:nvPr>
            <p:ph idx="1"/>
          </p:nvPr>
        </p:nvSpPr>
        <p:spPr/>
        <p:txBody>
          <a:bodyPr>
            <a:normAutofit/>
          </a:bodyPr>
          <a:lstStyle/>
          <a:p>
            <a:r>
              <a:rPr lang="en-GB" sz="1600" dirty="0"/>
              <a:t>If not caught thread will die, if an uncaught exception handler is registered then it will get a call </a:t>
            </a:r>
            <a:r>
              <a:rPr lang="en-GB" sz="1600" dirty="0" smtClean="0"/>
              <a:t>back</a:t>
            </a:r>
          </a:p>
          <a:p>
            <a:r>
              <a:rPr lang="en-GB" sz="1600" b="1" dirty="0"/>
              <a:t>Thread.UncaughtExceptionHandler</a:t>
            </a:r>
            <a:r>
              <a:rPr lang="en-GB" sz="1600" dirty="0"/>
              <a:t> is an interface, defined as nested interface for handlers invoked when a Thread abruptly terminates due to an uncaught </a:t>
            </a:r>
            <a:r>
              <a:rPr lang="en-GB" sz="1600" dirty="0" smtClean="0"/>
              <a:t>exception</a:t>
            </a:r>
          </a:p>
          <a:p>
            <a:r>
              <a:rPr lang="en-GB" sz="1600" dirty="0" smtClean="0"/>
              <a:t>When </a:t>
            </a:r>
            <a:r>
              <a:rPr lang="en-GB" sz="1600" dirty="0"/>
              <a:t>a thread is about to terminate due to an uncaught exception the Java Virtual Machine </a:t>
            </a:r>
            <a:r>
              <a:rPr lang="en-GB" sz="1600" dirty="0" smtClean="0"/>
              <a:t>will query the thread for  its</a:t>
            </a:r>
            <a:r>
              <a:rPr lang="en-GB" sz="1600" dirty="0"/>
              <a:t> UncaughtExceptionHandler using Thread.getUncaughtExceptionHandler() and will invoke the handler's uncaughtException() method, passing the thread and the exception as arguments</a:t>
            </a:r>
            <a:br>
              <a:rPr lang="en-GB" sz="1600" dirty="0"/>
            </a:br>
            <a:r>
              <a:rPr lang="en-GB" sz="1600" dirty="0"/>
              <a:t/>
            </a:r>
            <a:br>
              <a:rPr lang="en-GB" sz="1600" dirty="0"/>
            </a:br>
            <a:r>
              <a:rPr lang="en-GB" sz="1600" dirty="0"/>
              <a:t/>
            </a:r>
            <a:br>
              <a:rPr lang="en-GB" sz="1600" dirty="0"/>
            </a:br>
            <a:endParaRPr lang="en-US" sz="1600" dirty="0"/>
          </a:p>
        </p:txBody>
      </p:sp>
    </p:spTree>
    <p:extLst>
      <p:ext uri="{BB962C8B-B14F-4D97-AF65-F5344CB8AC3E}">
        <p14:creationId xmlns:p14="http://schemas.microsoft.com/office/powerpoint/2010/main" val="18459142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 Thread Communication</a:t>
            </a:r>
            <a:endParaRPr lang="en-US" dirty="0"/>
          </a:p>
        </p:txBody>
      </p:sp>
      <p:sp>
        <p:nvSpPr>
          <p:cNvPr id="3" name="Content Placeholder 2"/>
          <p:cNvSpPr>
            <a:spLocks noGrp="1"/>
          </p:cNvSpPr>
          <p:nvPr>
            <p:ph idx="1"/>
          </p:nvPr>
        </p:nvSpPr>
        <p:spPr/>
        <p:txBody>
          <a:bodyPr>
            <a:normAutofit/>
          </a:bodyPr>
          <a:lstStyle/>
          <a:p>
            <a:r>
              <a:rPr lang="en-GB" sz="1600" dirty="0" smtClean="0"/>
              <a:t>Wait and notify methods</a:t>
            </a:r>
          </a:p>
          <a:p>
            <a:r>
              <a:rPr lang="en-GB" sz="1600" dirty="0" smtClean="0"/>
              <a:t>BlockingQueue – Concurrent data structure uses pub subscribe pattern to communicate between threads</a:t>
            </a:r>
          </a:p>
          <a:p>
            <a:r>
              <a:rPr lang="en-GB" sz="1600" dirty="0" smtClean="0"/>
              <a:t>notify() Vs notifyAll()</a:t>
            </a:r>
          </a:p>
          <a:p>
            <a:pPr lvl="1">
              <a:buFont typeface="Wingdings" panose="05000000000000000000" pitchFamily="2" charset="2"/>
              <a:buChar char="Ø"/>
            </a:pPr>
            <a:r>
              <a:rPr lang="en-GB" sz="1400" dirty="0" smtClean="0"/>
              <a:t>notify() method can’t choose a thread to notify specifically</a:t>
            </a:r>
          </a:p>
          <a:p>
            <a:pPr lvl="1">
              <a:buFont typeface="Wingdings" panose="05000000000000000000" pitchFamily="2" charset="2"/>
              <a:buChar char="Ø"/>
            </a:pPr>
            <a:r>
              <a:rPr lang="en-GB" sz="1400" dirty="0" smtClean="0"/>
              <a:t>That’s why there is a notifyAll() method to notify all the threads</a:t>
            </a:r>
            <a:endParaRPr lang="en-US" sz="1400" dirty="0"/>
          </a:p>
        </p:txBody>
      </p:sp>
    </p:spTree>
    <p:extLst>
      <p:ext uri="{BB962C8B-B14F-4D97-AF65-F5344CB8AC3E}">
        <p14:creationId xmlns:p14="http://schemas.microsoft.com/office/powerpoint/2010/main" val="20561192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ThreadLocal</a:t>
            </a:r>
          </a:p>
        </p:txBody>
      </p:sp>
      <p:sp>
        <p:nvSpPr>
          <p:cNvPr id="3" name="Content Placeholder 2"/>
          <p:cNvSpPr>
            <a:spLocks noGrp="1"/>
          </p:cNvSpPr>
          <p:nvPr>
            <p:ph idx="1"/>
          </p:nvPr>
        </p:nvSpPr>
        <p:spPr/>
        <p:txBody>
          <a:bodyPr>
            <a:normAutofit/>
          </a:bodyPr>
          <a:lstStyle/>
          <a:p>
            <a:r>
              <a:rPr lang="en-US" sz="1600" dirty="0" smtClean="0"/>
              <a:t>ThreadLocal variable is just for that thread alone</a:t>
            </a:r>
          </a:p>
          <a:p>
            <a:r>
              <a:rPr lang="en-US" sz="1600" dirty="0" smtClean="0"/>
              <a:t>Good way to achieve thread-safety without using synchronization blocks</a:t>
            </a:r>
          </a:p>
          <a:p>
            <a:r>
              <a:rPr lang="en-US" sz="1600" b="1" dirty="0" smtClean="0">
                <a:solidFill>
                  <a:srgbClr val="00B050"/>
                </a:solidFill>
              </a:rPr>
              <a:t>ThreadLocalRandom class</a:t>
            </a:r>
            <a:r>
              <a:rPr lang="en-US" sz="1600" dirty="0" smtClean="0"/>
              <a:t> -  </a:t>
            </a:r>
            <a:r>
              <a:rPr lang="en-GB" sz="1600" dirty="0"/>
              <a:t>A random number generator isolated to the current thread. Like the global Random generator used by the Math class, a ThreadLocalRandom is initialized with an internally generated seed that may not otherwise be modified. When applicable, use of ThreadLocalRandom rather than shared Random objects in concurrent programs will typically encounter much less overhead and contention. Use of ThreadLocalRandom is particularly appropriate when multiple tasks (for example, each a ForkJoinTask) use random numbers in parallel in thread pools.</a:t>
            </a:r>
            <a:endParaRPr lang="en-US" sz="1200" dirty="0"/>
          </a:p>
        </p:txBody>
      </p:sp>
    </p:spTree>
    <p:extLst>
      <p:ext uri="{BB962C8B-B14F-4D97-AF65-F5344CB8AC3E}">
        <p14:creationId xmlns:p14="http://schemas.microsoft.com/office/powerpoint/2010/main" val="21552031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FutureTask class</a:t>
            </a:r>
            <a:endParaRPr lang="en-US" dirty="0"/>
          </a:p>
        </p:txBody>
      </p:sp>
      <p:sp>
        <p:nvSpPr>
          <p:cNvPr id="3" name="Content Placeholder 2"/>
          <p:cNvSpPr>
            <a:spLocks noGrp="1"/>
          </p:cNvSpPr>
          <p:nvPr>
            <p:ph idx="1"/>
          </p:nvPr>
        </p:nvSpPr>
        <p:spPr/>
        <p:txBody>
          <a:bodyPr>
            <a:normAutofit/>
          </a:bodyPr>
          <a:lstStyle/>
          <a:p>
            <a:r>
              <a:rPr lang="en-US" sz="1600" dirty="0"/>
              <a:t>java.util.concurrent.FutureTask&lt;V</a:t>
            </a:r>
            <a:r>
              <a:rPr lang="en-US" sz="1600" dirty="0" smtClean="0"/>
              <a:t>&gt;</a:t>
            </a:r>
          </a:p>
          <a:p>
            <a:r>
              <a:rPr lang="en-GB" sz="1600" dirty="0"/>
              <a:t>A </a:t>
            </a:r>
            <a:r>
              <a:rPr lang="en-GB" sz="1600" b="1" dirty="0">
                <a:solidFill>
                  <a:srgbClr val="00B050"/>
                </a:solidFill>
              </a:rPr>
              <a:t>cancellable asynchronous computation</a:t>
            </a:r>
            <a:r>
              <a:rPr lang="en-GB" sz="1600" dirty="0"/>
              <a:t>. This class provides a base implementation of </a:t>
            </a:r>
            <a:r>
              <a:rPr lang="en-GB" sz="1600" dirty="0">
                <a:hlinkClick r:id="rId2" tooltip="interface in java.util.concurrent"/>
              </a:rPr>
              <a:t>Future</a:t>
            </a:r>
            <a:r>
              <a:rPr lang="en-GB" sz="1600" dirty="0"/>
              <a:t>, with methods to start and cancel a computation, query to see if the computation is complete, and retrieve the result of the computation. The result can only be retrieved when the computation has completed; the get methods will block if the computation has not yet completed. Once the computation has completed, the computation cannot be restarted or cancelled (unless the computation is invoked using </a:t>
            </a:r>
            <a:r>
              <a:rPr lang="en-GB" sz="1600" dirty="0">
                <a:hlinkClick r:id="rId3"/>
              </a:rPr>
              <a:t>runAndReset</a:t>
            </a:r>
            <a:r>
              <a:rPr lang="en-GB" sz="1600" dirty="0" smtClean="0">
                <a:hlinkClick r:id="rId3"/>
              </a:rPr>
              <a:t>()</a:t>
            </a:r>
            <a:r>
              <a:rPr lang="en-GB" sz="1600" dirty="0" smtClean="0"/>
              <a:t>)</a:t>
            </a:r>
          </a:p>
          <a:p>
            <a:r>
              <a:rPr lang="en-GB" sz="1600" dirty="0"/>
              <a:t>A FutureTask can be used to wrap a </a:t>
            </a:r>
            <a:r>
              <a:rPr lang="en-GB" sz="1600" dirty="0">
                <a:hlinkClick r:id="rId4" tooltip="interface in java.util.concurrent"/>
              </a:rPr>
              <a:t>Callable</a:t>
            </a:r>
            <a:r>
              <a:rPr lang="en-GB" sz="1600" dirty="0"/>
              <a:t> or </a:t>
            </a:r>
            <a:r>
              <a:rPr lang="en-GB" sz="1600" dirty="0">
                <a:hlinkClick r:id="rId5" tooltip="interface in java.lang"/>
              </a:rPr>
              <a:t>Runnable</a:t>
            </a:r>
            <a:r>
              <a:rPr lang="en-GB" sz="1600" dirty="0"/>
              <a:t> object. Because FutureTask implements Runnable, a FutureTask can be submitted to an </a:t>
            </a:r>
            <a:r>
              <a:rPr lang="en-GB" sz="1600" dirty="0">
                <a:hlinkClick r:id="rId6" tooltip="interface in java.util.concurrent"/>
              </a:rPr>
              <a:t>Executor</a:t>
            </a:r>
            <a:r>
              <a:rPr lang="en-GB" sz="1600" dirty="0"/>
              <a:t> for </a:t>
            </a:r>
            <a:r>
              <a:rPr lang="en-GB" sz="1600" dirty="0" smtClean="0"/>
              <a:t>execution</a:t>
            </a:r>
          </a:p>
          <a:p>
            <a:r>
              <a:rPr lang="en-US" sz="1600" b="1" dirty="0">
                <a:hlinkClick r:id="rId7"/>
              </a:rPr>
              <a:t>cancel</a:t>
            </a:r>
            <a:r>
              <a:rPr lang="en-US" sz="1600" dirty="0"/>
              <a:t>(boolean mayInterruptIfRunning</a:t>
            </a:r>
            <a:r>
              <a:rPr lang="en-US" sz="1600" dirty="0" smtClean="0"/>
              <a:t>) </a:t>
            </a:r>
            <a:r>
              <a:rPr lang="en-US" sz="1600" dirty="0" smtClean="0">
                <a:sym typeface="Wingdings" panose="05000000000000000000" pitchFamily="2" charset="2"/>
              </a:rPr>
              <a:t> used to cancel the execution of the task</a:t>
            </a:r>
            <a:endParaRPr lang="en-US" sz="1200" dirty="0"/>
          </a:p>
        </p:txBody>
      </p:sp>
    </p:spTree>
    <p:extLst>
      <p:ext uri="{BB962C8B-B14F-4D97-AF65-F5344CB8AC3E}">
        <p14:creationId xmlns:p14="http://schemas.microsoft.com/office/powerpoint/2010/main" val="14494891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Interrupted</a:t>
            </a:r>
            <a:endParaRPr lang="en-US" dirty="0"/>
          </a:p>
        </p:txBody>
      </p:sp>
      <p:sp>
        <p:nvSpPr>
          <p:cNvPr id="3" name="Content Placeholder 2"/>
          <p:cNvSpPr>
            <a:spLocks noGrp="1"/>
          </p:cNvSpPr>
          <p:nvPr>
            <p:ph idx="1"/>
          </p:nvPr>
        </p:nvSpPr>
        <p:spPr/>
        <p:txBody>
          <a:bodyPr>
            <a:normAutofit/>
          </a:bodyPr>
          <a:lstStyle/>
          <a:p>
            <a:r>
              <a:rPr lang="en-US" sz="1600" dirty="0">
                <a:hlinkClick r:id="rId2"/>
              </a:rPr>
              <a:t>static method</a:t>
            </a:r>
            <a:r>
              <a:rPr lang="en-US" sz="1600" dirty="0"/>
              <a:t> Thread.interrupted</a:t>
            </a:r>
            <a:r>
              <a:rPr lang="en-US" sz="1600" dirty="0" smtClean="0"/>
              <a:t>() </a:t>
            </a:r>
            <a:r>
              <a:rPr lang="en-US" sz="1600" dirty="0" smtClean="0">
                <a:sym typeface="Wingdings" panose="05000000000000000000" pitchFamily="2" charset="2"/>
              </a:rPr>
              <a:t> Interrupt status is cleared</a:t>
            </a:r>
          </a:p>
          <a:p>
            <a:r>
              <a:rPr lang="en-US" sz="1600" dirty="0"/>
              <a:t>non-static isInterrupted() </a:t>
            </a:r>
            <a:r>
              <a:rPr lang="en-US" sz="1600" dirty="0" smtClean="0"/>
              <a:t>method </a:t>
            </a:r>
            <a:r>
              <a:rPr lang="en-US" sz="1600" dirty="0" smtClean="0">
                <a:sym typeface="Wingdings" panose="05000000000000000000" pitchFamily="2" charset="2"/>
              </a:rPr>
              <a:t> </a:t>
            </a:r>
            <a:r>
              <a:rPr lang="en-GB" sz="1600" dirty="0"/>
              <a:t>used by one thread to query the interrupt status of another, does not change the interrupt status </a:t>
            </a:r>
            <a:r>
              <a:rPr lang="en-GB" sz="1600" dirty="0" smtClean="0"/>
              <a:t>flag</a:t>
            </a:r>
          </a:p>
          <a:p>
            <a:r>
              <a:rPr lang="en-GB" sz="1600" dirty="0" smtClean="0"/>
              <a:t>Any </a:t>
            </a:r>
            <a:r>
              <a:rPr lang="en-GB" sz="1600" dirty="0"/>
              <a:t>method that exits by throwing an InterruptedException clears interrupt </a:t>
            </a:r>
            <a:r>
              <a:rPr lang="en-GB" sz="1600" dirty="0" smtClean="0"/>
              <a:t>status</a:t>
            </a:r>
          </a:p>
          <a:p>
            <a:r>
              <a:rPr lang="en-GB" sz="1600" dirty="0"/>
              <a:t>Main reason for calling wait and notify method from either synchronized block or method is that it made mandatory by Java API. If you don't call them from synchronized context, your code will throw </a:t>
            </a:r>
            <a:r>
              <a:rPr lang="en-GB" sz="1600" dirty="0" smtClean="0"/>
              <a:t>IllegalMonitorStateException</a:t>
            </a:r>
            <a:r>
              <a:rPr lang="en-GB" sz="1600" dirty="0"/>
              <a:t/>
            </a:r>
            <a:br>
              <a:rPr lang="en-GB" sz="1600" dirty="0"/>
            </a:br>
            <a:r>
              <a:rPr lang="en-GB" sz="1600" dirty="0"/>
              <a:t/>
            </a:r>
            <a:br>
              <a:rPr lang="en-GB" sz="1600" dirty="0"/>
            </a:br>
            <a:r>
              <a:rPr lang="en-GB" sz="1600" dirty="0"/>
              <a:t/>
            </a:r>
            <a:br>
              <a:rPr lang="en-GB" sz="1600" dirty="0"/>
            </a:br>
            <a:endParaRPr lang="en-US" sz="1600" dirty="0"/>
          </a:p>
        </p:txBody>
      </p:sp>
    </p:spTree>
    <p:extLst>
      <p:ext uri="{BB962C8B-B14F-4D97-AF65-F5344CB8AC3E}">
        <p14:creationId xmlns:p14="http://schemas.microsoft.com/office/powerpoint/2010/main" val="38996370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ConcurrentHashMap</a:t>
            </a:r>
            <a:endParaRPr lang="en-US" dirty="0"/>
          </a:p>
        </p:txBody>
      </p:sp>
      <p:sp>
        <p:nvSpPr>
          <p:cNvPr id="3" name="Content Placeholder 2"/>
          <p:cNvSpPr>
            <a:spLocks noGrp="1"/>
          </p:cNvSpPr>
          <p:nvPr>
            <p:ph idx="1"/>
          </p:nvPr>
        </p:nvSpPr>
        <p:spPr/>
        <p:txBody>
          <a:bodyPr>
            <a:normAutofit/>
          </a:bodyPr>
          <a:lstStyle/>
          <a:p>
            <a:r>
              <a:rPr lang="en-GB" sz="1600" dirty="0" smtClean="0"/>
              <a:t>Alternative to </a:t>
            </a:r>
            <a:r>
              <a:rPr lang="en-GB" sz="1600" b="1" dirty="0" smtClean="0">
                <a:solidFill>
                  <a:srgbClr val="FF0000"/>
                </a:solidFill>
              </a:rPr>
              <a:t>HashTable</a:t>
            </a:r>
            <a:r>
              <a:rPr lang="en-GB" sz="1600" dirty="0" smtClean="0"/>
              <a:t>, introduced in Java 5</a:t>
            </a:r>
          </a:p>
          <a:p>
            <a:r>
              <a:rPr lang="en-GB" sz="1600" dirty="0" smtClean="0"/>
              <a:t>Synchronized </a:t>
            </a:r>
            <a:r>
              <a:rPr lang="en-GB" sz="1600" dirty="0"/>
              <a:t>and concurrent collection provides thread-safe collection suitable for multi-threaded and concurrent </a:t>
            </a:r>
            <a:r>
              <a:rPr lang="en-GB" sz="1600" dirty="0" smtClean="0"/>
              <a:t>access</a:t>
            </a:r>
            <a:endParaRPr lang="en-GB" sz="1600" dirty="0"/>
          </a:p>
          <a:p>
            <a:r>
              <a:rPr lang="en-GB" sz="1600" dirty="0" smtClean="0"/>
              <a:t>Concurrent collection is more scalable than synchronized</a:t>
            </a:r>
          </a:p>
          <a:p>
            <a:r>
              <a:rPr lang="en-US" sz="1600" dirty="0" smtClean="0"/>
              <a:t>ConcurrentHashMap improves scalability by using modern technique like </a:t>
            </a:r>
            <a:r>
              <a:rPr lang="en-US" sz="1600" b="1" dirty="0" smtClean="0"/>
              <a:t>lock stripping and partitioning internal table</a:t>
            </a:r>
          </a:p>
          <a:p>
            <a:r>
              <a:rPr lang="en-US" sz="1600" dirty="0" smtClean="0"/>
              <a:t>Default concurrency level is 16</a:t>
            </a:r>
          </a:p>
          <a:p>
            <a:r>
              <a:rPr lang="en-GB" sz="1600" dirty="0"/>
              <a:t>The table is internally partitioned to try to permit the indicated number of concurrent updates without </a:t>
            </a:r>
            <a:r>
              <a:rPr lang="en-GB" sz="1600" dirty="0" smtClean="0"/>
              <a:t>contention</a:t>
            </a:r>
          </a:p>
          <a:p>
            <a:r>
              <a:rPr lang="en-US" sz="1600" dirty="0" smtClean="0"/>
              <a:t>ConcurrentHashMap only lock a portion of Map instead of whole map</a:t>
            </a:r>
          </a:p>
          <a:p>
            <a:r>
              <a:rPr lang="en-US" sz="1600" dirty="0" smtClean="0"/>
              <a:t>Iterator returned by ConcurrentHashMap is weekly consistent, fail safe and </a:t>
            </a:r>
            <a:r>
              <a:rPr lang="en-US" sz="1600" dirty="0" smtClean="0">
                <a:solidFill>
                  <a:srgbClr val="FF0000"/>
                </a:solidFill>
              </a:rPr>
              <a:t>never throw ConcurrentModificationException </a:t>
            </a:r>
            <a:r>
              <a:rPr lang="en-GB" sz="1600" dirty="0"/>
              <a:t/>
            </a:r>
            <a:br>
              <a:rPr lang="en-GB" sz="1600" dirty="0"/>
            </a:br>
            <a:endParaRPr lang="en-US" sz="1600" dirty="0" smtClean="0"/>
          </a:p>
          <a:p>
            <a:endParaRPr lang="en-US" sz="1600" dirty="0" smtClean="0"/>
          </a:p>
        </p:txBody>
      </p:sp>
    </p:spTree>
    <p:extLst>
      <p:ext uri="{BB962C8B-B14F-4D97-AF65-F5344CB8AC3E}">
        <p14:creationId xmlns:p14="http://schemas.microsoft.com/office/powerpoint/2010/main" val="36680701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States</a:t>
            </a:r>
            <a:endParaRPr lang="en-US" dirty="0"/>
          </a:p>
        </p:txBody>
      </p:sp>
      <p:sp>
        <p:nvSpPr>
          <p:cNvPr id="3" name="Content Placeholder 2"/>
          <p:cNvSpPr>
            <a:spLocks noGrp="1"/>
          </p:cNvSpPr>
          <p:nvPr>
            <p:ph idx="1"/>
          </p:nvPr>
        </p:nvSpPr>
        <p:spPr/>
        <p:txBody>
          <a:bodyPr/>
          <a:lstStyle/>
          <a:p>
            <a:r>
              <a:rPr lang="en-US" dirty="0" smtClean="0"/>
              <a:t>New</a:t>
            </a:r>
          </a:p>
          <a:p>
            <a:r>
              <a:rPr lang="en-US" dirty="0" smtClean="0"/>
              <a:t>Runnable</a:t>
            </a:r>
          </a:p>
          <a:p>
            <a:r>
              <a:rPr lang="en-US" dirty="0" smtClean="0"/>
              <a:t>Blocked</a:t>
            </a:r>
          </a:p>
          <a:p>
            <a:r>
              <a:rPr lang="en-US" dirty="0" smtClean="0"/>
              <a:t>Waiting</a:t>
            </a:r>
          </a:p>
          <a:p>
            <a:r>
              <a:rPr lang="en-US" dirty="0" smtClean="0"/>
              <a:t>Time_Waiting</a:t>
            </a:r>
          </a:p>
          <a:p>
            <a:r>
              <a:rPr lang="en-US" dirty="0" smtClean="0"/>
              <a:t>Terminated</a:t>
            </a:r>
            <a:endParaRPr lang="en-US" dirty="0"/>
          </a:p>
        </p:txBody>
      </p:sp>
    </p:spTree>
    <p:extLst>
      <p:ext uri="{BB962C8B-B14F-4D97-AF65-F5344CB8AC3E}">
        <p14:creationId xmlns:p14="http://schemas.microsoft.com/office/powerpoint/2010/main" val="15005572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ConcurrentHashMap Vs HashTable</a:t>
            </a:r>
            <a:endParaRPr lang="en-US" dirty="0"/>
          </a:p>
        </p:txBody>
      </p:sp>
      <p:sp>
        <p:nvSpPr>
          <p:cNvPr id="3" name="Content Placeholder 2"/>
          <p:cNvSpPr>
            <a:spLocks noGrp="1"/>
          </p:cNvSpPr>
          <p:nvPr>
            <p:ph idx="1"/>
          </p:nvPr>
        </p:nvSpPr>
        <p:spPr/>
        <p:txBody>
          <a:bodyPr>
            <a:normAutofit/>
          </a:bodyPr>
          <a:lstStyle/>
          <a:p>
            <a:r>
              <a:rPr lang="en-GB" sz="1600" dirty="0"/>
              <a:t>ConcurrentHashMap is introduced in Java 1.5. ConcurrentHashMap uses </a:t>
            </a:r>
            <a:r>
              <a:rPr lang="en-GB" sz="1600" dirty="0">
                <a:solidFill>
                  <a:srgbClr val="FF0000"/>
                </a:solidFill>
              </a:rPr>
              <a:t>multiple buckets to store data</a:t>
            </a:r>
            <a:r>
              <a:rPr lang="en-GB" sz="1600" dirty="0"/>
              <a:t>. This avoids read locks and greatly improves performance over a HashTable. Both are thread safe, but there are obvious performance wins with ConcurrentHashMap</a:t>
            </a:r>
            <a:r>
              <a:rPr lang="en-GB" sz="1600" dirty="0" smtClean="0"/>
              <a:t>.</a:t>
            </a:r>
            <a:endParaRPr lang="en-GB" sz="1600" dirty="0"/>
          </a:p>
          <a:p>
            <a:r>
              <a:rPr lang="en-GB" sz="1600" dirty="0"/>
              <a:t>When you read from a ConcurrentHashMap using </a:t>
            </a:r>
            <a:r>
              <a:rPr lang="en-GB" sz="1600" dirty="0">
                <a:solidFill>
                  <a:srgbClr val="FF0000"/>
                </a:solidFill>
              </a:rPr>
              <a:t>get(), there are no locks</a:t>
            </a:r>
            <a:r>
              <a:rPr lang="en-GB" sz="1600" dirty="0"/>
              <a:t>, contrary to the HashTable for which all operations are simply synchronized. HashTable was released in old versions of Java whereas ConcurrentHashMap is a java 1.5 </a:t>
            </a:r>
            <a:r>
              <a:rPr lang="en-GB" sz="1600" dirty="0" smtClean="0"/>
              <a:t>thing</a:t>
            </a:r>
            <a:endParaRPr lang="en-GB" sz="1600" dirty="0"/>
          </a:p>
          <a:p>
            <a:r>
              <a:rPr lang="en-GB" sz="1600" dirty="0">
                <a:solidFill>
                  <a:srgbClr val="FF0000"/>
                </a:solidFill>
              </a:rPr>
              <a:t>HashMap</a:t>
            </a:r>
            <a:r>
              <a:rPr lang="en-GB" sz="1600" dirty="0"/>
              <a:t> is the best thing to use in a </a:t>
            </a:r>
            <a:r>
              <a:rPr lang="en-GB" sz="1600" dirty="0">
                <a:solidFill>
                  <a:srgbClr val="FF0000"/>
                </a:solidFill>
              </a:rPr>
              <a:t>single threaded </a:t>
            </a:r>
            <a:r>
              <a:rPr lang="en-GB" sz="1600" dirty="0" smtClean="0">
                <a:solidFill>
                  <a:srgbClr val="FF0000"/>
                </a:solidFill>
              </a:rPr>
              <a:t>application</a:t>
            </a:r>
            <a:endParaRPr lang="en-US" sz="1600" dirty="0" smtClean="0"/>
          </a:p>
        </p:txBody>
      </p:sp>
    </p:spTree>
    <p:extLst>
      <p:ext uri="{BB962C8B-B14F-4D97-AF65-F5344CB8AC3E}">
        <p14:creationId xmlns:p14="http://schemas.microsoft.com/office/powerpoint/2010/main" val="25202156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Vs Stack</a:t>
            </a:r>
            <a:endParaRPr lang="en-US" dirty="0"/>
          </a:p>
        </p:txBody>
      </p:sp>
      <p:sp>
        <p:nvSpPr>
          <p:cNvPr id="3" name="Content Placeholder 2"/>
          <p:cNvSpPr>
            <a:spLocks noGrp="1"/>
          </p:cNvSpPr>
          <p:nvPr>
            <p:ph idx="1"/>
          </p:nvPr>
        </p:nvSpPr>
        <p:spPr/>
        <p:txBody>
          <a:bodyPr>
            <a:normAutofit/>
          </a:bodyPr>
          <a:lstStyle/>
          <a:p>
            <a:r>
              <a:rPr lang="en-US" sz="1600" dirty="0" smtClean="0"/>
              <a:t>Heap – Main memory, shared across all threads</a:t>
            </a:r>
          </a:p>
          <a:p>
            <a:r>
              <a:rPr lang="en-US" sz="1600" dirty="0" smtClean="0"/>
              <a:t>Stack – Thread memory, specific to thread</a:t>
            </a:r>
          </a:p>
          <a:p>
            <a:r>
              <a:rPr lang="en-US" sz="1600" dirty="0" smtClean="0"/>
              <a:t>-Xss parameter – used to control stack size of Thread</a:t>
            </a:r>
          </a:p>
          <a:p>
            <a:r>
              <a:rPr lang="en-GB" sz="1600" dirty="0"/>
              <a:t>-</a:t>
            </a:r>
            <a:r>
              <a:rPr lang="en-GB" sz="1600" dirty="0" err="1"/>
              <a:t>Xms</a:t>
            </a:r>
            <a:r>
              <a:rPr lang="en-GB" sz="1600" dirty="0"/>
              <a:t>&lt;size&gt; - Set initial Java heap </a:t>
            </a:r>
            <a:r>
              <a:rPr lang="en-GB" sz="1600" dirty="0" smtClean="0"/>
              <a:t>size</a:t>
            </a:r>
          </a:p>
          <a:p>
            <a:r>
              <a:rPr lang="en-GB" sz="1600" dirty="0"/>
              <a:t>-Xmx&lt;size&gt; - Set maximum Java heap </a:t>
            </a:r>
            <a:r>
              <a:rPr lang="en-GB" sz="1600" dirty="0" smtClean="0"/>
              <a:t>size</a:t>
            </a:r>
          </a:p>
          <a:p>
            <a:r>
              <a:rPr lang="en-GB" sz="1600" dirty="0"/>
              <a:t>-XX:PermSize&lt;size&gt; - Set initial PermGen </a:t>
            </a:r>
            <a:r>
              <a:rPr lang="en-GB" sz="1600" dirty="0" smtClean="0"/>
              <a:t>size </a:t>
            </a:r>
          </a:p>
          <a:p>
            <a:r>
              <a:rPr lang="en-GB" sz="1600" dirty="0" smtClean="0"/>
              <a:t>-</a:t>
            </a:r>
            <a:r>
              <a:rPr lang="en-GB" sz="1600" dirty="0"/>
              <a:t>XX:MaxPermSize&lt;size&gt; - Set the maximum PermGen </a:t>
            </a:r>
            <a:r>
              <a:rPr lang="en-GB" sz="1600" dirty="0" smtClean="0"/>
              <a:t>size</a:t>
            </a:r>
          </a:p>
          <a:p>
            <a:r>
              <a:rPr lang="en-GB" sz="1600" dirty="0" smtClean="0"/>
              <a:t>Thread Dump:</a:t>
            </a:r>
          </a:p>
          <a:p>
            <a:pPr lvl="1">
              <a:buFont typeface="Wingdings" panose="05000000000000000000" pitchFamily="2" charset="2"/>
              <a:buChar char="Ø"/>
            </a:pPr>
            <a:r>
              <a:rPr lang="en-GB" sz="1400" dirty="0" smtClean="0"/>
              <a:t>kill -3 command </a:t>
            </a:r>
            <a:r>
              <a:rPr lang="en-GB" sz="1400" dirty="0" smtClean="0">
                <a:sym typeface="Wingdings" panose="05000000000000000000" pitchFamily="2" charset="2"/>
              </a:rPr>
              <a:t> </a:t>
            </a:r>
          </a:p>
          <a:p>
            <a:pPr lvl="1">
              <a:buFont typeface="Wingdings" panose="05000000000000000000" pitchFamily="2" charset="2"/>
              <a:buChar char="Ø"/>
            </a:pPr>
            <a:r>
              <a:rPr lang="en-GB" sz="1400" dirty="0" smtClean="0">
                <a:sym typeface="Wingdings" panose="05000000000000000000" pitchFamily="2" charset="2"/>
              </a:rPr>
              <a:t>Ctrl + Break </a:t>
            </a:r>
          </a:p>
          <a:p>
            <a:pPr lvl="1">
              <a:buFont typeface="Wingdings" panose="05000000000000000000" pitchFamily="2" charset="2"/>
              <a:buChar char="Ø"/>
            </a:pPr>
            <a:r>
              <a:rPr lang="en-GB" sz="1400" dirty="0" smtClean="0">
                <a:sym typeface="Wingdings" panose="05000000000000000000" pitchFamily="2" charset="2"/>
              </a:rPr>
              <a:t>jstack – to get the thread dump</a:t>
            </a:r>
          </a:p>
          <a:p>
            <a:pPr lvl="1">
              <a:buFont typeface="Wingdings" panose="05000000000000000000" pitchFamily="2" charset="2"/>
              <a:buChar char="Ø"/>
            </a:pPr>
            <a:r>
              <a:rPr lang="en-GB" sz="1400" dirty="0" smtClean="0">
                <a:sym typeface="Wingdings" panose="05000000000000000000" pitchFamily="2" charset="2"/>
              </a:rPr>
              <a:t>jps – to find the process id</a:t>
            </a:r>
          </a:p>
          <a:p>
            <a:pPr lvl="1">
              <a:buFont typeface="Wingdings" panose="05000000000000000000" pitchFamily="2" charset="2"/>
              <a:buChar char="Ø"/>
            </a:pPr>
            <a:endParaRPr lang="en-GB" sz="14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8417332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ReentrantLock</a:t>
            </a:r>
            <a:endParaRPr lang="en-US" dirty="0"/>
          </a:p>
        </p:txBody>
      </p:sp>
      <p:sp>
        <p:nvSpPr>
          <p:cNvPr id="3" name="Content Placeholder 2"/>
          <p:cNvSpPr>
            <a:spLocks noGrp="1"/>
          </p:cNvSpPr>
          <p:nvPr>
            <p:ph idx="1"/>
          </p:nvPr>
        </p:nvSpPr>
        <p:spPr/>
        <p:txBody>
          <a:bodyPr>
            <a:normAutofit/>
          </a:bodyPr>
          <a:lstStyle/>
          <a:p>
            <a:r>
              <a:rPr lang="en-US" sz="1600" dirty="0" smtClean="0"/>
              <a:t>Synchronized keyword shortcomings – can’t extend lock beyond a method or block boundary</a:t>
            </a:r>
          </a:p>
          <a:p>
            <a:r>
              <a:rPr lang="en-US" sz="1600" dirty="0" smtClean="0">
                <a:sym typeface="Wingdings" panose="05000000000000000000" pitchFamily="2" charset="2"/>
              </a:rPr>
              <a:t>Java 5 solves this problem using </a:t>
            </a:r>
            <a:r>
              <a:rPr lang="en-US" sz="1600" b="1" dirty="0" smtClean="0">
                <a:solidFill>
                  <a:srgbClr val="00B050"/>
                </a:solidFill>
                <a:sym typeface="Wingdings" panose="05000000000000000000" pitchFamily="2" charset="2"/>
              </a:rPr>
              <a:t>Lock</a:t>
            </a:r>
            <a:r>
              <a:rPr lang="en-US" sz="1600" dirty="0" smtClean="0">
                <a:solidFill>
                  <a:srgbClr val="00B050"/>
                </a:solidFill>
                <a:sym typeface="Wingdings" panose="05000000000000000000" pitchFamily="2" charset="2"/>
              </a:rPr>
              <a:t> </a:t>
            </a:r>
            <a:r>
              <a:rPr lang="en-US" sz="1600" dirty="0" smtClean="0">
                <a:sym typeface="Wingdings" panose="05000000000000000000" pitchFamily="2" charset="2"/>
              </a:rPr>
              <a:t>interface</a:t>
            </a:r>
          </a:p>
          <a:p>
            <a:r>
              <a:rPr lang="en-GB" sz="1600" b="1" dirty="0"/>
              <a:t>ReentrantLock</a:t>
            </a:r>
            <a:r>
              <a:rPr lang="en-GB" sz="1600" dirty="0"/>
              <a:t> is a common implementation of Lock interface and provides re-entrant mutual exclusion Lock with the same basic behavior and semantics as the implicit monitor lock accessed using synchronized methods and statements, but with extended </a:t>
            </a:r>
            <a:r>
              <a:rPr lang="en-GB" sz="1600" dirty="0" smtClean="0"/>
              <a:t>capabilities</a:t>
            </a:r>
          </a:p>
          <a:p>
            <a:r>
              <a:rPr lang="en-GB" sz="1600" dirty="0" smtClean="0"/>
              <a:t>Key features of ReentrantLock:</a:t>
            </a:r>
          </a:p>
          <a:p>
            <a:pPr lvl="1">
              <a:buFont typeface="Wingdings" panose="05000000000000000000" pitchFamily="2" charset="2"/>
              <a:buChar char="Ø"/>
            </a:pPr>
            <a:r>
              <a:rPr lang="en-GB" sz="1400" dirty="0" smtClean="0"/>
              <a:t>Provides </a:t>
            </a:r>
            <a:r>
              <a:rPr lang="en-GB" sz="1400" dirty="0"/>
              <a:t>more control on lock acquisition is trying to get a lock with ability to </a:t>
            </a:r>
            <a:r>
              <a:rPr lang="en-GB" sz="1400" dirty="0" smtClean="0"/>
              <a:t>interrupt</a:t>
            </a:r>
          </a:p>
          <a:p>
            <a:pPr lvl="1">
              <a:buFont typeface="Wingdings" panose="05000000000000000000" pitchFamily="2" charset="2"/>
              <a:buChar char="Ø"/>
            </a:pPr>
            <a:r>
              <a:rPr lang="en-GB" sz="1400" dirty="0" smtClean="0"/>
              <a:t>A </a:t>
            </a:r>
            <a:r>
              <a:rPr lang="en-GB" sz="1400" dirty="0"/>
              <a:t>timeout on waiting for </a:t>
            </a:r>
            <a:r>
              <a:rPr lang="en-GB" sz="1400" dirty="0" smtClean="0"/>
              <a:t>lock</a:t>
            </a:r>
          </a:p>
          <a:p>
            <a:pPr lvl="1">
              <a:buFont typeface="Wingdings" panose="05000000000000000000" pitchFamily="2" charset="2"/>
              <a:buChar char="Ø"/>
            </a:pPr>
            <a:r>
              <a:rPr lang="en-GB" sz="1400" dirty="0" smtClean="0"/>
              <a:t>Provides convenient method to get List of all threads waiting for lock</a:t>
            </a:r>
          </a:p>
          <a:p>
            <a:pPr lvl="1">
              <a:buFont typeface="Wingdings" panose="05000000000000000000" pitchFamily="2" charset="2"/>
              <a:buChar char="Ø"/>
            </a:pPr>
            <a:r>
              <a:rPr lang="en-GB" sz="1400" dirty="0" smtClean="0"/>
              <a:t>Power to create fair lock – Provide lock to longest waiting thread</a:t>
            </a:r>
          </a:p>
          <a:p>
            <a:pPr lvl="1">
              <a:buFont typeface="Wingdings" panose="05000000000000000000" pitchFamily="2" charset="2"/>
              <a:buChar char="Ø"/>
            </a:pPr>
            <a:r>
              <a:rPr lang="en-GB" sz="1400" dirty="0" smtClean="0"/>
              <a:t>unlock() – should be coded in finally block</a:t>
            </a:r>
          </a:p>
          <a:p>
            <a:r>
              <a:rPr lang="en-GB" sz="1600" dirty="0" smtClean="0"/>
              <a:t>Disadvantages of </a:t>
            </a:r>
            <a:r>
              <a:rPr lang="en-GB" sz="1600" dirty="0"/>
              <a:t>ReentrantLock:</a:t>
            </a:r>
          </a:p>
          <a:p>
            <a:pPr lvl="1">
              <a:buFont typeface="Wingdings" panose="05000000000000000000" pitchFamily="2" charset="2"/>
              <a:buChar char="Ø"/>
            </a:pPr>
            <a:r>
              <a:rPr lang="en-GB" sz="1400" dirty="0" smtClean="0"/>
              <a:t>Programmer is responsible for acquiring and releasing lock</a:t>
            </a:r>
            <a:r>
              <a:rPr lang="en-GB" sz="1400" dirty="0"/>
              <a:t/>
            </a:r>
            <a:br>
              <a:rPr lang="en-GB" sz="1400" dirty="0"/>
            </a:br>
            <a:r>
              <a:rPr lang="en-GB" sz="1200" dirty="0"/>
              <a:t/>
            </a:r>
            <a:br>
              <a:rPr lang="en-GB" sz="1200" dirty="0"/>
            </a:br>
            <a:endParaRPr lang="en-GB" sz="1200" dirty="0" smtClean="0">
              <a:sym typeface="Wingdings" panose="05000000000000000000" pitchFamily="2" charset="2"/>
            </a:endParaRPr>
          </a:p>
          <a:p>
            <a:pPr lvl="1">
              <a:buFont typeface="Wingdings" panose="05000000000000000000" pitchFamily="2" charset="2"/>
              <a:buChar char="Ø"/>
            </a:pPr>
            <a:endParaRPr lang="en-GB" sz="16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6121597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 Sequencing</a:t>
            </a:r>
            <a:endParaRPr lang="en-US" dirty="0"/>
          </a:p>
        </p:txBody>
      </p:sp>
      <p:sp>
        <p:nvSpPr>
          <p:cNvPr id="3" name="Content Placeholder 2"/>
          <p:cNvSpPr>
            <a:spLocks noGrp="1"/>
          </p:cNvSpPr>
          <p:nvPr>
            <p:ph idx="1"/>
          </p:nvPr>
        </p:nvSpPr>
        <p:spPr/>
        <p:txBody>
          <a:bodyPr>
            <a:normAutofit/>
          </a:bodyPr>
          <a:lstStyle/>
          <a:p>
            <a:r>
              <a:rPr lang="en-US" sz="1600" dirty="0" smtClean="0"/>
              <a:t>join() method can be used to achieve sequencing in thread</a:t>
            </a:r>
          </a:p>
          <a:p>
            <a:r>
              <a:rPr lang="en-US" sz="1600" dirty="0" smtClean="0"/>
              <a:t>join() method to start a thread when another thread finished its execution</a:t>
            </a:r>
          </a:p>
          <a:p>
            <a:r>
              <a:rPr lang="en-US" sz="1600" dirty="0" smtClean="0"/>
              <a:t>Example – T1, T2 and T3 are three threads</a:t>
            </a:r>
          </a:p>
          <a:p>
            <a:r>
              <a:rPr lang="en-US" sz="1600" dirty="0" smtClean="0"/>
              <a:t>Call T3 join T2.join</a:t>
            </a:r>
          </a:p>
          <a:p>
            <a:r>
              <a:rPr lang="en-US" sz="1600" dirty="0" smtClean="0"/>
              <a:t>Call T2 join T1.join</a:t>
            </a:r>
          </a:p>
          <a:p>
            <a:r>
              <a:rPr lang="en-GB" sz="1600" dirty="0" smtClean="0"/>
              <a:t>This will make sure that T1 finishes first, T2 second and T3 third</a:t>
            </a:r>
            <a:r>
              <a:rPr lang="en-GB" sz="1200" dirty="0"/>
              <a:t/>
            </a:r>
            <a:br>
              <a:rPr lang="en-GB" sz="1200" dirty="0"/>
            </a:br>
            <a:endParaRPr lang="en-GB" sz="1200" dirty="0" smtClean="0">
              <a:sym typeface="Wingdings" panose="05000000000000000000" pitchFamily="2" charset="2"/>
            </a:endParaRPr>
          </a:p>
          <a:p>
            <a:pPr lvl="1">
              <a:buFont typeface="Wingdings" panose="05000000000000000000" pitchFamily="2" charset="2"/>
              <a:buChar char="Ø"/>
            </a:pPr>
            <a:endParaRPr lang="en-GB" sz="16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0422888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Semaphore</a:t>
            </a:r>
            <a:endParaRPr lang="en-US" dirty="0"/>
          </a:p>
        </p:txBody>
      </p:sp>
      <p:sp>
        <p:nvSpPr>
          <p:cNvPr id="3" name="Content Placeholder 2"/>
          <p:cNvSpPr>
            <a:spLocks noGrp="1"/>
          </p:cNvSpPr>
          <p:nvPr>
            <p:ph idx="1"/>
          </p:nvPr>
        </p:nvSpPr>
        <p:spPr/>
        <p:txBody>
          <a:bodyPr>
            <a:normAutofit/>
          </a:bodyPr>
          <a:lstStyle/>
          <a:p>
            <a:r>
              <a:rPr lang="en-US" sz="1600" dirty="0" smtClean="0"/>
              <a:t>Semaphore is a new kind of synchronizer</a:t>
            </a:r>
          </a:p>
          <a:p>
            <a:r>
              <a:rPr lang="en-US" sz="1600" dirty="0" smtClean="0">
                <a:sym typeface="Wingdings" panose="05000000000000000000" pitchFamily="2" charset="2"/>
              </a:rPr>
              <a:t>acquire() blocks if necessary until the permit is available</a:t>
            </a:r>
          </a:p>
          <a:p>
            <a:r>
              <a:rPr lang="en-US" sz="1600" dirty="0" smtClean="0">
                <a:sym typeface="Wingdings" panose="05000000000000000000" pitchFamily="2" charset="2"/>
              </a:rPr>
              <a:t>release() – releases the acquired lock</a:t>
            </a:r>
          </a:p>
          <a:p>
            <a:r>
              <a:rPr lang="en-US" sz="1600" dirty="0" smtClean="0">
                <a:sym typeface="Wingdings" panose="05000000000000000000" pitchFamily="2" charset="2"/>
              </a:rPr>
              <a:t>Semaphore just keeps the count of the number available</a:t>
            </a:r>
          </a:p>
          <a:p>
            <a:r>
              <a:rPr lang="en-US" sz="1600" dirty="0" smtClean="0">
                <a:sym typeface="Wingdings" panose="05000000000000000000" pitchFamily="2" charset="2"/>
              </a:rPr>
              <a:t>Semaphore is used to protect an expensive resource which is available in fixed number e.g. database connection in the pool</a:t>
            </a:r>
            <a:endParaRPr lang="en-GB" sz="16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2497520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ThreadPool</a:t>
            </a:r>
            <a:endParaRPr lang="en-US" dirty="0"/>
          </a:p>
        </p:txBody>
      </p:sp>
      <p:sp>
        <p:nvSpPr>
          <p:cNvPr id="3" name="Content Placeholder 2"/>
          <p:cNvSpPr>
            <a:spLocks noGrp="1"/>
          </p:cNvSpPr>
          <p:nvPr>
            <p:ph idx="1"/>
          </p:nvPr>
        </p:nvSpPr>
        <p:spPr/>
        <p:txBody>
          <a:bodyPr>
            <a:normAutofit/>
          </a:bodyPr>
          <a:lstStyle/>
          <a:p>
            <a:r>
              <a:rPr lang="en-US" sz="1600" dirty="0" smtClean="0"/>
              <a:t>ThreadPool has pool of threads</a:t>
            </a:r>
          </a:p>
          <a:p>
            <a:r>
              <a:rPr lang="en-GB" sz="1600" dirty="0"/>
              <a:t>ThreadPoolExecutor's submit() method throws RejectedExecutionException if the task cannot be scheduled for </a:t>
            </a:r>
            <a:r>
              <a:rPr lang="en-GB" sz="1600" dirty="0" smtClean="0"/>
              <a:t>execution</a:t>
            </a:r>
          </a:p>
          <a:p>
            <a:r>
              <a:rPr lang="en-GB" sz="1600" dirty="0" smtClean="0"/>
              <a:t>execute(Runnable command) defined in Executor interface and executes given tasks in future and it doesn’t return anything</a:t>
            </a:r>
          </a:p>
          <a:p>
            <a:r>
              <a:rPr lang="en-GB" sz="1600" dirty="0" smtClean="0"/>
              <a:t>submit():</a:t>
            </a:r>
          </a:p>
          <a:p>
            <a:pPr lvl="1">
              <a:buFont typeface="Wingdings" panose="05000000000000000000" pitchFamily="2" charset="2"/>
              <a:buChar char="Ø"/>
            </a:pPr>
            <a:r>
              <a:rPr lang="en-GB" sz="1400" dirty="0" smtClean="0"/>
              <a:t>Defined in ExecutorService interface</a:t>
            </a:r>
          </a:p>
          <a:p>
            <a:pPr lvl="1">
              <a:buFont typeface="Wingdings" panose="05000000000000000000" pitchFamily="2" charset="2"/>
              <a:buChar char="Ø"/>
            </a:pPr>
            <a:r>
              <a:rPr lang="en-GB" sz="1400" dirty="0" smtClean="0"/>
              <a:t>Can take either Runnable or Callable task</a:t>
            </a:r>
          </a:p>
          <a:p>
            <a:pPr lvl="1">
              <a:buFont typeface="Wingdings" panose="05000000000000000000" pitchFamily="2" charset="2"/>
              <a:buChar char="Ø"/>
            </a:pPr>
            <a:r>
              <a:rPr lang="en-GB" sz="1400" dirty="0" smtClean="0"/>
              <a:t>Can return future object</a:t>
            </a:r>
          </a:p>
          <a:p>
            <a:r>
              <a:rPr lang="en-GB" sz="1600" dirty="0" smtClean="0"/>
              <a:t>Different types of ThreadPool:</a:t>
            </a:r>
          </a:p>
          <a:p>
            <a:pPr lvl="1">
              <a:buFont typeface="Wingdings" panose="05000000000000000000" pitchFamily="2" charset="2"/>
              <a:buChar char="Ø"/>
            </a:pPr>
            <a:r>
              <a:rPr lang="en-GB" sz="1400" dirty="0" smtClean="0"/>
              <a:t>Single thread pool</a:t>
            </a:r>
          </a:p>
          <a:p>
            <a:pPr lvl="1">
              <a:buFont typeface="Wingdings" panose="05000000000000000000" pitchFamily="2" charset="2"/>
              <a:buChar char="Ø"/>
            </a:pPr>
            <a:r>
              <a:rPr lang="en-GB" sz="1400" dirty="0" smtClean="0"/>
              <a:t>Fixed thread pool</a:t>
            </a:r>
          </a:p>
          <a:p>
            <a:pPr lvl="1">
              <a:buFont typeface="Wingdings" panose="05000000000000000000" pitchFamily="2" charset="2"/>
              <a:buChar char="Ø"/>
            </a:pPr>
            <a:r>
              <a:rPr lang="en-GB" sz="1400" dirty="0" smtClean="0"/>
              <a:t>Cached thread pool</a:t>
            </a:r>
            <a:r>
              <a:rPr lang="en-GB" sz="1200" dirty="0"/>
              <a:t/>
            </a:r>
            <a:br>
              <a:rPr lang="en-GB" sz="1200" dirty="0"/>
            </a:br>
            <a:endParaRPr lang="en-GB" sz="12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8694290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ReadWriteLock</a:t>
            </a:r>
            <a:endParaRPr lang="en-US" dirty="0"/>
          </a:p>
        </p:txBody>
      </p:sp>
      <p:sp>
        <p:nvSpPr>
          <p:cNvPr id="3" name="Content Placeholder 2"/>
          <p:cNvSpPr>
            <a:spLocks noGrp="1"/>
          </p:cNvSpPr>
          <p:nvPr>
            <p:ph idx="1"/>
          </p:nvPr>
        </p:nvSpPr>
        <p:spPr/>
        <p:txBody>
          <a:bodyPr>
            <a:normAutofit/>
          </a:bodyPr>
          <a:lstStyle/>
          <a:p>
            <a:r>
              <a:rPr lang="en-US" sz="1600" dirty="0" smtClean="0"/>
              <a:t>Read write lock is the result of lock stripping technique to improve the performance of concurrency applications</a:t>
            </a:r>
          </a:p>
          <a:p>
            <a:r>
              <a:rPr lang="en-US" sz="1600" dirty="0" smtClean="0"/>
              <a:t>ReadWriteLock Interface</a:t>
            </a:r>
            <a:endParaRPr lang="en-GB" sz="1600" dirty="0" smtClean="0">
              <a:sym typeface="Wingdings" panose="05000000000000000000" pitchFamily="2" charset="2"/>
            </a:endParaRPr>
          </a:p>
          <a:p>
            <a:r>
              <a:rPr lang="en-GB" sz="1600" dirty="0"/>
              <a:t>A ReadWriteLock maintains a pair of associated locks, one for read-only operations and one for </a:t>
            </a:r>
            <a:r>
              <a:rPr lang="en-GB" sz="1600" dirty="0" smtClean="0"/>
              <a:t>writing</a:t>
            </a:r>
          </a:p>
          <a:p>
            <a:r>
              <a:rPr lang="en-US" sz="1600" dirty="0"/>
              <a:t>W</a:t>
            </a:r>
            <a:r>
              <a:rPr lang="en-US" sz="1600" dirty="0" smtClean="0"/>
              <a:t>rite </a:t>
            </a:r>
            <a:r>
              <a:rPr lang="en-US" sz="1600" dirty="0"/>
              <a:t>lock is exclusive</a:t>
            </a:r>
            <a:r>
              <a:rPr lang="en-GB" sz="1600" dirty="0"/>
              <a:t/>
            </a:r>
            <a:br>
              <a:rPr lang="en-GB" sz="1600" dirty="0"/>
            </a:br>
            <a:endParaRPr lang="en-US" sz="1600" dirty="0"/>
          </a:p>
        </p:txBody>
      </p:sp>
    </p:spTree>
    <p:extLst>
      <p:ext uri="{BB962C8B-B14F-4D97-AF65-F5344CB8AC3E}">
        <p14:creationId xmlns:p14="http://schemas.microsoft.com/office/powerpoint/2010/main" val="7457886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Starting and Stopping the Thread</a:t>
            </a:r>
            <a:endParaRPr lang="en-US" dirty="0"/>
          </a:p>
        </p:txBody>
      </p:sp>
      <p:sp>
        <p:nvSpPr>
          <p:cNvPr id="3" name="Content Placeholder 2"/>
          <p:cNvSpPr>
            <a:spLocks noGrp="1"/>
          </p:cNvSpPr>
          <p:nvPr>
            <p:ph idx="1"/>
          </p:nvPr>
        </p:nvSpPr>
        <p:spPr/>
        <p:txBody>
          <a:bodyPr>
            <a:normAutofit/>
          </a:bodyPr>
          <a:lstStyle/>
          <a:p>
            <a:r>
              <a:rPr lang="en-GB" sz="1600" dirty="0" smtClean="0"/>
              <a:t>There </a:t>
            </a:r>
            <a:r>
              <a:rPr lang="en-GB" sz="1600" dirty="0"/>
              <a:t>is absolute </a:t>
            </a:r>
            <a:r>
              <a:rPr lang="en-GB" sz="1600" b="1" dirty="0"/>
              <a:t>no way to force start</a:t>
            </a:r>
            <a:r>
              <a:rPr lang="en-GB" sz="1600" dirty="0"/>
              <a:t> a thread, this is controlled by thread scheduler and Java exposes no API to control thread schedule. This is still a random bit in </a:t>
            </a:r>
            <a:r>
              <a:rPr lang="en-GB" sz="1600" dirty="0" smtClean="0"/>
              <a:t>Java</a:t>
            </a:r>
          </a:p>
          <a:p>
            <a:r>
              <a:rPr lang="en-GB" sz="1600" dirty="0" smtClean="0"/>
              <a:t>Thread </a:t>
            </a:r>
            <a:r>
              <a:rPr lang="en-GB" sz="1600" b="1" dirty="0"/>
              <a:t>stops</a:t>
            </a:r>
            <a:r>
              <a:rPr lang="en-GB" sz="1600" dirty="0"/>
              <a:t> automatically as soon as they finish execution of run() or call() </a:t>
            </a:r>
            <a:r>
              <a:rPr lang="en-GB" sz="1600" dirty="0" smtClean="0"/>
              <a:t>method. There is no specific API to stop the thread. </a:t>
            </a:r>
            <a:r>
              <a:rPr lang="en-GB" sz="1600" dirty="0"/>
              <a:t>To manually stop, programmers either take advantage of volatile boolean variable and check in every iteration if run method has loops or interrupt threads to abruptly cancel tasks</a:t>
            </a:r>
            <a:br>
              <a:rPr lang="en-GB" sz="1600" dirty="0"/>
            </a:br>
            <a:r>
              <a:rPr lang="en-GB" sz="1600" dirty="0"/>
              <a:t/>
            </a:r>
            <a:br>
              <a:rPr lang="en-GB" sz="1600" dirty="0"/>
            </a:br>
            <a:r>
              <a:rPr lang="en-GB" sz="1600" dirty="0"/>
              <a:t/>
            </a:r>
            <a:br>
              <a:rPr lang="en-GB" sz="1600" dirty="0"/>
            </a:br>
            <a:r>
              <a:rPr lang="en-GB" sz="1600" dirty="0"/>
              <a:t/>
            </a:r>
            <a:br>
              <a:rPr lang="en-GB" sz="1600" dirty="0"/>
            </a:br>
            <a:endParaRPr lang="en-US" sz="1600" dirty="0"/>
          </a:p>
        </p:txBody>
      </p:sp>
    </p:spTree>
    <p:extLst>
      <p:ext uri="{BB962C8B-B14F-4D97-AF65-F5344CB8AC3E}">
        <p14:creationId xmlns:p14="http://schemas.microsoft.com/office/powerpoint/2010/main" val="7115847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Runnable over Thread class</a:t>
            </a:r>
            <a:endParaRPr lang="en-US" dirty="0"/>
          </a:p>
        </p:txBody>
      </p:sp>
      <p:sp>
        <p:nvSpPr>
          <p:cNvPr id="3" name="Content Placeholder 2"/>
          <p:cNvSpPr>
            <a:spLocks noGrp="1"/>
          </p:cNvSpPr>
          <p:nvPr>
            <p:ph idx="1"/>
          </p:nvPr>
        </p:nvSpPr>
        <p:spPr/>
        <p:txBody>
          <a:bodyPr>
            <a:normAutofit/>
          </a:bodyPr>
          <a:lstStyle/>
          <a:p>
            <a:r>
              <a:rPr lang="en-GB" sz="1600" dirty="0" smtClean="0"/>
              <a:t>Using Runnable interface is better for the following reasons:-</a:t>
            </a:r>
          </a:p>
          <a:p>
            <a:pPr>
              <a:buFont typeface="Wingdings" panose="05000000000000000000" pitchFamily="2" charset="2"/>
              <a:buChar char="Ø"/>
            </a:pPr>
            <a:r>
              <a:rPr lang="en-GB" sz="1600" dirty="0" smtClean="0"/>
              <a:t>Java doesn’t support </a:t>
            </a:r>
            <a:r>
              <a:rPr lang="en-GB" sz="1600" dirty="0" smtClean="0">
                <a:solidFill>
                  <a:srgbClr val="FF0000"/>
                </a:solidFill>
              </a:rPr>
              <a:t>multiple inheritance </a:t>
            </a:r>
          </a:p>
          <a:p>
            <a:pPr>
              <a:buFont typeface="Wingdings" panose="05000000000000000000" pitchFamily="2" charset="2"/>
              <a:buChar char="Ø"/>
            </a:pPr>
            <a:r>
              <a:rPr lang="en-GB" sz="1600" dirty="0" smtClean="0"/>
              <a:t>Extending the class means you are going to modify the functionality, however in this context it is not going to be the case</a:t>
            </a:r>
          </a:p>
          <a:p>
            <a:pPr>
              <a:buFont typeface="Wingdings" panose="05000000000000000000" pitchFamily="2" charset="2"/>
              <a:buChar char="Ø"/>
            </a:pPr>
            <a:r>
              <a:rPr lang="en-GB" sz="1600" dirty="0"/>
              <a:t>Runnable interface represent a </a:t>
            </a:r>
            <a:r>
              <a:rPr lang="en-GB" sz="1600" b="1" dirty="0">
                <a:solidFill>
                  <a:srgbClr val="FF0000"/>
                </a:solidFill>
              </a:rPr>
              <a:t>Task</a:t>
            </a:r>
            <a:r>
              <a:rPr lang="en-GB" sz="1600" dirty="0">
                <a:solidFill>
                  <a:srgbClr val="FF0000"/>
                </a:solidFill>
              </a:rPr>
              <a:t> </a:t>
            </a:r>
            <a:r>
              <a:rPr lang="en-GB" sz="1600" dirty="0"/>
              <a:t>which can be executed by either plain Thread or Executors or any other means. So logical separation of Task as Runnable than Thread is good design </a:t>
            </a:r>
            <a:r>
              <a:rPr lang="en-GB" sz="1600" dirty="0" smtClean="0"/>
              <a:t>decision</a:t>
            </a:r>
          </a:p>
          <a:p>
            <a:pPr>
              <a:buFont typeface="Wingdings" panose="05000000000000000000" pitchFamily="2" charset="2"/>
              <a:buChar char="Ø"/>
            </a:pPr>
            <a:r>
              <a:rPr lang="en-GB" sz="1600" dirty="0"/>
              <a:t>Separating task as Runnable means we can </a:t>
            </a:r>
            <a:r>
              <a:rPr lang="en-GB" sz="1600" b="1" dirty="0">
                <a:solidFill>
                  <a:srgbClr val="FF0000"/>
                </a:solidFill>
              </a:rPr>
              <a:t>reuse</a:t>
            </a:r>
            <a:r>
              <a:rPr lang="en-GB" sz="1600" dirty="0">
                <a:solidFill>
                  <a:srgbClr val="FF0000"/>
                </a:solidFill>
              </a:rPr>
              <a:t> </a:t>
            </a:r>
            <a:r>
              <a:rPr lang="en-GB" sz="1600" dirty="0"/>
              <a:t>the task and also has liberty to execute it from different </a:t>
            </a:r>
            <a:r>
              <a:rPr lang="en-GB" sz="1600" dirty="0" smtClean="0"/>
              <a:t>means</a:t>
            </a:r>
          </a:p>
          <a:p>
            <a:pPr>
              <a:buFont typeface="Wingdings" panose="05000000000000000000" pitchFamily="2" charset="2"/>
              <a:buChar char="Ø"/>
            </a:pPr>
            <a:r>
              <a:rPr lang="en-GB" sz="1600" dirty="0"/>
              <a:t>Java designer recognizes this and that's why </a:t>
            </a:r>
            <a:r>
              <a:rPr lang="en-GB" sz="1600" dirty="0">
                <a:solidFill>
                  <a:srgbClr val="FF0000"/>
                </a:solidFill>
              </a:rPr>
              <a:t>Executors accept Runnable as Task</a:t>
            </a:r>
            <a:r>
              <a:rPr lang="en-GB" sz="1600" dirty="0"/>
              <a:t> and they have worker thread which executes those task</a:t>
            </a:r>
            <a:endParaRPr lang="en-US" sz="1600" dirty="0"/>
          </a:p>
        </p:txBody>
      </p:sp>
    </p:spTree>
    <p:extLst>
      <p:ext uri="{BB962C8B-B14F-4D97-AF65-F5344CB8AC3E}">
        <p14:creationId xmlns:p14="http://schemas.microsoft.com/office/powerpoint/2010/main" val="7035150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Singleton</a:t>
            </a:r>
            <a:endParaRPr lang="en-US" dirty="0"/>
          </a:p>
        </p:txBody>
      </p:sp>
      <p:sp>
        <p:nvSpPr>
          <p:cNvPr id="3" name="Content Placeholder 2"/>
          <p:cNvSpPr>
            <a:spLocks noGrp="1"/>
          </p:cNvSpPr>
          <p:nvPr>
            <p:ph idx="1"/>
          </p:nvPr>
        </p:nvSpPr>
        <p:spPr/>
        <p:txBody>
          <a:bodyPr>
            <a:normAutofit/>
          </a:bodyPr>
          <a:lstStyle/>
          <a:p>
            <a:r>
              <a:rPr lang="en-US" sz="1600" dirty="0" smtClean="0"/>
              <a:t>Double checked locking of Singleton</a:t>
            </a:r>
          </a:p>
          <a:p>
            <a:pPr marL="0" indent="0">
              <a:buNone/>
            </a:pPr>
            <a:r>
              <a:rPr lang="en-GB" sz="1600" dirty="0"/>
              <a:t/>
            </a:r>
            <a:br>
              <a:rPr lang="en-GB" sz="1600" dirty="0"/>
            </a:br>
            <a:endParaRPr lang="en-GB" sz="1600" dirty="0" smtClean="0"/>
          </a:p>
          <a:p>
            <a:pPr marL="0" indent="0">
              <a:buNone/>
            </a:pPr>
            <a:endParaRPr lang="en-GB" sz="1600" dirty="0"/>
          </a:p>
          <a:p>
            <a:pPr marL="0" indent="0">
              <a:buNone/>
            </a:pPr>
            <a:endParaRPr lang="en-GB" sz="1600" dirty="0" smtClean="0"/>
          </a:p>
          <a:p>
            <a:pPr marL="0" indent="0">
              <a:buNone/>
            </a:pPr>
            <a:endParaRPr lang="en-GB" sz="1600" dirty="0"/>
          </a:p>
          <a:p>
            <a:pPr marL="0" indent="0">
              <a:buNone/>
            </a:pPr>
            <a:endParaRPr lang="en-GB" sz="1600" dirty="0" smtClean="0"/>
          </a:p>
          <a:p>
            <a:pPr marL="0" indent="0">
              <a:buNone/>
            </a:pPr>
            <a:endParaRPr lang="en-GB" sz="1600" dirty="0"/>
          </a:p>
          <a:p>
            <a:pPr marL="0" indent="0">
              <a:buNone/>
            </a:pPr>
            <a:endParaRPr lang="en-GB" sz="1600" dirty="0" smtClean="0"/>
          </a:p>
          <a:p>
            <a:pPr marL="0" indent="0">
              <a:buNone/>
            </a:pPr>
            <a:endParaRPr lang="en-GB" sz="1600" dirty="0"/>
          </a:p>
          <a:p>
            <a:r>
              <a:rPr lang="en-GB" sz="1600" dirty="0" smtClean="0"/>
              <a:t>It </a:t>
            </a:r>
            <a:r>
              <a:rPr lang="en-GB" sz="1600" dirty="0"/>
              <a:t>still broken, until you make _instance variable </a:t>
            </a:r>
            <a:r>
              <a:rPr lang="en-GB" sz="1600" dirty="0" smtClean="0">
                <a:hlinkClick r:id="rId2"/>
              </a:rPr>
              <a:t>volatile</a:t>
            </a:r>
            <a:endParaRPr lang="en-GB" sz="1600" dirty="0" smtClean="0"/>
          </a:p>
          <a:p>
            <a:r>
              <a:rPr lang="en-GB" sz="1600" dirty="0"/>
              <a:t>Without volatile modifier it's possible for another thread in Java to see half initialized state of _instance variable, but with volatile variable guaranteeing happens-before relationship, all the write will happen on volatile _instance before any read of _instance </a:t>
            </a:r>
            <a:r>
              <a:rPr lang="en-GB" sz="1600" dirty="0" smtClean="0"/>
              <a:t>variable</a:t>
            </a:r>
            <a:endParaRPr lang="en-US" sz="1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132856"/>
            <a:ext cx="5257800"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273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Threadgroup</a:t>
            </a:r>
            <a:endParaRPr lang="en-US" dirty="0"/>
          </a:p>
        </p:txBody>
      </p:sp>
      <p:sp>
        <p:nvSpPr>
          <p:cNvPr id="3" name="Content Placeholder 2"/>
          <p:cNvSpPr>
            <a:spLocks noGrp="1"/>
          </p:cNvSpPr>
          <p:nvPr>
            <p:ph idx="1"/>
          </p:nvPr>
        </p:nvSpPr>
        <p:spPr/>
        <p:txBody>
          <a:bodyPr>
            <a:normAutofit/>
          </a:bodyPr>
          <a:lstStyle/>
          <a:p>
            <a:r>
              <a:rPr lang="en-GB" sz="1600" dirty="0"/>
              <a:t>Each thread belongs to a group of threads. The </a:t>
            </a:r>
            <a:r>
              <a:rPr lang="en-GB" sz="1600" dirty="0" smtClean="0"/>
              <a:t>JDK class</a:t>
            </a:r>
            <a:r>
              <a:rPr lang="en-GB" sz="1600" dirty="0"/>
              <a:t> </a:t>
            </a:r>
            <a:r>
              <a:rPr lang="en-GB" sz="1600" b="1" dirty="0" smtClean="0"/>
              <a:t>java.lang.ThreadGroup</a:t>
            </a:r>
            <a:r>
              <a:rPr lang="en-GB" sz="1600" dirty="0"/>
              <a:t> provides some methods to handle a whole group of Threads. With these methods we can, for example, interrupt all threads of a group or set their maximum </a:t>
            </a:r>
            <a:r>
              <a:rPr lang="en-GB" sz="1600" dirty="0" smtClean="0"/>
              <a:t>priority</a:t>
            </a:r>
          </a:p>
          <a:p>
            <a:r>
              <a:rPr lang="en-GB" sz="1600" dirty="0"/>
              <a:t>The priority of a thread is set by using the method setPriority(int</a:t>
            </a:r>
            <a:r>
              <a:rPr lang="en-GB" sz="1600" dirty="0" smtClean="0"/>
              <a:t>)</a:t>
            </a:r>
            <a:endParaRPr lang="en-GB" sz="1600" dirty="0"/>
          </a:p>
          <a:p>
            <a:r>
              <a:rPr lang="en-US" sz="1600" dirty="0" smtClean="0"/>
              <a:t>Thread.MAX_PRIORITY</a:t>
            </a:r>
            <a:endParaRPr lang="en-US" sz="1600" dirty="0"/>
          </a:p>
          <a:p>
            <a:r>
              <a:rPr lang="en-US" sz="1600" dirty="0" smtClean="0"/>
              <a:t>Thread.MIN_PRIORITY</a:t>
            </a:r>
          </a:p>
          <a:p>
            <a:r>
              <a:rPr lang="en-GB" sz="1600" dirty="0" smtClean="0"/>
              <a:t>These </a:t>
            </a:r>
            <a:r>
              <a:rPr lang="en-GB" sz="1600" dirty="0"/>
              <a:t>values can differ between different JVM implementations</a:t>
            </a:r>
            <a:endParaRPr lang="en-US" sz="1600" dirty="0"/>
          </a:p>
        </p:txBody>
      </p:sp>
    </p:spTree>
    <p:extLst>
      <p:ext uri="{BB962C8B-B14F-4D97-AF65-F5344CB8AC3E}">
        <p14:creationId xmlns:p14="http://schemas.microsoft.com/office/powerpoint/2010/main" val="35537277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Singleton – Ctnd …</a:t>
            </a:r>
            <a:endParaRPr lang="en-US" dirty="0"/>
          </a:p>
        </p:txBody>
      </p:sp>
      <p:sp>
        <p:nvSpPr>
          <p:cNvPr id="3" name="Content Placeholder 2"/>
          <p:cNvSpPr>
            <a:spLocks noGrp="1"/>
          </p:cNvSpPr>
          <p:nvPr>
            <p:ph idx="1"/>
          </p:nvPr>
        </p:nvSpPr>
        <p:spPr/>
        <p:txBody>
          <a:bodyPr>
            <a:normAutofit/>
          </a:bodyPr>
          <a:lstStyle/>
          <a:p>
            <a:r>
              <a:rPr lang="en-US" sz="1600" b="1" dirty="0" smtClean="0"/>
              <a:t>Version 1:</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pPr marL="0" indent="0">
              <a:buNone/>
            </a:pPr>
            <a:endParaRPr lang="en-US" sz="1600" dirty="0" smtClean="0"/>
          </a:p>
          <a:p>
            <a:r>
              <a:rPr lang="en-US" sz="1600" b="1" dirty="0" smtClean="0"/>
              <a:t>Version 2:</a:t>
            </a:r>
          </a:p>
          <a:p>
            <a:endParaRPr lang="en-US" sz="1600" dirty="0" smtClean="0"/>
          </a:p>
          <a:p>
            <a:endParaRPr 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916832"/>
            <a:ext cx="4933950"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121" y="4793411"/>
            <a:ext cx="5230031" cy="1659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7751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Immutable Class</a:t>
            </a:r>
            <a:endParaRPr lang="en-US" dirty="0"/>
          </a:p>
        </p:txBody>
      </p:sp>
      <p:sp>
        <p:nvSpPr>
          <p:cNvPr id="3" name="Content Placeholder 2"/>
          <p:cNvSpPr>
            <a:spLocks noGrp="1"/>
          </p:cNvSpPr>
          <p:nvPr>
            <p:ph idx="1"/>
          </p:nvPr>
        </p:nvSpPr>
        <p:spPr/>
        <p:txBody>
          <a:bodyPr>
            <a:normAutofit/>
          </a:bodyPr>
          <a:lstStyle/>
          <a:p>
            <a:r>
              <a:rPr lang="en-US" sz="1600" dirty="0" smtClean="0"/>
              <a:t>State of immutable object cannot be modified after construction</a:t>
            </a:r>
          </a:p>
          <a:p>
            <a:r>
              <a:rPr lang="en-US" sz="1600" dirty="0" smtClean="0">
                <a:sym typeface="Wingdings" panose="05000000000000000000" pitchFamily="2" charset="2"/>
              </a:rPr>
              <a:t>Any modification should result in another immutable object</a:t>
            </a:r>
          </a:p>
          <a:p>
            <a:r>
              <a:rPr lang="en-US" sz="1600" dirty="0" smtClean="0">
                <a:sym typeface="Wingdings" panose="05000000000000000000" pitchFamily="2" charset="2"/>
              </a:rPr>
              <a:t>Class should be defined as final</a:t>
            </a:r>
          </a:p>
          <a:p>
            <a:r>
              <a:rPr lang="en-US" sz="1600" dirty="0" smtClean="0">
                <a:sym typeface="Wingdings" panose="05000000000000000000" pitchFamily="2" charset="2"/>
              </a:rPr>
              <a:t>All fields in the class should be defined as final and private</a:t>
            </a:r>
          </a:p>
          <a:p>
            <a:r>
              <a:rPr lang="en-GB" sz="1600" dirty="0"/>
              <a:t>Object must be properly constructed i.e. object reference must not leak during construction </a:t>
            </a:r>
            <a:r>
              <a:rPr lang="en-GB" sz="1600" dirty="0" smtClean="0"/>
              <a:t>process</a:t>
            </a:r>
            <a:endParaRPr lang="en-GB" sz="1600" dirty="0"/>
          </a:p>
          <a:p>
            <a:r>
              <a:rPr lang="en-GB" sz="1600" dirty="0" smtClean="0"/>
              <a:t>Object </a:t>
            </a:r>
            <a:r>
              <a:rPr lang="en-GB" sz="1600" dirty="0"/>
              <a:t>should be final in order to restrict sub-class for altering immutability of parent </a:t>
            </a:r>
            <a:r>
              <a:rPr lang="en-GB" sz="1600" dirty="0" smtClean="0"/>
              <a:t>class</a:t>
            </a:r>
          </a:p>
          <a:p>
            <a:r>
              <a:rPr lang="en-GB" sz="1600" dirty="0" smtClean="0">
                <a:sym typeface="Wingdings" panose="05000000000000000000" pitchFamily="2" charset="2"/>
              </a:rPr>
              <a:t>Benefits:</a:t>
            </a:r>
          </a:p>
          <a:p>
            <a:pPr lvl="1">
              <a:buFont typeface="Wingdings" panose="05000000000000000000" pitchFamily="2" charset="2"/>
              <a:buChar char="Ø"/>
            </a:pPr>
            <a:r>
              <a:rPr lang="en-GB" sz="1400" dirty="0" smtClean="0">
                <a:sym typeface="Wingdings" panose="05000000000000000000" pitchFamily="2" charset="2"/>
              </a:rPr>
              <a:t>Thread safe</a:t>
            </a:r>
          </a:p>
          <a:p>
            <a:pPr lvl="1">
              <a:buFont typeface="Wingdings" panose="05000000000000000000" pitchFamily="2" charset="2"/>
              <a:buChar char="Ø"/>
            </a:pPr>
            <a:r>
              <a:rPr lang="en-GB" sz="1400" dirty="0" smtClean="0">
                <a:sym typeface="Wingdings" panose="05000000000000000000" pitchFamily="2" charset="2"/>
              </a:rPr>
              <a:t>High performance because synchronization is not required</a:t>
            </a:r>
          </a:p>
          <a:p>
            <a:pPr>
              <a:buFont typeface="Wingdings" panose="05000000000000000000" pitchFamily="2" charset="2"/>
              <a:buChar char="Ø"/>
            </a:pPr>
            <a:r>
              <a:rPr lang="en-GB" sz="1600" dirty="0" smtClean="0">
                <a:sym typeface="Wingdings" panose="05000000000000000000" pitchFamily="2" charset="2"/>
              </a:rPr>
              <a:t>Disadvantages:</a:t>
            </a:r>
          </a:p>
          <a:p>
            <a:pPr lvl="1">
              <a:buFont typeface="Wingdings" panose="05000000000000000000" pitchFamily="2" charset="2"/>
              <a:buChar char="Ø"/>
            </a:pPr>
            <a:r>
              <a:rPr lang="en-GB" sz="1400" dirty="0" smtClean="0">
                <a:sym typeface="Wingdings" panose="05000000000000000000" pitchFamily="2" charset="2"/>
              </a:rPr>
              <a:t>Creates heavy garbage collection</a:t>
            </a:r>
          </a:p>
          <a:p>
            <a:r>
              <a:rPr lang="en-GB" sz="1600" dirty="0" smtClean="0">
                <a:sym typeface="Wingdings" panose="05000000000000000000" pitchFamily="2" charset="2"/>
              </a:rPr>
              <a:t>Importance Classes:</a:t>
            </a:r>
          </a:p>
          <a:p>
            <a:pPr lvl="1"/>
            <a:r>
              <a:rPr lang="en-GB" sz="1400" dirty="0" smtClean="0">
                <a:sym typeface="Wingdings" panose="05000000000000000000" pitchFamily="2" charset="2"/>
              </a:rPr>
              <a:t>String</a:t>
            </a:r>
            <a:endParaRPr lang="en-GB" sz="1400" dirty="0">
              <a:sym typeface="Wingdings" panose="05000000000000000000" pitchFamily="2" charset="2"/>
            </a:endParaRPr>
          </a:p>
          <a:p>
            <a:endParaRPr lang="en-US" sz="1600" dirty="0"/>
          </a:p>
        </p:txBody>
      </p:sp>
    </p:spTree>
    <p:extLst>
      <p:ext uri="{BB962C8B-B14F-4D97-AF65-F5344CB8AC3E}">
        <p14:creationId xmlns:p14="http://schemas.microsoft.com/office/powerpoint/2010/main" val="7362483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Fork-Join Framework</a:t>
            </a:r>
            <a:endParaRPr lang="en-US" dirty="0"/>
          </a:p>
        </p:txBody>
      </p:sp>
      <p:sp>
        <p:nvSpPr>
          <p:cNvPr id="3" name="Content Placeholder 2"/>
          <p:cNvSpPr>
            <a:spLocks noGrp="1"/>
          </p:cNvSpPr>
          <p:nvPr>
            <p:ph idx="1"/>
          </p:nvPr>
        </p:nvSpPr>
        <p:spPr/>
        <p:txBody>
          <a:bodyPr>
            <a:normAutofit/>
          </a:bodyPr>
          <a:lstStyle/>
          <a:p>
            <a:r>
              <a:rPr lang="en-US" sz="1600" dirty="0" smtClean="0"/>
              <a:t>Introduced in JDK 7 </a:t>
            </a:r>
            <a:r>
              <a:rPr lang="en-GB" sz="1600" dirty="0" smtClean="0"/>
              <a:t>to </a:t>
            </a:r>
            <a:r>
              <a:rPr lang="en-GB" sz="1600" dirty="0"/>
              <a:t>take advantage of multiple processors of modern day </a:t>
            </a:r>
            <a:r>
              <a:rPr lang="en-GB" sz="1600" dirty="0" smtClean="0"/>
              <a:t>servers</a:t>
            </a:r>
          </a:p>
          <a:p>
            <a:r>
              <a:rPr lang="en-GB" sz="1600" dirty="0"/>
              <a:t>It is designed for work that can be broken into smaller pieces recursively. The goal is to use all the available processing power to enhance the performance of your </a:t>
            </a:r>
            <a:r>
              <a:rPr lang="en-GB" sz="1600" dirty="0" smtClean="0"/>
              <a:t>application</a:t>
            </a:r>
            <a:endParaRPr lang="en-GB" sz="1600" dirty="0"/>
          </a:p>
          <a:p>
            <a:r>
              <a:rPr lang="en-GB" sz="1600" dirty="0" smtClean="0"/>
              <a:t>It uses </a:t>
            </a:r>
            <a:r>
              <a:rPr lang="en-US" sz="1600" b="1" dirty="0">
                <a:solidFill>
                  <a:srgbClr val="FF0000"/>
                </a:solidFill>
              </a:rPr>
              <a:t>work-stealing </a:t>
            </a:r>
            <a:r>
              <a:rPr lang="en-US" sz="1600" b="1" dirty="0" smtClean="0">
                <a:solidFill>
                  <a:srgbClr val="FF0000"/>
                </a:solidFill>
              </a:rPr>
              <a:t>algorithm</a:t>
            </a:r>
          </a:p>
          <a:p>
            <a:r>
              <a:rPr lang="en-GB" sz="1600" dirty="0"/>
              <a:t>Worker threads that run out of things to do can steal tasks from other threads that are still </a:t>
            </a:r>
            <a:r>
              <a:rPr lang="en-GB" sz="1600" dirty="0" smtClean="0"/>
              <a:t>busy</a:t>
            </a:r>
          </a:p>
          <a:p>
            <a:r>
              <a:rPr lang="en-GB" sz="1600" dirty="0"/>
              <a:t>The fork/join framework is an implementation of the </a:t>
            </a:r>
            <a:r>
              <a:rPr lang="en-GB" sz="1600" dirty="0" err="1">
                <a:solidFill>
                  <a:srgbClr val="FF0000"/>
                </a:solidFill>
              </a:rPr>
              <a:t>ExecutorService</a:t>
            </a:r>
            <a:r>
              <a:rPr lang="en-GB" sz="1600" dirty="0">
                <a:solidFill>
                  <a:srgbClr val="FF0000"/>
                </a:solidFill>
              </a:rPr>
              <a:t> interface</a:t>
            </a:r>
            <a:r>
              <a:rPr lang="en-GB" sz="1600" dirty="0"/>
              <a:t> that helps you take advantage of multiple processors. It is designed for work that can be broken into smaller pieces recursively. The goal is to use all the available processing power to enhance the performance of your application.</a:t>
            </a:r>
            <a:endParaRPr lang="en-GB" sz="1600" dirty="0">
              <a:sym typeface="Wingdings" panose="05000000000000000000" pitchFamily="2" charset="2"/>
            </a:endParaRPr>
          </a:p>
        </p:txBody>
      </p:sp>
    </p:spTree>
    <p:extLst>
      <p:ext uri="{BB962C8B-B14F-4D97-AF65-F5344CB8AC3E}">
        <p14:creationId xmlns:p14="http://schemas.microsoft.com/office/powerpoint/2010/main" val="36569925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Java 8 Concurrency Improvements</a:t>
            </a:r>
            <a:endParaRPr lang="en-US" dirty="0"/>
          </a:p>
        </p:txBody>
      </p:sp>
      <p:sp>
        <p:nvSpPr>
          <p:cNvPr id="3" name="Content Placeholder 2"/>
          <p:cNvSpPr>
            <a:spLocks noGrp="1"/>
          </p:cNvSpPr>
          <p:nvPr>
            <p:ph idx="1"/>
          </p:nvPr>
        </p:nvSpPr>
        <p:spPr/>
        <p:txBody>
          <a:bodyPr>
            <a:normAutofit/>
          </a:bodyPr>
          <a:lstStyle/>
          <a:p>
            <a:r>
              <a:rPr lang="en-GB" sz="1600" dirty="0"/>
              <a:t>New classes and interfaces in java.util.concurrent</a:t>
            </a:r>
          </a:p>
          <a:p>
            <a:r>
              <a:rPr lang="en-US" sz="1600" dirty="0"/>
              <a:t>New methods in </a:t>
            </a:r>
            <a:r>
              <a:rPr lang="en-US" sz="1600" dirty="0" smtClean="0"/>
              <a:t>java.util.concurrent.ConcurrentHashMap</a:t>
            </a:r>
          </a:p>
          <a:p>
            <a:pPr lvl="1">
              <a:buFont typeface="Wingdings" panose="05000000000000000000" pitchFamily="2" charset="2"/>
              <a:buChar char="Ø"/>
            </a:pPr>
            <a:r>
              <a:rPr lang="en-US" sz="1400" dirty="0" smtClean="0"/>
              <a:t>foreach methods</a:t>
            </a:r>
          </a:p>
          <a:p>
            <a:pPr lvl="1">
              <a:buFont typeface="Wingdings" panose="05000000000000000000" pitchFamily="2" charset="2"/>
              <a:buChar char="Ø"/>
            </a:pPr>
            <a:r>
              <a:rPr lang="en-US" sz="1400" dirty="0"/>
              <a:t>s</a:t>
            </a:r>
            <a:r>
              <a:rPr lang="en-US" sz="1400" dirty="0" smtClean="0"/>
              <a:t>earch methods</a:t>
            </a:r>
          </a:p>
          <a:p>
            <a:pPr lvl="1">
              <a:buFont typeface="Wingdings" panose="05000000000000000000" pitchFamily="2" charset="2"/>
              <a:buChar char="Ø"/>
            </a:pPr>
            <a:r>
              <a:rPr lang="en-US" sz="1400" dirty="0" smtClean="0"/>
              <a:t>reduction methods</a:t>
            </a:r>
          </a:p>
          <a:p>
            <a:r>
              <a:rPr lang="en-US" sz="1600" dirty="0" smtClean="0"/>
              <a:t>New </a:t>
            </a:r>
            <a:r>
              <a:rPr lang="en-US" sz="1600" dirty="0"/>
              <a:t>classes in </a:t>
            </a:r>
            <a:r>
              <a:rPr lang="en-US" sz="1600" dirty="0" smtClean="0"/>
              <a:t>java.util.concurrent.atomic</a:t>
            </a:r>
          </a:p>
          <a:p>
            <a:pPr lvl="1">
              <a:buFont typeface="Wingdings" panose="05000000000000000000" pitchFamily="2" charset="2"/>
              <a:buChar char="Ø"/>
            </a:pPr>
            <a:r>
              <a:rPr lang="en-US" sz="1400" dirty="0">
                <a:hlinkClick r:id="rId2"/>
              </a:rPr>
              <a:t>DoubleAccumulator</a:t>
            </a:r>
            <a:endParaRPr lang="en-US" sz="1400" dirty="0"/>
          </a:p>
          <a:p>
            <a:pPr lvl="1">
              <a:buFont typeface="Wingdings" panose="05000000000000000000" pitchFamily="2" charset="2"/>
              <a:buChar char="Ø"/>
            </a:pPr>
            <a:r>
              <a:rPr lang="en-US" sz="1400" dirty="0">
                <a:hlinkClick r:id="rId3"/>
              </a:rPr>
              <a:t>DoubleAdder</a:t>
            </a:r>
            <a:endParaRPr lang="en-US" sz="1400" dirty="0"/>
          </a:p>
          <a:p>
            <a:pPr lvl="1">
              <a:buFont typeface="Wingdings" panose="05000000000000000000" pitchFamily="2" charset="2"/>
              <a:buChar char="Ø"/>
            </a:pPr>
            <a:r>
              <a:rPr lang="en-US" sz="1400" dirty="0">
                <a:hlinkClick r:id="rId4"/>
              </a:rPr>
              <a:t>LongAccumulator</a:t>
            </a:r>
            <a:endParaRPr lang="en-US" sz="1400" dirty="0"/>
          </a:p>
          <a:p>
            <a:pPr lvl="1">
              <a:buFont typeface="Wingdings" panose="05000000000000000000" pitchFamily="2" charset="2"/>
              <a:buChar char="Ø"/>
            </a:pPr>
            <a:r>
              <a:rPr lang="en-US" sz="1400" dirty="0"/>
              <a:t>LongAdder</a:t>
            </a:r>
          </a:p>
          <a:p>
            <a:r>
              <a:rPr lang="en-US" sz="1600" dirty="0" smtClean="0"/>
              <a:t>New </a:t>
            </a:r>
            <a:r>
              <a:rPr lang="en-US" sz="1600" dirty="0"/>
              <a:t>methods in java.util.concurrent.ForkJoinPool</a:t>
            </a:r>
          </a:p>
          <a:p>
            <a:r>
              <a:rPr lang="en-US" sz="1600" dirty="0" smtClean="0"/>
              <a:t>New </a:t>
            </a:r>
            <a:r>
              <a:rPr lang="en-US" sz="1600" dirty="0"/>
              <a:t>class </a:t>
            </a:r>
            <a:r>
              <a:rPr lang="en-US" sz="1600" dirty="0" smtClean="0"/>
              <a:t>java.util.concurrent.locks.StampedLock - </a:t>
            </a:r>
            <a:r>
              <a:rPr lang="en-GB" sz="1600" dirty="0"/>
              <a:t>A new StampedLock class adds a capability-based lock with three modes for controlling read/write access (writing, reading, and optimistic reading). </a:t>
            </a:r>
            <a:endParaRPr lang="en-US" sz="1600" dirty="0"/>
          </a:p>
          <a:p>
            <a:pPr marL="0" indent="0">
              <a:buNone/>
            </a:pPr>
            <a:endParaRPr lang="en-US" sz="1600" dirty="0"/>
          </a:p>
        </p:txBody>
      </p:sp>
    </p:spTree>
    <p:extLst>
      <p:ext uri="{BB962C8B-B14F-4D97-AF65-F5344CB8AC3E}">
        <p14:creationId xmlns:p14="http://schemas.microsoft.com/office/powerpoint/2010/main" val="15389594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 Interface</a:t>
            </a:r>
            <a:endParaRPr lang="en-US" dirty="0"/>
          </a:p>
        </p:txBody>
      </p:sp>
      <p:sp>
        <p:nvSpPr>
          <p:cNvPr id="3" name="Content Placeholder 2"/>
          <p:cNvSpPr>
            <a:spLocks noGrp="1"/>
          </p:cNvSpPr>
          <p:nvPr>
            <p:ph idx="1"/>
          </p:nvPr>
        </p:nvSpPr>
        <p:spPr/>
        <p:txBody>
          <a:bodyPr>
            <a:normAutofit/>
          </a:bodyPr>
          <a:lstStyle/>
          <a:p>
            <a:r>
              <a:rPr lang="en-GB" sz="1600" dirty="0"/>
              <a:t>A Future represents the result of an </a:t>
            </a:r>
            <a:r>
              <a:rPr lang="en-GB" sz="1600" b="1" dirty="0"/>
              <a:t>asynchronous computation</a:t>
            </a:r>
            <a:r>
              <a:rPr lang="en-GB" sz="1600" dirty="0"/>
              <a:t>. Methods are provided to check if the computation is complete, to wait for its completion, and to retrieve the result of the computation. </a:t>
            </a:r>
            <a:endParaRPr lang="en-GB" sz="1600" dirty="0" smtClean="0"/>
          </a:p>
          <a:p>
            <a:r>
              <a:rPr lang="en-GB" sz="1600" dirty="0" smtClean="0"/>
              <a:t>The </a:t>
            </a:r>
            <a:r>
              <a:rPr lang="en-GB" sz="1600" dirty="0"/>
              <a:t>result can only be retrieved using </a:t>
            </a:r>
            <a:r>
              <a:rPr lang="en-GB" sz="1600" b="1" dirty="0"/>
              <a:t>method get </a:t>
            </a:r>
            <a:r>
              <a:rPr lang="en-GB" sz="1600" dirty="0"/>
              <a:t>when the computation has completed, blocking if necessary until it is ready. Cancellation is performed by the </a:t>
            </a:r>
            <a:r>
              <a:rPr lang="en-GB" sz="1600" b="1" dirty="0"/>
              <a:t>cancel method</a:t>
            </a:r>
            <a:r>
              <a:rPr lang="en-GB" sz="1600" dirty="0"/>
              <a:t>. Additional methods are provided to determine if the task completed normally or was cancelled. Once a computation has completed, the computation cannot be cancelled. If you would like to use a Future for the sake of cancellability but not provide a usable result, you can declare types of the form Future&lt;?&gt; </a:t>
            </a:r>
            <a:r>
              <a:rPr lang="en-GB" sz="1600" dirty="0" smtClean="0"/>
              <a:t>and </a:t>
            </a:r>
            <a:r>
              <a:rPr lang="en-GB" sz="1600" dirty="0"/>
              <a:t>return null as a result of the underlying task</a:t>
            </a:r>
            <a:r>
              <a:rPr lang="en-GB" sz="1600" dirty="0" smtClean="0"/>
              <a:t>.</a:t>
            </a:r>
          </a:p>
          <a:p>
            <a:r>
              <a:rPr lang="en-GB" sz="1600" dirty="0" smtClean="0"/>
              <a:t>Sub interfaces:-</a:t>
            </a:r>
          </a:p>
          <a:p>
            <a:pPr lvl="1"/>
            <a:r>
              <a:rPr lang="en-GB" sz="1400" dirty="0" smtClean="0"/>
              <a:t>Response&lt;T&gt;</a:t>
            </a:r>
          </a:p>
          <a:p>
            <a:pPr lvl="1"/>
            <a:r>
              <a:rPr lang="en-GB" sz="1400" dirty="0" err="1" smtClean="0"/>
              <a:t>RunnableFuture</a:t>
            </a:r>
            <a:r>
              <a:rPr lang="en-GB" sz="1400" dirty="0" smtClean="0"/>
              <a:t>&lt;V&gt;</a:t>
            </a:r>
          </a:p>
          <a:p>
            <a:pPr lvl="1"/>
            <a:r>
              <a:rPr lang="en-GB" sz="1400" dirty="0" err="1"/>
              <a:t>RunnableScheduledFuture</a:t>
            </a:r>
            <a:r>
              <a:rPr lang="en-GB" sz="1400" dirty="0"/>
              <a:t>&lt;V</a:t>
            </a:r>
            <a:r>
              <a:rPr lang="en-GB" sz="1400" dirty="0" smtClean="0"/>
              <a:t>&gt;</a:t>
            </a:r>
          </a:p>
          <a:p>
            <a:pPr lvl="1"/>
            <a:r>
              <a:rPr lang="en-GB" sz="1400" dirty="0"/>
              <a:t> </a:t>
            </a:r>
            <a:r>
              <a:rPr lang="en-GB" sz="1400" dirty="0" err="1"/>
              <a:t>ScheduledFuture</a:t>
            </a:r>
            <a:r>
              <a:rPr lang="en-GB" sz="1400" dirty="0"/>
              <a:t>&lt;V&gt;</a:t>
            </a:r>
            <a:endParaRPr lang="en-GB" sz="1400" dirty="0" smtClean="0"/>
          </a:p>
          <a:p>
            <a:pPr lvl="1"/>
            <a:endParaRPr lang="en-US" sz="1200" dirty="0"/>
          </a:p>
        </p:txBody>
      </p:sp>
    </p:spTree>
    <p:extLst>
      <p:ext uri="{BB962C8B-B14F-4D97-AF65-F5344CB8AC3E}">
        <p14:creationId xmlns:p14="http://schemas.microsoft.com/office/powerpoint/2010/main" val="5243339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Callable – Functional Interface</a:t>
            </a:r>
            <a:endParaRPr lang="en-US" dirty="0"/>
          </a:p>
        </p:txBody>
      </p:sp>
      <p:sp>
        <p:nvSpPr>
          <p:cNvPr id="3" name="Content Placeholder 2"/>
          <p:cNvSpPr>
            <a:spLocks noGrp="1"/>
          </p:cNvSpPr>
          <p:nvPr>
            <p:ph idx="1"/>
          </p:nvPr>
        </p:nvSpPr>
        <p:spPr/>
        <p:txBody>
          <a:bodyPr>
            <a:normAutofit/>
          </a:bodyPr>
          <a:lstStyle/>
          <a:p>
            <a:r>
              <a:rPr lang="en-GB" sz="1600" dirty="0"/>
              <a:t>This is a functional interface and can therefore be used as the assignment target for a lambda expression or method </a:t>
            </a:r>
            <a:r>
              <a:rPr lang="en-GB" sz="1600" dirty="0" smtClean="0"/>
              <a:t>reference</a:t>
            </a:r>
          </a:p>
          <a:p>
            <a:r>
              <a:rPr lang="en-GB" sz="1600" dirty="0"/>
              <a:t>A task that returns a result and may throw an exception. </a:t>
            </a:r>
            <a:r>
              <a:rPr lang="en-GB" sz="1600" dirty="0" err="1"/>
              <a:t>Implementors</a:t>
            </a:r>
            <a:r>
              <a:rPr lang="en-GB" sz="1600" dirty="0"/>
              <a:t> define a single method with no arguments called </a:t>
            </a:r>
            <a:r>
              <a:rPr lang="en-GB" sz="1600" b="1" dirty="0"/>
              <a:t>call</a:t>
            </a:r>
            <a:r>
              <a:rPr lang="en-GB" sz="1600" dirty="0" smtClean="0"/>
              <a:t>.</a:t>
            </a:r>
          </a:p>
          <a:p>
            <a:r>
              <a:rPr lang="en-GB" sz="1600" dirty="0"/>
              <a:t>The Callable interface is similar to </a:t>
            </a:r>
            <a:r>
              <a:rPr lang="en-GB" sz="1600" dirty="0">
                <a:hlinkClick r:id="rId2" tooltip="interface in java.lang"/>
              </a:rPr>
              <a:t>Runnable</a:t>
            </a:r>
            <a:r>
              <a:rPr lang="en-GB" sz="1600" dirty="0"/>
              <a:t>, in that both are designed for classes whose instances are potentially executed by another thread. </a:t>
            </a:r>
            <a:r>
              <a:rPr lang="en-GB" sz="1600" dirty="0">
                <a:solidFill>
                  <a:srgbClr val="FF0000"/>
                </a:solidFill>
              </a:rPr>
              <a:t>A Runnable, however, does not return a result and cannot throw a checked exception</a:t>
            </a:r>
            <a:r>
              <a:rPr lang="en-GB" sz="1600" dirty="0" smtClean="0"/>
              <a:t>.</a:t>
            </a:r>
          </a:p>
          <a:p>
            <a:r>
              <a:rPr lang="en-GB" sz="1600" dirty="0"/>
              <a:t>The </a:t>
            </a:r>
            <a:r>
              <a:rPr lang="en-GB" sz="1600" dirty="0">
                <a:hlinkClick r:id="rId3" tooltip="class in java.util.concurrent"/>
              </a:rPr>
              <a:t>Executors</a:t>
            </a:r>
            <a:r>
              <a:rPr lang="en-GB" sz="1600" dirty="0"/>
              <a:t> class contains utility methods to convert from other common forms to Callable classes.</a:t>
            </a:r>
            <a:endParaRPr lang="en-US" sz="1600" dirty="0"/>
          </a:p>
        </p:txBody>
      </p:sp>
    </p:spTree>
    <p:extLst>
      <p:ext uri="{BB962C8B-B14F-4D97-AF65-F5344CB8AC3E}">
        <p14:creationId xmlns:p14="http://schemas.microsoft.com/office/powerpoint/2010/main" val="40975042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CompletableFuture</a:t>
            </a:r>
            <a:endParaRPr lang="en-US" dirty="0"/>
          </a:p>
        </p:txBody>
      </p:sp>
      <p:sp>
        <p:nvSpPr>
          <p:cNvPr id="3" name="Content Placeholder 2"/>
          <p:cNvSpPr>
            <a:spLocks noGrp="1"/>
          </p:cNvSpPr>
          <p:nvPr>
            <p:ph idx="1"/>
          </p:nvPr>
        </p:nvSpPr>
        <p:spPr/>
        <p:txBody>
          <a:bodyPr>
            <a:normAutofit/>
          </a:bodyPr>
          <a:lstStyle/>
          <a:p>
            <a:r>
              <a:rPr lang="en-GB" sz="1600" dirty="0"/>
              <a:t>CompletableFuture is used for asynchronous programming in Java. Asynchronous programming is a means of writing </a:t>
            </a:r>
            <a:r>
              <a:rPr lang="en-GB" sz="1600" i="1" dirty="0"/>
              <a:t>non-blocking</a:t>
            </a:r>
            <a:r>
              <a:rPr lang="en-GB" sz="1600" dirty="0"/>
              <a:t> code by running a task on a separate thread than the main application thread and notifying the main thread about its progress, completion or failure</a:t>
            </a:r>
            <a:r>
              <a:rPr lang="en-GB" sz="1600" dirty="0" smtClean="0"/>
              <a:t>.</a:t>
            </a:r>
          </a:p>
          <a:p>
            <a:r>
              <a:rPr lang="en-GB" sz="1600" dirty="0" smtClean="0"/>
              <a:t>Limitations of Future:-</a:t>
            </a:r>
          </a:p>
          <a:p>
            <a:pPr lvl="1">
              <a:buFont typeface="Wingdings" panose="05000000000000000000" pitchFamily="2" charset="2"/>
              <a:buChar char="Ø"/>
            </a:pPr>
            <a:r>
              <a:rPr lang="en-GB" sz="1400" dirty="0" smtClean="0"/>
              <a:t>It cannot be manually completed</a:t>
            </a:r>
          </a:p>
          <a:p>
            <a:pPr lvl="1">
              <a:buFont typeface="Wingdings" panose="05000000000000000000" pitchFamily="2" charset="2"/>
              <a:buChar char="Ø"/>
            </a:pPr>
            <a:r>
              <a:rPr lang="en-GB" sz="1400" dirty="0"/>
              <a:t>You cannot perform further action on a Future’s result without </a:t>
            </a:r>
            <a:r>
              <a:rPr lang="en-GB" sz="1400" dirty="0" smtClean="0"/>
              <a:t>blocking. The get() method is a blocking method. </a:t>
            </a:r>
            <a:r>
              <a:rPr lang="en-GB" sz="1400" dirty="0"/>
              <a:t>You </a:t>
            </a:r>
            <a:r>
              <a:rPr lang="en-GB" sz="1400" b="1" dirty="0">
                <a:solidFill>
                  <a:srgbClr val="FF0000"/>
                </a:solidFill>
              </a:rPr>
              <a:t>don’t have the ability to attach a </a:t>
            </a:r>
            <a:r>
              <a:rPr lang="en-GB" sz="1400" b="1" dirty="0" err="1">
                <a:solidFill>
                  <a:srgbClr val="FF0000"/>
                </a:solidFill>
              </a:rPr>
              <a:t>callback</a:t>
            </a:r>
            <a:r>
              <a:rPr lang="en-GB" sz="1400" b="1" dirty="0">
                <a:solidFill>
                  <a:srgbClr val="FF0000"/>
                </a:solidFill>
              </a:rPr>
              <a:t> function </a:t>
            </a:r>
            <a:r>
              <a:rPr lang="en-GB" sz="1400" dirty="0"/>
              <a:t>to the Future and have it get called automatically when the Future’s result is available</a:t>
            </a:r>
            <a:r>
              <a:rPr lang="en-GB" sz="1400" dirty="0" smtClean="0"/>
              <a:t>.</a:t>
            </a:r>
          </a:p>
          <a:p>
            <a:pPr lvl="1">
              <a:buFont typeface="Wingdings" panose="05000000000000000000" pitchFamily="2" charset="2"/>
              <a:buChar char="Ø"/>
            </a:pPr>
            <a:r>
              <a:rPr lang="en-GB" sz="1400" dirty="0" smtClean="0"/>
              <a:t>Multiple futures cannot be chained together</a:t>
            </a:r>
          </a:p>
          <a:p>
            <a:pPr lvl="1">
              <a:buFont typeface="Wingdings" panose="05000000000000000000" pitchFamily="2" charset="2"/>
              <a:buChar char="Ø"/>
            </a:pPr>
            <a:r>
              <a:rPr lang="en-GB" sz="1400" dirty="0" smtClean="0"/>
              <a:t>You cannot combine multiple futures together</a:t>
            </a:r>
          </a:p>
          <a:p>
            <a:pPr lvl="1">
              <a:buFont typeface="Wingdings" panose="05000000000000000000" pitchFamily="2" charset="2"/>
              <a:buChar char="Ø"/>
            </a:pPr>
            <a:r>
              <a:rPr lang="en-GB" sz="1400" dirty="0" smtClean="0"/>
              <a:t>No exception handling</a:t>
            </a:r>
            <a:endParaRPr lang="en-US" sz="1400" dirty="0"/>
          </a:p>
        </p:txBody>
      </p:sp>
    </p:spTree>
    <p:extLst>
      <p:ext uri="{BB962C8B-B14F-4D97-AF65-F5344CB8AC3E}">
        <p14:creationId xmlns:p14="http://schemas.microsoft.com/office/powerpoint/2010/main" val="19720323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Synchronizer</a:t>
            </a:r>
            <a:endParaRPr lang="en-US" dirty="0"/>
          </a:p>
        </p:txBody>
      </p:sp>
      <p:sp>
        <p:nvSpPr>
          <p:cNvPr id="3" name="Content Placeholder 2"/>
          <p:cNvSpPr>
            <a:spLocks noGrp="1"/>
          </p:cNvSpPr>
          <p:nvPr>
            <p:ph idx="1"/>
          </p:nvPr>
        </p:nvSpPr>
        <p:spPr/>
        <p:txBody>
          <a:bodyPr>
            <a:normAutofit/>
          </a:bodyPr>
          <a:lstStyle/>
          <a:p>
            <a:r>
              <a:rPr lang="en-GB" sz="1600" dirty="0" smtClean="0"/>
              <a:t>A synchronizer is any object that coordinates the control flow of threads based on its state</a:t>
            </a:r>
          </a:p>
          <a:p>
            <a:r>
              <a:rPr lang="en-GB" sz="1600" b="1" dirty="0" err="1" smtClean="0"/>
              <a:t>BlockingQueue</a:t>
            </a:r>
            <a:r>
              <a:rPr lang="en-GB" sz="1600" b="1" dirty="0" smtClean="0"/>
              <a:t> </a:t>
            </a:r>
            <a:r>
              <a:rPr lang="en-GB" sz="1600" dirty="0" smtClean="0"/>
              <a:t>can act as Synchronizer</a:t>
            </a:r>
          </a:p>
          <a:p>
            <a:r>
              <a:rPr lang="en-GB" sz="1600" dirty="0" smtClean="0"/>
              <a:t>Other type of Synchronizers include – </a:t>
            </a:r>
            <a:r>
              <a:rPr lang="en-GB" sz="1600" b="1" dirty="0" smtClean="0"/>
              <a:t>semaphores, barriers and latches</a:t>
            </a:r>
          </a:p>
          <a:p>
            <a:r>
              <a:rPr lang="en-GB" sz="1600" dirty="0" smtClean="0"/>
              <a:t>Synchronizer properties:-</a:t>
            </a:r>
          </a:p>
          <a:p>
            <a:pPr lvl="1">
              <a:buFont typeface="Wingdings" panose="05000000000000000000" pitchFamily="2" charset="2"/>
              <a:buChar char="Ø"/>
            </a:pPr>
            <a:r>
              <a:rPr lang="en-US" sz="1600" dirty="0" smtClean="0"/>
              <a:t>Encapsulates state – thread arriving should be allowed to wait or pass</a:t>
            </a:r>
          </a:p>
          <a:p>
            <a:pPr lvl="1">
              <a:buFont typeface="Wingdings" panose="05000000000000000000" pitchFamily="2" charset="2"/>
              <a:buChar char="Ø"/>
            </a:pPr>
            <a:r>
              <a:rPr lang="en-US" sz="1600" dirty="0" smtClean="0"/>
              <a:t>Methods to manipulate the state</a:t>
            </a:r>
          </a:p>
          <a:p>
            <a:pPr lvl="1">
              <a:buFont typeface="Wingdings" panose="05000000000000000000" pitchFamily="2" charset="2"/>
              <a:buChar char="Ø"/>
            </a:pPr>
            <a:r>
              <a:rPr lang="en-US" sz="1600" dirty="0" smtClean="0"/>
              <a:t>Provide methods to wait efficiently for the synchronizer to enter the desired state</a:t>
            </a:r>
            <a:endParaRPr lang="en-US" sz="1600" dirty="0"/>
          </a:p>
        </p:txBody>
      </p:sp>
    </p:spTree>
    <p:extLst>
      <p:ext uri="{BB962C8B-B14F-4D97-AF65-F5344CB8AC3E}">
        <p14:creationId xmlns:p14="http://schemas.microsoft.com/office/powerpoint/2010/main" val="614257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Latches</a:t>
            </a:r>
            <a:endParaRPr lang="en-US" dirty="0"/>
          </a:p>
        </p:txBody>
      </p:sp>
      <p:sp>
        <p:nvSpPr>
          <p:cNvPr id="3" name="Content Placeholder 2"/>
          <p:cNvSpPr>
            <a:spLocks noGrp="1"/>
          </p:cNvSpPr>
          <p:nvPr>
            <p:ph idx="1"/>
          </p:nvPr>
        </p:nvSpPr>
        <p:spPr/>
        <p:txBody>
          <a:bodyPr>
            <a:normAutofit/>
          </a:bodyPr>
          <a:lstStyle/>
          <a:p>
            <a:r>
              <a:rPr lang="en-GB" sz="1600" dirty="0"/>
              <a:t>A </a:t>
            </a:r>
            <a:r>
              <a:rPr lang="en-GB" sz="1600" i="1" dirty="0"/>
              <a:t>latch </a:t>
            </a:r>
            <a:r>
              <a:rPr lang="en-GB" sz="1600" dirty="0"/>
              <a:t>is a synchronizer that can delay the progress of threads until it </a:t>
            </a:r>
            <a:r>
              <a:rPr lang="en-GB" sz="1600" dirty="0" smtClean="0"/>
              <a:t>reaches its </a:t>
            </a:r>
            <a:r>
              <a:rPr lang="en-GB" sz="1600" i="1" dirty="0"/>
              <a:t>terminal </a:t>
            </a:r>
            <a:r>
              <a:rPr lang="en-GB" sz="1600" dirty="0" smtClean="0"/>
              <a:t>state</a:t>
            </a:r>
          </a:p>
          <a:p>
            <a:r>
              <a:rPr lang="en-GB" sz="1600" dirty="0"/>
              <a:t>A latch acts as a </a:t>
            </a:r>
            <a:r>
              <a:rPr lang="en-GB" sz="1600" b="1" dirty="0">
                <a:solidFill>
                  <a:srgbClr val="FF0000"/>
                </a:solidFill>
              </a:rPr>
              <a:t>gate</a:t>
            </a:r>
            <a:r>
              <a:rPr lang="en-GB" sz="1600" dirty="0"/>
              <a:t>: until the latch reaches </a:t>
            </a:r>
            <a:r>
              <a:rPr lang="en-GB" sz="1600" dirty="0" smtClean="0"/>
              <a:t>the terminal </a:t>
            </a:r>
            <a:r>
              <a:rPr lang="en-GB" sz="1600" dirty="0"/>
              <a:t>state the gate is closed and no thread can pass, and in the </a:t>
            </a:r>
            <a:r>
              <a:rPr lang="en-GB" sz="1600" dirty="0" smtClean="0"/>
              <a:t>terminal state </a:t>
            </a:r>
            <a:r>
              <a:rPr lang="en-GB" sz="1600" dirty="0"/>
              <a:t>the gate opens, allowing all threads to </a:t>
            </a:r>
            <a:r>
              <a:rPr lang="en-GB" sz="1600" dirty="0" smtClean="0"/>
              <a:t>pass</a:t>
            </a:r>
          </a:p>
          <a:p>
            <a:r>
              <a:rPr lang="en-GB" sz="1600" dirty="0"/>
              <a:t>Once the latch reaches </a:t>
            </a:r>
            <a:r>
              <a:rPr lang="en-GB" sz="1600" dirty="0" smtClean="0"/>
              <a:t>the terminal </a:t>
            </a:r>
            <a:r>
              <a:rPr lang="en-GB" sz="1600" dirty="0"/>
              <a:t>state, it cannot change state again, so it remains open </a:t>
            </a:r>
            <a:r>
              <a:rPr lang="en-GB" sz="1600" dirty="0" smtClean="0"/>
              <a:t>forever</a:t>
            </a:r>
          </a:p>
          <a:p>
            <a:r>
              <a:rPr lang="en-GB" sz="1600" b="1" dirty="0" err="1"/>
              <a:t>CountDownLatch</a:t>
            </a:r>
            <a:r>
              <a:rPr lang="en-GB" sz="1600" dirty="0"/>
              <a:t> is a flexible latch </a:t>
            </a:r>
            <a:r>
              <a:rPr lang="en-GB" sz="1600" dirty="0" smtClean="0"/>
              <a:t>implementation</a:t>
            </a:r>
          </a:p>
          <a:p>
            <a:r>
              <a:rPr lang="en-GB" sz="1600" dirty="0"/>
              <a:t>The </a:t>
            </a:r>
            <a:r>
              <a:rPr lang="en-GB" sz="1600" b="1" dirty="0" err="1">
                <a:solidFill>
                  <a:srgbClr val="FF0000"/>
                </a:solidFill>
              </a:rPr>
              <a:t>countDown</a:t>
            </a:r>
            <a:r>
              <a:rPr lang="en-GB" sz="1600" b="1" dirty="0">
                <a:solidFill>
                  <a:srgbClr val="FF0000"/>
                </a:solidFill>
              </a:rPr>
              <a:t> method</a:t>
            </a:r>
            <a:r>
              <a:rPr lang="en-GB" sz="1600" dirty="0"/>
              <a:t> decrements the counter</a:t>
            </a:r>
            <a:r>
              <a:rPr lang="en-GB" sz="1600" dirty="0" smtClean="0"/>
              <a:t>, indicating </a:t>
            </a:r>
            <a:r>
              <a:rPr lang="en-GB" sz="1600" dirty="0"/>
              <a:t>that an event has occurred, and the await methods wait for the </a:t>
            </a:r>
            <a:r>
              <a:rPr lang="en-GB" sz="1600" dirty="0" smtClean="0"/>
              <a:t>counter to </a:t>
            </a:r>
            <a:r>
              <a:rPr lang="en-GB" sz="1600" dirty="0"/>
              <a:t>reach zero, which happens when all the events have </a:t>
            </a:r>
            <a:r>
              <a:rPr lang="en-GB" sz="1600" dirty="0" smtClean="0"/>
              <a:t>occurred</a:t>
            </a:r>
          </a:p>
          <a:p>
            <a:r>
              <a:rPr lang="en-GB" sz="1600" b="1" dirty="0" err="1"/>
              <a:t>FutureTask</a:t>
            </a:r>
            <a:r>
              <a:rPr lang="en-GB" sz="1600" dirty="0"/>
              <a:t> also acts like a latch</a:t>
            </a:r>
            <a:endParaRPr lang="en-US" sz="1600" dirty="0"/>
          </a:p>
        </p:txBody>
      </p:sp>
    </p:spTree>
    <p:extLst>
      <p:ext uri="{BB962C8B-B14F-4D97-AF65-F5344CB8AC3E}">
        <p14:creationId xmlns:p14="http://schemas.microsoft.com/office/powerpoint/2010/main" val="9411243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Semaphores</a:t>
            </a:r>
            <a:endParaRPr lang="en-US" dirty="0"/>
          </a:p>
        </p:txBody>
      </p:sp>
      <p:sp>
        <p:nvSpPr>
          <p:cNvPr id="3" name="Content Placeholder 2"/>
          <p:cNvSpPr>
            <a:spLocks noGrp="1"/>
          </p:cNvSpPr>
          <p:nvPr>
            <p:ph idx="1"/>
          </p:nvPr>
        </p:nvSpPr>
        <p:spPr/>
        <p:txBody>
          <a:bodyPr>
            <a:normAutofit/>
          </a:bodyPr>
          <a:lstStyle/>
          <a:p>
            <a:r>
              <a:rPr lang="en-GB" sz="1600" i="1" dirty="0"/>
              <a:t>Counting semaphores </a:t>
            </a:r>
            <a:r>
              <a:rPr lang="en-GB" sz="1600" dirty="0"/>
              <a:t>are used to control the number of activities that can access </a:t>
            </a:r>
            <a:r>
              <a:rPr lang="en-GB" sz="1600" dirty="0" smtClean="0"/>
              <a:t>a certain </a:t>
            </a:r>
            <a:r>
              <a:rPr lang="en-GB" sz="1600" dirty="0"/>
              <a:t>resource or perform a given action at the same </a:t>
            </a:r>
            <a:r>
              <a:rPr lang="en-GB" sz="1600" dirty="0" smtClean="0"/>
              <a:t>time</a:t>
            </a:r>
          </a:p>
          <a:p>
            <a:r>
              <a:rPr lang="en-GB" sz="1600" dirty="0"/>
              <a:t>A Semaphore manages a set of</a:t>
            </a:r>
            <a:r>
              <a:rPr lang="en-GB" sz="1600" b="1" dirty="0">
                <a:solidFill>
                  <a:srgbClr val="FF0000"/>
                </a:solidFill>
              </a:rPr>
              <a:t> virtual </a:t>
            </a:r>
            <a:r>
              <a:rPr lang="en-GB" sz="1600" b="1" i="1" dirty="0">
                <a:solidFill>
                  <a:srgbClr val="FF0000"/>
                </a:solidFill>
              </a:rPr>
              <a:t>permits</a:t>
            </a:r>
            <a:r>
              <a:rPr lang="en-GB" sz="1600" dirty="0"/>
              <a:t>; the initial number of permits </a:t>
            </a:r>
            <a:r>
              <a:rPr lang="en-GB" sz="1600" dirty="0" smtClean="0"/>
              <a:t>is passed </a:t>
            </a:r>
            <a:r>
              <a:rPr lang="en-GB" sz="1600" dirty="0"/>
              <a:t>to the Semaphore constructor. Activities can acquire </a:t>
            </a:r>
            <a:r>
              <a:rPr lang="en-GB" sz="1600" dirty="0" smtClean="0"/>
              <a:t>permits </a:t>
            </a:r>
            <a:r>
              <a:rPr lang="en-GB" sz="1600" dirty="0"/>
              <a:t>and release permits when they are done with </a:t>
            </a:r>
            <a:r>
              <a:rPr lang="en-GB" sz="1600" dirty="0" smtClean="0"/>
              <a:t>them</a:t>
            </a:r>
          </a:p>
          <a:p>
            <a:r>
              <a:rPr lang="en-GB" sz="1600" dirty="0"/>
              <a:t>If no permit </a:t>
            </a:r>
            <a:r>
              <a:rPr lang="en-GB" sz="1600" dirty="0" smtClean="0"/>
              <a:t>is available</a:t>
            </a:r>
            <a:r>
              <a:rPr lang="en-GB" sz="1600" dirty="0"/>
              <a:t>, acquire blocks until one </a:t>
            </a:r>
            <a:r>
              <a:rPr lang="en-GB" sz="1600" dirty="0" smtClean="0"/>
              <a:t>is. </a:t>
            </a:r>
            <a:r>
              <a:rPr lang="en-GB" sz="1600" dirty="0"/>
              <a:t>The release method returns a </a:t>
            </a:r>
            <a:r>
              <a:rPr lang="en-GB" sz="1600" dirty="0" smtClean="0"/>
              <a:t>permit </a:t>
            </a:r>
            <a:r>
              <a:rPr lang="en-GB" sz="1600" dirty="0"/>
              <a:t>to the </a:t>
            </a:r>
            <a:r>
              <a:rPr lang="en-GB" sz="1600" dirty="0" smtClean="0"/>
              <a:t>semaphore</a:t>
            </a:r>
          </a:p>
          <a:p>
            <a:r>
              <a:rPr lang="en-GB" sz="1600" dirty="0"/>
              <a:t>Semaphores are useful for implementing resource pools such </a:t>
            </a:r>
            <a:r>
              <a:rPr lang="en-GB" sz="1600" b="1" dirty="0">
                <a:solidFill>
                  <a:srgbClr val="FF0000"/>
                </a:solidFill>
              </a:rPr>
              <a:t>as database </a:t>
            </a:r>
            <a:r>
              <a:rPr lang="en-GB" sz="1600" b="1" dirty="0" smtClean="0">
                <a:solidFill>
                  <a:srgbClr val="FF0000"/>
                </a:solidFill>
              </a:rPr>
              <a:t>connection pools</a:t>
            </a:r>
            <a:endParaRPr lang="en-US" sz="1600" b="1" dirty="0">
              <a:solidFill>
                <a:srgbClr val="FF0000"/>
              </a:solidFill>
            </a:endParaRPr>
          </a:p>
        </p:txBody>
      </p:sp>
    </p:spTree>
    <p:extLst>
      <p:ext uri="{BB962C8B-B14F-4D97-AF65-F5344CB8AC3E}">
        <p14:creationId xmlns:p14="http://schemas.microsoft.com/office/powerpoint/2010/main" val="15516173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vs run()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82979636"/>
              </p:ext>
            </p:extLst>
          </p:nvPr>
        </p:nvGraphicFramePr>
        <p:xfrm>
          <a:off x="457200" y="1600200"/>
          <a:ext cx="8229600" cy="1112520"/>
        </p:xfrm>
        <a:graphic>
          <a:graphicData uri="http://schemas.openxmlformats.org/drawingml/2006/table">
            <a:tbl>
              <a:tblPr firstRow="1" bandRow="1">
                <a:tableStyleId>{72833802-FEF1-4C79-8D5D-14CF1EAF98D9}</a:tableStyleId>
              </a:tblPr>
              <a:tblGrid>
                <a:gridCol w="4114800"/>
                <a:gridCol w="4114800"/>
              </a:tblGrid>
              <a:tr h="370840">
                <a:tc>
                  <a:txBody>
                    <a:bodyPr/>
                    <a:lstStyle/>
                    <a:p>
                      <a:r>
                        <a:rPr lang="en-US" dirty="0" smtClean="0"/>
                        <a:t>start()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run()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New thread is created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No new thread is created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start()</a:t>
                      </a:r>
                      <a:r>
                        <a:rPr lang="en-US" baseline="0" dirty="0" smtClean="0"/>
                        <a:t> internally calls run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run()</a:t>
                      </a:r>
                      <a:r>
                        <a:rPr lang="en-US" baseline="0" dirty="0" smtClean="0"/>
                        <a:t> doesn’t call itself recursively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3907217569"/>
              </p:ext>
            </p:extLst>
          </p:nvPr>
        </p:nvGraphicFramePr>
        <p:xfrm>
          <a:off x="478661" y="3678375"/>
          <a:ext cx="8229600" cy="1381760"/>
        </p:xfrm>
        <a:graphic>
          <a:graphicData uri="http://schemas.openxmlformats.org/drawingml/2006/table">
            <a:tbl>
              <a:tblPr firstRow="1" bandRow="1">
                <a:tableStyleId>{72833802-FEF1-4C79-8D5D-14CF1EAF98D9}</a:tableStyleId>
              </a:tblPr>
              <a:tblGrid>
                <a:gridCol w="4114800"/>
                <a:gridCol w="4114800"/>
              </a:tblGrid>
              <a:tr h="370840">
                <a:tc>
                  <a:txBody>
                    <a:bodyPr/>
                    <a:lstStyle/>
                    <a:p>
                      <a:r>
                        <a:rPr lang="en-US" dirty="0" smtClean="0"/>
                        <a:t>Runnable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Callable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Has run()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Has call()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Can’t return anything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Returns Future</a:t>
                      </a:r>
                      <a:r>
                        <a:rPr lang="en-US" baseline="0" dirty="0" smtClean="0"/>
                        <a:t> object and can throw exception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939862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Barriers</a:t>
            </a:r>
            <a:endParaRPr lang="en-US" dirty="0"/>
          </a:p>
        </p:txBody>
      </p:sp>
      <p:sp>
        <p:nvSpPr>
          <p:cNvPr id="3" name="Content Placeholder 2"/>
          <p:cNvSpPr>
            <a:spLocks noGrp="1"/>
          </p:cNvSpPr>
          <p:nvPr>
            <p:ph idx="1"/>
          </p:nvPr>
        </p:nvSpPr>
        <p:spPr/>
        <p:txBody>
          <a:bodyPr>
            <a:normAutofit/>
          </a:bodyPr>
          <a:lstStyle/>
          <a:p>
            <a:r>
              <a:rPr lang="en-GB" sz="1600" dirty="0"/>
              <a:t>Latches are single-use </a:t>
            </a:r>
            <a:r>
              <a:rPr lang="en-GB" sz="1600" dirty="0" smtClean="0"/>
              <a:t>objects; once </a:t>
            </a:r>
            <a:r>
              <a:rPr lang="en-GB" sz="1600" dirty="0"/>
              <a:t>a latch enters the terminal state, it cannot be reset</a:t>
            </a:r>
            <a:endParaRPr lang="en-US" sz="1600" b="1" dirty="0">
              <a:solidFill>
                <a:srgbClr val="FF0000"/>
              </a:solidFill>
            </a:endParaRPr>
          </a:p>
        </p:txBody>
      </p:sp>
    </p:spTree>
    <p:extLst>
      <p:ext uri="{BB962C8B-B14F-4D97-AF65-F5344CB8AC3E}">
        <p14:creationId xmlns:p14="http://schemas.microsoft.com/office/powerpoint/2010/main" val="23956204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Latches Vs Barriers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16273619"/>
              </p:ext>
            </p:extLst>
          </p:nvPr>
        </p:nvGraphicFramePr>
        <p:xfrm>
          <a:off x="457200" y="1600200"/>
          <a:ext cx="8229600" cy="111252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GB" dirty="0" smtClean="0"/>
                        <a:t>Latches</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Barriers</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GB" dirty="0" smtClean="0"/>
                        <a:t>Waiting for event</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Waiting</a:t>
                      </a:r>
                      <a:r>
                        <a:rPr lang="en-GB" baseline="0" dirty="0" smtClean="0"/>
                        <a:t> for thread</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7006147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Starvation and Livelock</a:t>
            </a:r>
            <a:endParaRPr lang="en-US" dirty="0"/>
          </a:p>
        </p:txBody>
      </p:sp>
      <p:sp>
        <p:nvSpPr>
          <p:cNvPr id="3" name="Content Placeholder 2"/>
          <p:cNvSpPr>
            <a:spLocks noGrp="1"/>
          </p:cNvSpPr>
          <p:nvPr>
            <p:ph idx="1"/>
          </p:nvPr>
        </p:nvSpPr>
        <p:spPr/>
        <p:txBody>
          <a:bodyPr>
            <a:normAutofit/>
          </a:bodyPr>
          <a:lstStyle/>
          <a:p>
            <a:r>
              <a:rPr lang="en-GB" sz="1600" b="1" dirty="0" smtClean="0"/>
              <a:t>Starvation</a:t>
            </a:r>
            <a:r>
              <a:rPr lang="en-GB" sz="1600" dirty="0" smtClean="0"/>
              <a:t> - </a:t>
            </a:r>
            <a:r>
              <a:rPr lang="en-GB" sz="1600" i="1" dirty="0"/>
              <a:t>Starvation</a:t>
            </a:r>
            <a:r>
              <a:rPr lang="en-GB" sz="1600" dirty="0"/>
              <a:t> describes a situation where a thread is unable to gain regular access to shared resources and is unable to make progress. This happens when shared resources are made unavailable for long periods by "greedy" </a:t>
            </a:r>
            <a:r>
              <a:rPr lang="en-GB" sz="1600" dirty="0" smtClean="0"/>
              <a:t>threads</a:t>
            </a:r>
          </a:p>
          <a:p>
            <a:r>
              <a:rPr lang="en-GB" sz="1600" b="1" dirty="0" smtClean="0"/>
              <a:t>Livelock</a:t>
            </a:r>
            <a:r>
              <a:rPr lang="en-GB" sz="1600" dirty="0" smtClean="0"/>
              <a:t> - </a:t>
            </a:r>
            <a:r>
              <a:rPr lang="en-GB" sz="1600" dirty="0"/>
              <a:t>A thread often acts in response to the action of another thread. If the other thread's action is also a response to the action of another thread, then </a:t>
            </a:r>
            <a:r>
              <a:rPr lang="en-GB" sz="1600" i="1" dirty="0" err="1" smtClean="0"/>
              <a:t>livelock</a:t>
            </a:r>
            <a:r>
              <a:rPr lang="en-GB" sz="1600" i="1" dirty="0" smtClean="0"/>
              <a:t> </a:t>
            </a:r>
            <a:r>
              <a:rPr lang="en-GB" sz="1600" dirty="0" smtClean="0"/>
              <a:t>may </a:t>
            </a:r>
            <a:r>
              <a:rPr lang="en-GB" sz="1600" dirty="0"/>
              <a:t>result. As with deadlock, </a:t>
            </a:r>
            <a:r>
              <a:rPr lang="en-GB" sz="1600" dirty="0" err="1"/>
              <a:t>livelocked</a:t>
            </a:r>
            <a:r>
              <a:rPr lang="en-GB" sz="1600" dirty="0"/>
              <a:t> threads are unable to make further progress. However, the threads are not blocked — they are simply too busy responding to each other to resume </a:t>
            </a:r>
            <a:r>
              <a:rPr lang="en-GB" sz="1600" dirty="0" smtClean="0"/>
              <a:t>work</a:t>
            </a:r>
            <a:endParaRPr lang="en-US" sz="1600" dirty="0"/>
          </a:p>
        </p:txBody>
      </p:sp>
    </p:spTree>
    <p:extLst>
      <p:ext uri="{BB962C8B-B14F-4D97-AF65-F5344CB8AC3E}">
        <p14:creationId xmlns:p14="http://schemas.microsoft.com/office/powerpoint/2010/main" val="37264648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Synchronized object limitations</a:t>
            </a:r>
            <a:endParaRPr lang="en-US" dirty="0"/>
          </a:p>
        </p:txBody>
      </p:sp>
      <p:sp>
        <p:nvSpPr>
          <p:cNvPr id="3" name="Content Placeholder 2"/>
          <p:cNvSpPr>
            <a:spLocks noGrp="1"/>
          </p:cNvSpPr>
          <p:nvPr>
            <p:ph idx="1"/>
          </p:nvPr>
        </p:nvSpPr>
        <p:spPr/>
        <p:txBody>
          <a:bodyPr>
            <a:normAutofit/>
          </a:bodyPr>
          <a:lstStyle/>
          <a:p>
            <a:r>
              <a:rPr lang="en-GB" sz="1600" dirty="0" smtClean="0"/>
              <a:t>Synchronized code relies on a simple kind of </a:t>
            </a:r>
            <a:r>
              <a:rPr lang="en-GB" sz="1600" b="1" dirty="0" err="1" smtClean="0">
                <a:solidFill>
                  <a:srgbClr val="FF0000"/>
                </a:solidFill>
              </a:rPr>
              <a:t>reentrant</a:t>
            </a:r>
            <a:r>
              <a:rPr lang="en-GB" sz="1600" b="1" dirty="0" smtClean="0">
                <a:solidFill>
                  <a:srgbClr val="FF0000"/>
                </a:solidFill>
              </a:rPr>
              <a:t> lock</a:t>
            </a:r>
          </a:p>
          <a:p>
            <a:r>
              <a:rPr lang="en-GB" sz="1600" dirty="0"/>
              <a:t>The biggest advantage of</a:t>
            </a:r>
            <a:r>
              <a:rPr lang="en-GB" sz="1600" b="1" dirty="0">
                <a:solidFill>
                  <a:srgbClr val="FF0000"/>
                </a:solidFill>
              </a:rPr>
              <a:t> Lock objects </a:t>
            </a:r>
            <a:r>
              <a:rPr lang="en-GB" sz="1600" dirty="0"/>
              <a:t>over implicit locks is their ability to back out of an attempt to acquire a lock. The</a:t>
            </a:r>
            <a:r>
              <a:rPr lang="en-GB" sz="1600" dirty="0">
                <a:solidFill>
                  <a:srgbClr val="FF0000"/>
                </a:solidFill>
              </a:rPr>
              <a:t> </a:t>
            </a:r>
            <a:r>
              <a:rPr lang="en-GB" sz="1600" dirty="0" err="1">
                <a:solidFill>
                  <a:srgbClr val="FF0000"/>
                </a:solidFill>
              </a:rPr>
              <a:t>tryLock</a:t>
            </a:r>
            <a:r>
              <a:rPr lang="en-GB" sz="1600" dirty="0">
                <a:solidFill>
                  <a:srgbClr val="FF0000"/>
                </a:solidFill>
              </a:rPr>
              <a:t> method </a:t>
            </a:r>
            <a:r>
              <a:rPr lang="en-GB" sz="1600" dirty="0"/>
              <a:t>backs out if the lock is not available immediately or before a timeout expires (if specified</a:t>
            </a:r>
            <a:r>
              <a:rPr lang="en-GB" sz="1600" dirty="0" smtClean="0"/>
              <a:t>)</a:t>
            </a:r>
          </a:p>
          <a:p>
            <a:r>
              <a:rPr lang="en-GB" sz="1600" b="1" dirty="0" smtClean="0">
                <a:solidFill>
                  <a:srgbClr val="FF0000"/>
                </a:solidFill>
              </a:rPr>
              <a:t>Liveness problem </a:t>
            </a:r>
            <a:r>
              <a:rPr lang="en-GB" sz="1600" b="1" dirty="0" smtClean="0"/>
              <a:t>- </a:t>
            </a:r>
            <a:r>
              <a:rPr lang="en-GB" sz="1600" dirty="0"/>
              <a:t>A concurrent application's ability to execute in a timely manner is known as its </a:t>
            </a:r>
            <a:r>
              <a:rPr lang="en-GB" sz="1600" i="1" dirty="0"/>
              <a:t>liveness</a:t>
            </a:r>
            <a:r>
              <a:rPr lang="en-GB" sz="1600" dirty="0"/>
              <a:t>. This section describes the most common kind of liveness problem, </a:t>
            </a:r>
            <a:r>
              <a:rPr lang="en-GB" sz="1600" dirty="0">
                <a:hlinkClick r:id="rId2"/>
              </a:rPr>
              <a:t>deadlock</a:t>
            </a:r>
            <a:r>
              <a:rPr lang="en-GB" sz="1600" dirty="0"/>
              <a:t>, and goes on to briefly describe two other liveness </a:t>
            </a:r>
            <a:r>
              <a:rPr lang="en-GB" sz="1600" dirty="0" smtClean="0"/>
              <a:t>problems</a:t>
            </a:r>
            <a:r>
              <a:rPr lang="en-GB" sz="1600" dirty="0"/>
              <a:t>, </a:t>
            </a:r>
            <a:r>
              <a:rPr lang="en-GB" sz="1600" dirty="0">
                <a:hlinkClick r:id="rId3"/>
              </a:rPr>
              <a:t>starvation and </a:t>
            </a:r>
            <a:r>
              <a:rPr lang="en-GB" sz="1600" dirty="0" err="1" smtClean="0">
                <a:hlinkClick r:id="rId3"/>
              </a:rPr>
              <a:t>livelock</a:t>
            </a:r>
            <a:endParaRPr lang="en-US" sz="1600" b="1" dirty="0"/>
          </a:p>
        </p:txBody>
      </p:sp>
    </p:spTree>
    <p:extLst>
      <p:ext uri="{BB962C8B-B14F-4D97-AF65-F5344CB8AC3E}">
        <p14:creationId xmlns:p14="http://schemas.microsoft.com/office/powerpoint/2010/main" val="27275709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Memory Consistency Errors</a:t>
            </a:r>
            <a:endParaRPr lang="en-US" dirty="0"/>
          </a:p>
        </p:txBody>
      </p:sp>
      <p:sp>
        <p:nvSpPr>
          <p:cNvPr id="3" name="Content Placeholder 2"/>
          <p:cNvSpPr>
            <a:spLocks noGrp="1"/>
          </p:cNvSpPr>
          <p:nvPr>
            <p:ph idx="1"/>
          </p:nvPr>
        </p:nvSpPr>
        <p:spPr/>
        <p:txBody>
          <a:bodyPr>
            <a:normAutofit/>
          </a:bodyPr>
          <a:lstStyle/>
          <a:p>
            <a:r>
              <a:rPr lang="en-GB" sz="1600" i="1" dirty="0"/>
              <a:t>Memory consistency errors</a:t>
            </a:r>
            <a:r>
              <a:rPr lang="en-GB" sz="1600" dirty="0"/>
              <a:t> occur when different threads have inconsistent views of what should be the same </a:t>
            </a:r>
            <a:r>
              <a:rPr lang="en-GB" sz="1600" dirty="0" smtClean="0"/>
              <a:t>data</a:t>
            </a:r>
            <a:endParaRPr lang="en-GB" sz="1600" dirty="0"/>
          </a:p>
          <a:p>
            <a:r>
              <a:rPr lang="en-GB" sz="1600" dirty="0"/>
              <a:t>The key to avoiding memory consistency errors is understanding the </a:t>
            </a:r>
            <a:r>
              <a:rPr lang="en-GB" sz="1600" b="1" i="1" dirty="0">
                <a:solidFill>
                  <a:srgbClr val="FF0000"/>
                </a:solidFill>
              </a:rPr>
              <a:t>happens-before</a:t>
            </a:r>
            <a:r>
              <a:rPr lang="en-GB" sz="1600" b="1" dirty="0">
                <a:solidFill>
                  <a:srgbClr val="FF0000"/>
                </a:solidFill>
              </a:rPr>
              <a:t> </a:t>
            </a:r>
            <a:r>
              <a:rPr lang="en-GB" sz="1600" b="1" dirty="0" smtClean="0">
                <a:solidFill>
                  <a:srgbClr val="FF0000"/>
                </a:solidFill>
              </a:rPr>
              <a:t>relationship. </a:t>
            </a:r>
            <a:r>
              <a:rPr lang="en-GB" sz="1600" dirty="0"/>
              <a:t>This relationship is simply a guarantee that memory writes by one specific statement are visible to another specific </a:t>
            </a:r>
            <a:r>
              <a:rPr lang="en-GB" sz="1600" dirty="0" smtClean="0"/>
              <a:t>statement</a:t>
            </a:r>
          </a:p>
          <a:p>
            <a:r>
              <a:rPr lang="en-GB" sz="1600" dirty="0">
                <a:solidFill>
                  <a:srgbClr val="FF0000"/>
                </a:solidFill>
              </a:rPr>
              <a:t>Synchronized</a:t>
            </a:r>
            <a:r>
              <a:rPr lang="en-GB" sz="1600" dirty="0"/>
              <a:t> methods enable a simple strategy for preventing thread interference and memory consistency errors</a:t>
            </a:r>
            <a:endParaRPr lang="en-US" sz="1600" b="1" dirty="0">
              <a:solidFill>
                <a:srgbClr val="FF0000"/>
              </a:solidFill>
            </a:endParaRPr>
          </a:p>
        </p:txBody>
      </p:sp>
    </p:spTree>
    <p:extLst>
      <p:ext uri="{BB962C8B-B14F-4D97-AF65-F5344CB8AC3E}">
        <p14:creationId xmlns:p14="http://schemas.microsoft.com/office/powerpoint/2010/main" val="41668610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High Level of Concurrency</a:t>
            </a:r>
            <a:endParaRPr lang="en-US" dirty="0"/>
          </a:p>
        </p:txBody>
      </p:sp>
      <p:sp>
        <p:nvSpPr>
          <p:cNvPr id="3" name="Content Placeholder 2"/>
          <p:cNvSpPr>
            <a:spLocks noGrp="1"/>
          </p:cNvSpPr>
          <p:nvPr>
            <p:ph idx="1"/>
          </p:nvPr>
        </p:nvSpPr>
        <p:spPr/>
        <p:txBody>
          <a:bodyPr>
            <a:normAutofit/>
          </a:bodyPr>
          <a:lstStyle/>
          <a:p>
            <a:r>
              <a:rPr lang="en-GB" sz="1600" dirty="0" smtClean="0"/>
              <a:t>Lock Objects</a:t>
            </a:r>
          </a:p>
          <a:p>
            <a:r>
              <a:rPr lang="en-GB" sz="1600" dirty="0" smtClean="0"/>
              <a:t>Executors </a:t>
            </a:r>
            <a:r>
              <a:rPr lang="en-GB" sz="1600" dirty="0"/>
              <a:t>define a high-level API for launching and managing </a:t>
            </a:r>
            <a:r>
              <a:rPr lang="en-GB" sz="1600" dirty="0" smtClean="0"/>
              <a:t>threads</a:t>
            </a:r>
          </a:p>
          <a:p>
            <a:r>
              <a:rPr lang="en-GB" sz="1600" dirty="0" smtClean="0"/>
              <a:t>Concurrent collections</a:t>
            </a:r>
          </a:p>
          <a:p>
            <a:r>
              <a:rPr lang="en-GB" sz="1600" dirty="0" smtClean="0"/>
              <a:t>Atomic variables</a:t>
            </a:r>
          </a:p>
          <a:p>
            <a:r>
              <a:rPr lang="en-GB" sz="1600" dirty="0" err="1" smtClean="0"/>
              <a:t>ThreadLocalRandom</a:t>
            </a:r>
            <a:endParaRPr lang="en-GB" sz="1600" dirty="0" smtClean="0"/>
          </a:p>
        </p:txBody>
      </p:sp>
    </p:spTree>
    <p:extLst>
      <p:ext uri="{BB962C8B-B14F-4D97-AF65-F5344CB8AC3E}">
        <p14:creationId xmlns:p14="http://schemas.microsoft.com/office/powerpoint/2010/main" val="252566628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Closure Vs Lambda</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60155194"/>
              </p:ext>
            </p:extLst>
          </p:nvPr>
        </p:nvGraphicFramePr>
        <p:xfrm>
          <a:off x="683568" y="1772816"/>
          <a:ext cx="7416824" cy="3371840"/>
        </p:xfrm>
        <a:graphic>
          <a:graphicData uri="http://schemas.openxmlformats.org/drawingml/2006/table">
            <a:tbl>
              <a:tblPr firstRow="1" bandRow="1">
                <a:tableStyleId>{5C22544A-7EE6-4342-B048-85BDC9FD1C3A}</a:tableStyleId>
              </a:tblPr>
              <a:tblGrid>
                <a:gridCol w="3708412"/>
                <a:gridCol w="3708412"/>
              </a:tblGrid>
              <a:tr h="720080">
                <a:tc>
                  <a:txBody>
                    <a:bodyPr/>
                    <a:lstStyle/>
                    <a:p>
                      <a:r>
                        <a:rPr lang="en-GB" dirty="0" smtClean="0"/>
                        <a:t>Lambda</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Closure</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8072">
                <a:tc>
                  <a:txBody>
                    <a:bodyPr/>
                    <a:lstStyle/>
                    <a:p>
                      <a:r>
                        <a:rPr lang="en-GB" dirty="0" smtClean="0"/>
                        <a:t>Anonymous Function – a function defined with no name</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0" i="0" kern="1200" dirty="0" smtClean="0">
                          <a:solidFill>
                            <a:schemeClr val="dk1"/>
                          </a:solidFill>
                          <a:effectLst/>
                          <a:latin typeface="+mn-lt"/>
                          <a:ea typeface="+mn-ea"/>
                          <a:cs typeface="+mn-cs"/>
                        </a:rPr>
                        <a:t>A </a:t>
                      </a:r>
                      <a:r>
                        <a:rPr lang="en-GB" sz="1800" b="1" i="1" kern="1200" dirty="0" smtClean="0">
                          <a:solidFill>
                            <a:schemeClr val="dk1"/>
                          </a:solidFill>
                          <a:effectLst/>
                          <a:latin typeface="+mn-lt"/>
                          <a:ea typeface="+mn-ea"/>
                          <a:cs typeface="+mn-cs"/>
                        </a:rPr>
                        <a:t>closure</a:t>
                      </a:r>
                      <a:r>
                        <a:rPr lang="en-GB" sz="1800" b="0" i="0" kern="1200" dirty="0" smtClean="0">
                          <a:solidFill>
                            <a:schemeClr val="dk1"/>
                          </a:solidFill>
                          <a:effectLst/>
                          <a:latin typeface="+mn-lt"/>
                          <a:ea typeface="+mn-ea"/>
                          <a:cs typeface="+mn-cs"/>
                        </a:rPr>
                        <a:t> is a function that is evaluated in its own environment, which has one or more bound variables that can be accessed when the function is called</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8072">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0" i="0" kern="1200" dirty="0" smtClean="0">
                          <a:solidFill>
                            <a:schemeClr val="dk1"/>
                          </a:solidFill>
                          <a:effectLst/>
                          <a:latin typeface="+mn-lt"/>
                          <a:ea typeface="+mn-ea"/>
                          <a:cs typeface="+mn-cs"/>
                        </a:rPr>
                        <a:t>Have the ability to interact with variables from the </a:t>
                      </a:r>
                      <a:r>
                        <a:rPr lang="en-GB" sz="1800" b="0" i="0" kern="1200" dirty="0" smtClean="0">
                          <a:solidFill>
                            <a:srgbClr val="FF0000"/>
                          </a:solidFill>
                          <a:effectLst/>
                          <a:latin typeface="+mn-lt"/>
                          <a:ea typeface="+mn-ea"/>
                          <a:cs typeface="+mn-cs"/>
                        </a:rPr>
                        <a:t>outside environment</a:t>
                      </a:r>
                      <a:r>
                        <a:rPr lang="en-GB" sz="1800" b="0" i="0" kern="1200" dirty="0" smtClean="0">
                          <a:solidFill>
                            <a:schemeClr val="dk1"/>
                          </a:solidFill>
                          <a:effectLst/>
                          <a:latin typeface="+mn-lt"/>
                          <a:ea typeface="+mn-ea"/>
                          <a:cs typeface="+mn-cs"/>
                        </a:rPr>
                        <a:t> of where the closure is defined</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397592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AtomicBoolean</a:t>
            </a:r>
            <a:endParaRPr lang="en-US" dirty="0"/>
          </a:p>
        </p:txBody>
      </p:sp>
      <p:sp>
        <p:nvSpPr>
          <p:cNvPr id="3" name="Content Placeholder 2"/>
          <p:cNvSpPr>
            <a:spLocks noGrp="1"/>
          </p:cNvSpPr>
          <p:nvPr>
            <p:ph idx="1"/>
          </p:nvPr>
        </p:nvSpPr>
        <p:spPr/>
        <p:txBody>
          <a:bodyPr>
            <a:normAutofit/>
          </a:bodyPr>
          <a:lstStyle/>
          <a:p>
            <a:r>
              <a:rPr lang="en-GB" sz="1600" b="1" smtClean="0">
                <a:solidFill>
                  <a:srgbClr val="FF0000"/>
                </a:solidFill>
              </a:rPr>
              <a:t>“Compare </a:t>
            </a:r>
            <a:r>
              <a:rPr lang="en-GB" sz="1600" b="1">
                <a:solidFill>
                  <a:srgbClr val="FF0000"/>
                </a:solidFill>
              </a:rPr>
              <a:t>and </a:t>
            </a:r>
            <a:r>
              <a:rPr lang="en-GB" sz="1600" b="1" smtClean="0">
                <a:solidFill>
                  <a:srgbClr val="FF0000"/>
                </a:solidFill>
              </a:rPr>
              <a:t>swap”</a:t>
            </a:r>
            <a:r>
              <a:rPr lang="en-GB" sz="1600" dirty="0"/>
              <a:t> is a technique used when designing concurrent </a:t>
            </a:r>
            <a:r>
              <a:rPr lang="en-GB" sz="1600" dirty="0" smtClean="0"/>
              <a:t>algorithms. </a:t>
            </a:r>
            <a:r>
              <a:rPr lang="en-GB" sz="1600" dirty="0"/>
              <a:t>Basically, compare and swap compares an expected value to the concrete value of a variable, and if the concrete value of the variable is equals to the expected value, swaps the value of the variable for a new variable.</a:t>
            </a:r>
            <a:endParaRPr lang="en-GB" sz="1600" dirty="0" smtClean="0"/>
          </a:p>
        </p:txBody>
      </p:sp>
    </p:spTree>
    <p:extLst>
      <p:ext uri="{BB962C8B-B14F-4D97-AF65-F5344CB8AC3E}">
        <p14:creationId xmlns:p14="http://schemas.microsoft.com/office/powerpoint/2010/main" val="2951610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 Best Practices</a:t>
            </a:r>
            <a:endParaRPr lang="en-US" dirty="0"/>
          </a:p>
        </p:txBody>
      </p:sp>
      <p:sp>
        <p:nvSpPr>
          <p:cNvPr id="3" name="Content Placeholder 2"/>
          <p:cNvSpPr>
            <a:spLocks noGrp="1"/>
          </p:cNvSpPr>
          <p:nvPr>
            <p:ph idx="1"/>
          </p:nvPr>
        </p:nvSpPr>
        <p:spPr/>
        <p:txBody>
          <a:bodyPr>
            <a:normAutofit/>
          </a:bodyPr>
          <a:lstStyle/>
          <a:p>
            <a:r>
              <a:rPr lang="en-US" sz="1600" dirty="0" smtClean="0"/>
              <a:t>Always give meaningful name to your thread</a:t>
            </a:r>
          </a:p>
          <a:p>
            <a:r>
              <a:rPr lang="en-US" sz="1600" dirty="0" smtClean="0">
                <a:sym typeface="Wingdings" panose="05000000000000000000" pitchFamily="2" charset="2"/>
              </a:rPr>
              <a:t>Avoid locking or Reduce scope of synchronization</a:t>
            </a:r>
          </a:p>
          <a:p>
            <a:r>
              <a:rPr lang="en-US" sz="1600" dirty="0" smtClean="0">
                <a:sym typeface="Wingdings" panose="05000000000000000000" pitchFamily="2" charset="2"/>
              </a:rPr>
              <a:t>Prefer Synchronizers over wait and notify</a:t>
            </a:r>
          </a:p>
          <a:p>
            <a:r>
              <a:rPr lang="en-GB" sz="1600" dirty="0"/>
              <a:t>Prefer Concurrent Collection over Synchronized Collection</a:t>
            </a:r>
            <a:endParaRPr lang="en-GB" sz="1600" dirty="0">
              <a:sym typeface="Wingdings" panose="05000000000000000000" pitchFamily="2" charset="2"/>
            </a:endParaRPr>
          </a:p>
          <a:p>
            <a:endParaRPr lang="en-US" sz="1600" dirty="0"/>
          </a:p>
        </p:txBody>
      </p:sp>
    </p:spTree>
    <p:extLst>
      <p:ext uri="{BB962C8B-B14F-4D97-AF65-F5344CB8AC3E}">
        <p14:creationId xmlns:p14="http://schemas.microsoft.com/office/powerpoint/2010/main" val="18440605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a:t>
            </a:r>
            <a:r>
              <a:rPr lang="en-US" sz="1600" dirty="0" smtClean="0">
                <a:hlinkClick r:id="rId2"/>
              </a:rPr>
              <a:t>www.javacodegeeks.com/2014/11/multithreading-concurrency-interview-questions-answers.html</a:t>
            </a:r>
            <a:endParaRPr lang="en-US" sz="1600" dirty="0" smtClean="0"/>
          </a:p>
          <a:p>
            <a:r>
              <a:rPr lang="en-US" sz="1600" dirty="0">
                <a:hlinkClick r:id="rId3"/>
              </a:rPr>
              <a:t>http://</a:t>
            </a:r>
            <a:r>
              <a:rPr lang="en-US" sz="1600" dirty="0" smtClean="0">
                <a:hlinkClick r:id="rId3"/>
              </a:rPr>
              <a:t>javarevisited.blogspot.co.uk/2014/07/top-50-java-multithreading-interview-questions-answers.html</a:t>
            </a:r>
            <a:endParaRPr lang="en-US" sz="1600" dirty="0" smtClean="0"/>
          </a:p>
          <a:p>
            <a:r>
              <a:rPr lang="en-US" sz="1600" dirty="0">
                <a:hlinkClick r:id="rId4"/>
              </a:rPr>
              <a:t>https://</a:t>
            </a:r>
            <a:r>
              <a:rPr lang="en-US" sz="1600" dirty="0" smtClean="0">
                <a:hlinkClick r:id="rId4"/>
              </a:rPr>
              <a:t>docs.oracle.com/javase/7/docs/api/java/util/concurrent/ThreadLocalRandom.html</a:t>
            </a:r>
            <a:endParaRPr lang="en-US" sz="1600" dirty="0" smtClean="0"/>
          </a:p>
          <a:p>
            <a:r>
              <a:rPr lang="en-US" sz="1600" dirty="0">
                <a:hlinkClick r:id="rId5"/>
              </a:rPr>
              <a:t>https://</a:t>
            </a:r>
            <a:r>
              <a:rPr lang="en-US" sz="1600" dirty="0" smtClean="0">
                <a:hlinkClick r:id="rId5"/>
              </a:rPr>
              <a:t>docs.oracle.com/javase/8/docs/technotes/guides/concurrency/changes8.html</a:t>
            </a:r>
            <a:endParaRPr lang="en-US" sz="1600" dirty="0" smtClean="0"/>
          </a:p>
          <a:p>
            <a:r>
              <a:rPr lang="en-US" sz="1600" dirty="0">
                <a:hlinkClick r:id="rId6"/>
              </a:rPr>
              <a:t>http://howtodoinjava.com/best-practices/java-executor-framework-tutorial-and-best-practices</a:t>
            </a:r>
            <a:r>
              <a:rPr lang="en-US" sz="1600" dirty="0" smtClean="0">
                <a:hlinkClick r:id="rId6"/>
              </a:rPr>
              <a:t>/</a:t>
            </a:r>
            <a:endParaRPr lang="en-US" sz="1600" dirty="0" smtClean="0"/>
          </a:p>
          <a:p>
            <a:r>
              <a:rPr lang="en-US" sz="1600" dirty="0"/>
              <a:t>https://dzone.com/articles/think-twice-using-java-8</a:t>
            </a:r>
            <a:endParaRPr lang="en-US" sz="1600" dirty="0" smtClean="0"/>
          </a:p>
          <a:p>
            <a:r>
              <a:rPr lang="en-US" sz="1600" dirty="0">
                <a:hlinkClick r:id="rId7"/>
              </a:rPr>
              <a:t>https://</a:t>
            </a:r>
            <a:r>
              <a:rPr lang="en-US" sz="1600" dirty="0" smtClean="0">
                <a:hlinkClick r:id="rId7"/>
              </a:rPr>
              <a:t>docs.oracle.com/javase/tutorial/java/generics/restrictions.html</a:t>
            </a:r>
            <a:endParaRPr lang="en-US" sz="1600" dirty="0" smtClean="0"/>
          </a:p>
          <a:p>
            <a:r>
              <a:rPr lang="en-US" sz="1600" dirty="0"/>
              <a:t>https://docs.oracle.com/javase/tutorial/essential/concurrency/starvelive.html</a:t>
            </a:r>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 vs sleep()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9427972"/>
              </p:ext>
            </p:extLst>
          </p:nvPr>
        </p:nvGraphicFramePr>
        <p:xfrm>
          <a:off x="457200" y="1600200"/>
          <a:ext cx="8229600" cy="2204720"/>
        </p:xfrm>
        <a:graphic>
          <a:graphicData uri="http://schemas.openxmlformats.org/drawingml/2006/table">
            <a:tbl>
              <a:tblPr firstRow="1" bandRow="1">
                <a:tableStyleId>{72833802-FEF1-4C79-8D5D-14CF1EAF98D9}</a:tableStyleId>
              </a:tblPr>
              <a:tblGrid>
                <a:gridCol w="4114800"/>
                <a:gridCol w="4114800"/>
              </a:tblGrid>
              <a:tr h="370840">
                <a:tc>
                  <a:txBody>
                    <a:bodyPr/>
                    <a:lstStyle/>
                    <a:p>
                      <a:r>
                        <a:rPr lang="en-US" dirty="0" smtClean="0"/>
                        <a:t>wait()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sleep()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relinquishes lock if </a:t>
                      </a:r>
                      <a:r>
                        <a:rPr lang="en-GB" sz="1800" b="0" i="0" kern="1200" dirty="0" smtClean="0">
                          <a:solidFill>
                            <a:schemeClr val="tx1"/>
                          </a:solidFill>
                          <a:effectLst/>
                          <a:latin typeface="+mn-lt"/>
                          <a:ea typeface="+mn-ea"/>
                          <a:cs typeface="+mn-cs"/>
                        </a:rPr>
                        <a:t>waiting for a condition is true and wait for notification when due to an action of another thread waiting condition becomes false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0" i="0" kern="1200" dirty="0" smtClean="0">
                          <a:solidFill>
                            <a:schemeClr val="tx1"/>
                          </a:solidFill>
                          <a:effectLst/>
                          <a:latin typeface="+mn-lt"/>
                          <a:ea typeface="+mn-ea"/>
                          <a:cs typeface="+mn-cs"/>
                        </a:rPr>
                        <a:t>relinquish CPU or stop execution of current thread for specified time duration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Releases lock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Doesn’t release lock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Content Placeholder 3"/>
          <p:cNvGraphicFramePr>
            <a:graphicFrameLocks noGrp="1"/>
          </p:cNvGraphicFramePr>
          <p:nvPr>
            <p:ph idx="1"/>
            <p:extLst>
              <p:ext uri="{D42A27DB-BD31-4B8C-83A1-F6EECF244321}">
                <p14:modId xmlns:p14="http://schemas.microsoft.com/office/powerpoint/2010/main" val="2940499131"/>
              </p:ext>
            </p:extLst>
          </p:nvPr>
        </p:nvGraphicFramePr>
        <p:xfrm>
          <a:off x="467544" y="4077072"/>
          <a:ext cx="8229600" cy="1656080"/>
        </p:xfrm>
        <a:graphic>
          <a:graphicData uri="http://schemas.openxmlformats.org/drawingml/2006/table">
            <a:tbl>
              <a:tblPr firstRow="1" bandRow="1">
                <a:tableStyleId>{72833802-FEF1-4C79-8D5D-14CF1EAF98D9}</a:tableStyleId>
              </a:tblPr>
              <a:tblGrid>
                <a:gridCol w="4114800"/>
                <a:gridCol w="4114800"/>
              </a:tblGrid>
              <a:tr h="370840">
                <a:tc>
                  <a:txBody>
                    <a:bodyPr/>
                    <a:lstStyle/>
                    <a:p>
                      <a:r>
                        <a:rPr lang="en-US" dirty="0" smtClean="0"/>
                        <a:t>Livelock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Deadlock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State</a:t>
                      </a:r>
                      <a:r>
                        <a:rPr lang="en-US" baseline="0" dirty="0" smtClean="0"/>
                        <a:t> of the threads or processes involved change with regard to one another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0" i="0" kern="1200" dirty="0" smtClean="0">
                          <a:solidFill>
                            <a:schemeClr val="tx1"/>
                          </a:solidFill>
                          <a:effectLst/>
                          <a:latin typeface="+mn-lt"/>
                          <a:ea typeface="+mn-ea"/>
                          <a:cs typeface="+mn-cs"/>
                        </a:rPr>
                        <a:t>State</a:t>
                      </a:r>
                      <a:r>
                        <a:rPr lang="en-GB" sz="1800" b="0" i="0" kern="1200" baseline="0" dirty="0" smtClean="0">
                          <a:solidFill>
                            <a:schemeClr val="tx1"/>
                          </a:solidFill>
                          <a:effectLst/>
                          <a:latin typeface="+mn-lt"/>
                          <a:ea typeface="+mn-ea"/>
                          <a:cs typeface="+mn-cs"/>
                        </a:rPr>
                        <a:t> of thread or process doesn’t change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Mainly occurs</a:t>
                      </a:r>
                      <a:r>
                        <a:rPr lang="en-US" baseline="0" dirty="0" smtClean="0"/>
                        <a:t> due to circular wait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762865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Yield method</a:t>
            </a:r>
            <a:endParaRPr lang="en-US" dirty="0"/>
          </a:p>
        </p:txBody>
      </p:sp>
      <p:sp>
        <p:nvSpPr>
          <p:cNvPr id="3" name="Content Placeholder 2"/>
          <p:cNvSpPr>
            <a:spLocks noGrp="1"/>
          </p:cNvSpPr>
          <p:nvPr>
            <p:ph idx="1"/>
          </p:nvPr>
        </p:nvSpPr>
        <p:spPr/>
        <p:txBody>
          <a:bodyPr>
            <a:normAutofit/>
          </a:bodyPr>
          <a:lstStyle/>
          <a:p>
            <a:r>
              <a:rPr lang="en-GB" sz="1600" dirty="0"/>
              <a:t>public static native void yield</a:t>
            </a:r>
            <a:r>
              <a:rPr lang="en-GB" sz="1600" dirty="0" smtClean="0"/>
              <a:t>();</a:t>
            </a:r>
          </a:p>
          <a:p>
            <a:r>
              <a:rPr lang="en-GB" sz="1600" dirty="0"/>
              <a:t>Yield is a Static method and Native too.</a:t>
            </a:r>
          </a:p>
          <a:p>
            <a:r>
              <a:rPr lang="en-GB" sz="1600" dirty="0"/>
              <a:t>Yield tells the currently executing thread to </a:t>
            </a:r>
            <a:r>
              <a:rPr lang="en-GB" sz="1600" b="1" dirty="0">
                <a:solidFill>
                  <a:srgbClr val="FF0000"/>
                </a:solidFill>
              </a:rPr>
              <a:t>give a chance to the threads</a:t>
            </a:r>
            <a:r>
              <a:rPr lang="en-GB" sz="1600" dirty="0"/>
              <a:t> that have equal priority in the </a:t>
            </a:r>
            <a:r>
              <a:rPr lang="en-GB" sz="1600" b="1" dirty="0">
                <a:hlinkClick r:id="rId2" tooltip="thread pool"/>
              </a:rPr>
              <a:t>Thread Pool</a:t>
            </a:r>
            <a:r>
              <a:rPr lang="en-GB" sz="1600" dirty="0"/>
              <a:t>.</a:t>
            </a:r>
          </a:p>
          <a:p>
            <a:r>
              <a:rPr lang="en-GB" sz="1600" dirty="0"/>
              <a:t>There is no guarantee that Yield will make the currently executing thread to runnable state immediately.</a:t>
            </a:r>
          </a:p>
          <a:p>
            <a:r>
              <a:rPr lang="en-GB" sz="1600" dirty="0"/>
              <a:t>It can only make a thread from Running State to Runnable State, not in wait or blocked state.</a:t>
            </a:r>
          </a:p>
          <a:p>
            <a:pPr marL="0" indent="0">
              <a:buNone/>
            </a:pPr>
            <a:endParaRPr lang="en-GB" sz="1600" dirty="0"/>
          </a:p>
        </p:txBody>
      </p:sp>
    </p:spTree>
    <p:extLst>
      <p:ext uri="{BB962C8B-B14F-4D97-AF65-F5344CB8AC3E}">
        <p14:creationId xmlns:p14="http://schemas.microsoft.com/office/powerpoint/2010/main" val="1231999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Executor Framework</a:t>
            </a:r>
            <a:endParaRPr lang="en-US" dirty="0"/>
          </a:p>
        </p:txBody>
      </p:sp>
      <p:sp>
        <p:nvSpPr>
          <p:cNvPr id="3" name="Content Placeholder 2"/>
          <p:cNvSpPr>
            <a:spLocks noGrp="1"/>
          </p:cNvSpPr>
          <p:nvPr>
            <p:ph idx="1"/>
          </p:nvPr>
        </p:nvSpPr>
        <p:spPr/>
        <p:txBody>
          <a:bodyPr>
            <a:normAutofit lnSpcReduction="10000"/>
          </a:bodyPr>
          <a:lstStyle/>
          <a:p>
            <a:r>
              <a:rPr lang="en-US" sz="1600" dirty="0" smtClean="0"/>
              <a:t>Introduced in JDK 5 to create different types of thread pool</a:t>
            </a:r>
          </a:p>
          <a:p>
            <a:r>
              <a:rPr lang="en-US" sz="1600" dirty="0" smtClean="0"/>
              <a:t>Interfaces:</a:t>
            </a:r>
          </a:p>
          <a:p>
            <a:pPr lvl="1">
              <a:buFont typeface="Wingdings" panose="05000000000000000000" pitchFamily="2" charset="2"/>
              <a:buChar char="Ø"/>
            </a:pPr>
            <a:r>
              <a:rPr lang="en-US" sz="1400" dirty="0" smtClean="0"/>
              <a:t>Executor</a:t>
            </a:r>
          </a:p>
          <a:p>
            <a:pPr lvl="1">
              <a:buFont typeface="Wingdings" panose="05000000000000000000" pitchFamily="2" charset="2"/>
              <a:buChar char="Ø"/>
            </a:pPr>
            <a:r>
              <a:rPr lang="en-US" sz="1400" dirty="0" smtClean="0"/>
              <a:t>ExecutorService</a:t>
            </a:r>
          </a:p>
          <a:p>
            <a:pPr lvl="1">
              <a:buFont typeface="Wingdings" panose="05000000000000000000" pitchFamily="2" charset="2"/>
              <a:buChar char="Ø"/>
            </a:pPr>
            <a:r>
              <a:rPr lang="en-US" sz="1400" dirty="0" smtClean="0"/>
              <a:t>ScheduledExecutorService</a:t>
            </a:r>
          </a:p>
          <a:p>
            <a:r>
              <a:rPr lang="en-GB" sz="1600" dirty="0"/>
              <a:t>An object that executes submitted </a:t>
            </a:r>
            <a:r>
              <a:rPr lang="en-GB" sz="1600" dirty="0">
                <a:hlinkClick r:id="rId2" tooltip="interface in java.lang"/>
              </a:rPr>
              <a:t>Runnable</a:t>
            </a:r>
            <a:r>
              <a:rPr lang="en-GB" sz="1600" dirty="0"/>
              <a:t> tasks. This interface provides a way of </a:t>
            </a:r>
            <a:r>
              <a:rPr lang="en-GB" sz="1600" b="1" dirty="0"/>
              <a:t>decoupling</a:t>
            </a:r>
            <a:r>
              <a:rPr lang="en-GB" sz="1600" dirty="0"/>
              <a:t> task submission from the mechanics of how each task will be run, including details of thread use, scheduling, etc. </a:t>
            </a:r>
            <a:r>
              <a:rPr lang="en-GB" sz="1600" b="1" dirty="0">
                <a:solidFill>
                  <a:srgbClr val="00B050"/>
                </a:solidFill>
              </a:rPr>
              <a:t>An Executor is normally used instead of explicitly creating threads</a:t>
            </a:r>
            <a:r>
              <a:rPr lang="en-GB" sz="1600" dirty="0"/>
              <a:t>. For example, rather than invoking new Thread(new(</a:t>
            </a:r>
            <a:r>
              <a:rPr lang="en-GB" sz="1600" dirty="0" err="1"/>
              <a:t>RunnableTask</a:t>
            </a:r>
            <a:r>
              <a:rPr lang="en-GB" sz="1600" dirty="0"/>
              <a:t>())).start() </a:t>
            </a:r>
            <a:r>
              <a:rPr lang="en-GB" sz="1600" dirty="0" smtClean="0"/>
              <a:t>for </a:t>
            </a:r>
            <a:r>
              <a:rPr lang="en-GB" sz="1600" dirty="0"/>
              <a:t>each of a set of tasks</a:t>
            </a:r>
            <a:r>
              <a:rPr lang="en-GB" sz="1600" dirty="0" smtClean="0"/>
              <a:t>,</a:t>
            </a:r>
          </a:p>
          <a:p>
            <a:endParaRPr lang="en-GB" sz="1600" dirty="0"/>
          </a:p>
          <a:p>
            <a:endParaRPr lang="en-GB" sz="1600" dirty="0" smtClean="0"/>
          </a:p>
          <a:p>
            <a:endParaRPr lang="en-US" sz="1600" dirty="0" smtClean="0"/>
          </a:p>
          <a:p>
            <a:r>
              <a:rPr lang="en-US" sz="1600" b="1" dirty="0" smtClean="0"/>
              <a:t>void</a:t>
            </a:r>
            <a:r>
              <a:rPr lang="en-US" sz="1600" b="1" dirty="0"/>
              <a:t> execute(</a:t>
            </a:r>
            <a:r>
              <a:rPr lang="en-US" sz="1600" b="1" dirty="0">
                <a:hlinkClick r:id="rId2" tooltip="interface in java.lang"/>
              </a:rPr>
              <a:t>Runnable</a:t>
            </a:r>
            <a:r>
              <a:rPr lang="en-US" sz="1600" b="1" dirty="0"/>
              <a:t> command</a:t>
            </a:r>
            <a:r>
              <a:rPr lang="en-US" sz="1600" b="1" dirty="0" smtClean="0"/>
              <a:t>)</a:t>
            </a:r>
            <a:r>
              <a:rPr lang="en-US" sz="1600" dirty="0" smtClean="0"/>
              <a:t> - E</a:t>
            </a:r>
            <a:r>
              <a:rPr lang="en-GB" sz="1600" dirty="0" smtClean="0"/>
              <a:t>xecutes </a:t>
            </a:r>
            <a:r>
              <a:rPr lang="en-GB" sz="1600" dirty="0"/>
              <a:t>the given command at some time in the future. The command may execute in a new thread, in a pooled thread, or in the calling thread, at the discretion of the Executor </a:t>
            </a:r>
            <a:r>
              <a:rPr lang="en-GB" sz="1600" dirty="0" smtClean="0"/>
              <a:t>implementation</a:t>
            </a:r>
          </a:p>
          <a:p>
            <a:r>
              <a:rPr lang="en-GB" sz="1600" b="1" dirty="0"/>
              <a:t>Throws</a:t>
            </a:r>
            <a:r>
              <a:rPr lang="en-GB" sz="1600" b="1" dirty="0" smtClean="0"/>
              <a:t>:</a:t>
            </a:r>
          </a:p>
          <a:p>
            <a:pPr lvl="1">
              <a:buFont typeface="Wingdings" panose="05000000000000000000" pitchFamily="2" charset="2"/>
              <a:buChar char="Ø"/>
            </a:pPr>
            <a:r>
              <a:rPr lang="en-GB" sz="1400" dirty="0" smtClean="0">
                <a:hlinkClick r:id="rId3" tooltip="class in java.util.concurrent"/>
              </a:rPr>
              <a:t>RejectedExecutionException</a:t>
            </a:r>
            <a:r>
              <a:rPr lang="en-GB" sz="1400" dirty="0"/>
              <a:t> - if this task cannot be accepted </a:t>
            </a:r>
            <a:r>
              <a:rPr lang="en-GB" sz="1400" dirty="0" smtClean="0"/>
              <a:t>for execution</a:t>
            </a:r>
          </a:p>
          <a:p>
            <a:pPr lvl="1">
              <a:buFont typeface="Wingdings" panose="05000000000000000000" pitchFamily="2" charset="2"/>
              <a:buChar char="Ø"/>
            </a:pPr>
            <a:r>
              <a:rPr lang="en-GB" sz="1400" dirty="0" smtClean="0">
                <a:hlinkClick r:id="rId4" tooltip="class in java.lang"/>
              </a:rPr>
              <a:t>NullPointerException</a:t>
            </a:r>
            <a:r>
              <a:rPr lang="en-GB" sz="1400" dirty="0"/>
              <a:t> - if command is null</a:t>
            </a: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7" y="4057639"/>
            <a:ext cx="288607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5769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Executor Framework</a:t>
            </a:r>
            <a:endParaRPr lang="en-US" dirty="0"/>
          </a:p>
        </p:txBody>
      </p:sp>
      <p:sp>
        <p:nvSpPr>
          <p:cNvPr id="3" name="Content Placeholder 2"/>
          <p:cNvSpPr>
            <a:spLocks noGrp="1"/>
          </p:cNvSpPr>
          <p:nvPr>
            <p:ph idx="1"/>
          </p:nvPr>
        </p:nvSpPr>
        <p:spPr/>
        <p:txBody>
          <a:bodyPr>
            <a:normAutofit/>
          </a:bodyPr>
          <a:lstStyle/>
          <a:p>
            <a:r>
              <a:rPr lang="en-GB" sz="1600" dirty="0"/>
              <a:t>java.util.concurrent is used to run the Runnable objects without creating new threads every time and mostly re-using the already created </a:t>
            </a:r>
            <a:r>
              <a:rPr lang="en-GB" sz="1600" dirty="0" smtClean="0"/>
              <a:t>threads</a:t>
            </a:r>
          </a:p>
          <a:p>
            <a:r>
              <a:rPr lang="en-GB" sz="1600" dirty="0"/>
              <a:t>Creating a thread in java is a very expensive process which includes memory overhead also. So, it’s a good idea if we can re-use these threads once created, to run our future </a:t>
            </a:r>
            <a:r>
              <a:rPr lang="en-GB" sz="1600" dirty="0" smtClean="0"/>
              <a:t>runnable</a:t>
            </a:r>
          </a:p>
          <a:p>
            <a:r>
              <a:rPr lang="en-GB" sz="1600" dirty="0"/>
              <a:t>Please note that the whole point of executors is to </a:t>
            </a:r>
            <a:r>
              <a:rPr lang="en-GB" sz="1600" b="1" dirty="0">
                <a:solidFill>
                  <a:srgbClr val="00B050"/>
                </a:solidFill>
              </a:rPr>
              <a:t>abstract away the specifics of execution</a:t>
            </a:r>
            <a:r>
              <a:rPr lang="en-GB" sz="1600" dirty="0"/>
              <a:t>, so </a:t>
            </a:r>
            <a:r>
              <a:rPr lang="en-GB" sz="1600" b="1" u="sng" dirty="0"/>
              <a:t>ordering is not guaranteed</a:t>
            </a:r>
            <a:r>
              <a:rPr lang="en-GB" sz="1600" dirty="0"/>
              <a:t> unless explicitly </a:t>
            </a:r>
            <a:r>
              <a:rPr lang="en-GB" sz="1600" dirty="0" smtClean="0"/>
              <a:t>stated</a:t>
            </a:r>
          </a:p>
          <a:p>
            <a:endParaRPr lang="en-GB" sz="1600" dirty="0" smtClean="0"/>
          </a:p>
          <a:p>
            <a:endParaRPr lang="en-GB" sz="1600" dirty="0"/>
          </a:p>
        </p:txBody>
      </p:sp>
    </p:spTree>
    <p:extLst>
      <p:ext uri="{BB962C8B-B14F-4D97-AF65-F5344CB8AC3E}">
        <p14:creationId xmlns:p14="http://schemas.microsoft.com/office/powerpoint/2010/main" val="41974361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7049</TotalTime>
  <Words>2198</Words>
  <Application>Microsoft Office PowerPoint</Application>
  <PresentationFormat>On-screen Show (4:3)</PresentationFormat>
  <Paragraphs>398</Paragraphs>
  <Slides>59</Slides>
  <Notes>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Clarity</vt:lpstr>
      <vt:lpstr>Multi-threading  (Personal notes from various websites. This is just for learning purpose. It will not be disturbed commercially for any reason.)</vt:lpstr>
      <vt:lpstr>Thread Properties</vt:lpstr>
      <vt:lpstr>Thread States</vt:lpstr>
      <vt:lpstr>Threadgroup</vt:lpstr>
      <vt:lpstr>start() vs run()</vt:lpstr>
      <vt:lpstr>wait() vs sleep()</vt:lpstr>
      <vt:lpstr>Yield method</vt:lpstr>
      <vt:lpstr>Executor Framework</vt:lpstr>
      <vt:lpstr>Executor Framework</vt:lpstr>
      <vt:lpstr>ExecutorService</vt:lpstr>
      <vt:lpstr>Executor</vt:lpstr>
      <vt:lpstr>Callable Interface</vt:lpstr>
      <vt:lpstr>Future Interface</vt:lpstr>
      <vt:lpstr>Callable Implementation – Approach 1</vt:lpstr>
      <vt:lpstr>Callable Implementation – Approach 2</vt:lpstr>
      <vt:lpstr>Callable Interface - Tasks</vt:lpstr>
      <vt:lpstr>CompletionService </vt:lpstr>
      <vt:lpstr>CompletionService Implementation </vt:lpstr>
      <vt:lpstr>Phaser class</vt:lpstr>
      <vt:lpstr>Streams</vt:lpstr>
      <vt:lpstr>Disadvantages of Parallel Stream</vt:lpstr>
      <vt:lpstr>Concurrent Collections</vt:lpstr>
      <vt:lpstr>Volatile variable</vt:lpstr>
      <vt:lpstr>UncaughtExceptionHandler</vt:lpstr>
      <vt:lpstr>Inter Thread Communication</vt:lpstr>
      <vt:lpstr>ThreadLocal</vt:lpstr>
      <vt:lpstr>FutureTask class</vt:lpstr>
      <vt:lpstr>Interrupted</vt:lpstr>
      <vt:lpstr>ConcurrentHashMap</vt:lpstr>
      <vt:lpstr>ConcurrentHashMap Vs HashTable</vt:lpstr>
      <vt:lpstr>Heap Vs Stack</vt:lpstr>
      <vt:lpstr>ReentrantLock</vt:lpstr>
      <vt:lpstr>Thread Sequencing</vt:lpstr>
      <vt:lpstr>Semaphore</vt:lpstr>
      <vt:lpstr>ThreadPool</vt:lpstr>
      <vt:lpstr>ReadWriteLock</vt:lpstr>
      <vt:lpstr>Starting and Stopping the Thread</vt:lpstr>
      <vt:lpstr>Using Runnable over Thread class</vt:lpstr>
      <vt:lpstr>Singleton</vt:lpstr>
      <vt:lpstr>Singleton – Ctnd …</vt:lpstr>
      <vt:lpstr>Immutable Class</vt:lpstr>
      <vt:lpstr>Fork-Join Framework</vt:lpstr>
      <vt:lpstr>Java 8 Concurrency Improvements</vt:lpstr>
      <vt:lpstr>Future Interface</vt:lpstr>
      <vt:lpstr>Callable – Functional Interface</vt:lpstr>
      <vt:lpstr>CompletableFuture</vt:lpstr>
      <vt:lpstr>Synchronizer</vt:lpstr>
      <vt:lpstr>Latches</vt:lpstr>
      <vt:lpstr>Semaphores</vt:lpstr>
      <vt:lpstr>Barriers</vt:lpstr>
      <vt:lpstr>Latches Vs Barriers</vt:lpstr>
      <vt:lpstr>Starvation and Livelock</vt:lpstr>
      <vt:lpstr>Synchronized object limitations</vt:lpstr>
      <vt:lpstr>Memory Consistency Errors</vt:lpstr>
      <vt:lpstr>High Level of Concurrency</vt:lpstr>
      <vt:lpstr>Closure Vs Lambda</vt:lpstr>
      <vt:lpstr>AtomicBoolean</vt:lpstr>
      <vt:lpstr>Multithreading Best Practices</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600</cp:revision>
  <dcterms:created xsi:type="dcterms:W3CDTF">2016-02-28T16:32:10Z</dcterms:created>
  <dcterms:modified xsi:type="dcterms:W3CDTF">2018-03-22T14:32:44Z</dcterms:modified>
</cp:coreProperties>
</file>