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0" r:id="rId4"/>
    <p:sldId id="274" r:id="rId5"/>
    <p:sldId id="279" r:id="rId6"/>
    <p:sldId id="280" r:id="rId7"/>
    <p:sldId id="278" r:id="rId8"/>
    <p:sldId id="275" r:id="rId9"/>
    <p:sldId id="276" r:id="rId10"/>
    <p:sldId id="277" r:id="rId11"/>
    <p:sldId id="271" r:id="rId12"/>
    <p:sldId id="272" r:id="rId13"/>
    <p:sldId id="273" r:id="rId14"/>
    <p:sldId id="281" r:id="rId15"/>
    <p:sldId id="283" r:id="rId16"/>
    <p:sldId id="282" r:id="rId17"/>
    <p:sldId id="284" r:id="rId18"/>
    <p:sldId id="285" r:id="rId19"/>
    <p:sldId id="291" r:id="rId20"/>
    <p:sldId id="286" r:id="rId21"/>
    <p:sldId id="287" r:id="rId22"/>
    <p:sldId id="288" r:id="rId23"/>
    <p:sldId id="289" r:id="rId24"/>
    <p:sldId id="290" r:id="rId25"/>
    <p:sldId id="292" r:id="rId26"/>
    <p:sldId id="293" r:id="rId27"/>
    <p:sldId id="294" r:id="rId28"/>
    <p:sldId id="295" r:id="rId29"/>
    <p:sldId id="296" r:id="rId30"/>
    <p:sldId id="297" r:id="rId31"/>
    <p:sldId id="298" r:id="rId32"/>
    <p:sldId id="26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91"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1/6/2018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atabricks.com/blog/2015/02/17/introducing-dataframes-in-spark-for-large-scale-data-scienc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park.apache.org/docs/latest/rdd-programming-guide.html#basics" TargetMode="External"/><Relationship Id="rId2" Type="http://schemas.openxmlformats.org/officeDocument/2006/relationships/hyperlink" Target="https://courses.cognitiveclass.ai/" TargetMode="External"/><Relationship Id="rId1" Type="http://schemas.openxmlformats.org/officeDocument/2006/relationships/slideLayout" Target="../slideLayouts/slideLayout2.xml"/><Relationship Id="rId5" Type="http://schemas.openxmlformats.org/officeDocument/2006/relationships/hyperlink" Target="http://spark.apache.org/docs/latest/programming-guide.html#broadcast-variables" TargetMode="External"/><Relationship Id="rId4" Type="http://schemas.openxmlformats.org/officeDocument/2006/relationships/hyperlink" Target="https://databricks.com/blog/2016/07/14/a-tale-of-three-apache-spark-apis-rdds-dataframes-and-dataset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a:t>
            </a:r>
            <a:r>
              <a:rPr lang="en-US" dirty="0" smtClean="0"/>
              <a:t>SPARK </a:t>
            </a:r>
            <a:br>
              <a:rPr lang="en-US" dirty="0" smtClean="0"/>
            </a:br>
            <a:r>
              <a:rPr lang="en-US" sz="2000" dirty="0" smtClean="0"/>
              <a:t>(disclaimer – MY Learning notes from cognitive course for future reference)</a:t>
            </a:r>
            <a:endParaRPr lang="en-US" sz="2000"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Pairs</a:t>
            </a:r>
            <a:endParaRPr lang="en-US" dirty="0"/>
          </a:p>
        </p:txBody>
      </p:sp>
      <p:sp>
        <p:nvSpPr>
          <p:cNvPr id="3" name="Content Placeholder 2"/>
          <p:cNvSpPr>
            <a:spLocks noGrp="1"/>
          </p:cNvSpPr>
          <p:nvPr>
            <p:ph idx="1"/>
          </p:nvPr>
        </p:nvSpPr>
        <p:spPr/>
        <p:txBody>
          <a:bodyPr>
            <a:normAutofit/>
          </a:bodyPr>
          <a:lstStyle/>
          <a:p>
            <a:r>
              <a:rPr lang="en-GB" sz="1600" dirty="0" err="1"/>
              <a:t>val</a:t>
            </a:r>
            <a:r>
              <a:rPr lang="en-GB" sz="1600" dirty="0"/>
              <a:t> pair = ('a', 'b</a:t>
            </a:r>
            <a:r>
              <a:rPr lang="en-GB" sz="1600" dirty="0" smtClean="0"/>
              <a:t>')</a:t>
            </a:r>
          </a:p>
          <a:p>
            <a:r>
              <a:rPr lang="en-GB" sz="1600" dirty="0"/>
              <a:t>To access the value of the first index using the </a:t>
            </a:r>
            <a:r>
              <a:rPr lang="en-GB" sz="1600" i="1" dirty="0"/>
              <a:t>._1</a:t>
            </a:r>
            <a:r>
              <a:rPr lang="en-GB" sz="1600" dirty="0"/>
              <a:t>method and </a:t>
            </a:r>
            <a:r>
              <a:rPr lang="en-GB" sz="1600" i="1" dirty="0"/>
              <a:t>._2</a:t>
            </a:r>
            <a:r>
              <a:rPr lang="en-GB" sz="1600" dirty="0"/>
              <a:t> method for the </a:t>
            </a:r>
            <a:r>
              <a:rPr lang="en-GB" sz="1600" dirty="0" smtClean="0"/>
              <a:t>2nd</a:t>
            </a:r>
            <a:endParaRPr lang="en-GB" sz="1600" dirty="0"/>
          </a:p>
        </p:txBody>
      </p:sp>
    </p:spTree>
    <p:extLst>
      <p:ext uri="{BB962C8B-B14F-4D97-AF65-F5344CB8AC3E}">
        <p14:creationId xmlns:p14="http://schemas.microsoft.com/office/powerpoint/2010/main" val="2375954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DataFrames</a:t>
            </a:r>
            <a:endParaRPr lang="en-US" dirty="0"/>
          </a:p>
        </p:txBody>
      </p:sp>
      <p:sp>
        <p:nvSpPr>
          <p:cNvPr id="3" name="Content Placeholder 2"/>
          <p:cNvSpPr>
            <a:spLocks noGrp="1"/>
          </p:cNvSpPr>
          <p:nvPr>
            <p:ph idx="1"/>
          </p:nvPr>
        </p:nvSpPr>
        <p:spPr/>
        <p:txBody>
          <a:bodyPr>
            <a:normAutofit/>
          </a:bodyPr>
          <a:lstStyle/>
          <a:p>
            <a:r>
              <a:rPr lang="en-GB" sz="1600" dirty="0"/>
              <a:t>Like an RDD, a </a:t>
            </a:r>
            <a:r>
              <a:rPr lang="en-GB" sz="1600" dirty="0">
                <a:hlinkClick r:id="rId2"/>
              </a:rPr>
              <a:t>DataFrame</a:t>
            </a:r>
            <a:r>
              <a:rPr lang="en-GB" sz="1600" dirty="0"/>
              <a:t> is an immutable distributed collection of data. Unlike an RDD, data is </a:t>
            </a:r>
            <a:r>
              <a:rPr lang="en-GB" sz="1600" b="1" dirty="0">
                <a:solidFill>
                  <a:srgbClr val="FF0000"/>
                </a:solidFill>
              </a:rPr>
              <a:t>organized</a:t>
            </a:r>
            <a:r>
              <a:rPr lang="en-GB" sz="1600" dirty="0"/>
              <a:t> into named columns, like a table in a relational database. Designed to make large data sets processing even easier, DataFrame allows developers to impose a structure onto a distributed collection of data, allowing higher-level abstraction; it provides a domain specific language API to manipulate your distributed data; and makes Spark accessible to a wider audience, beyond specialized data engineers.</a:t>
            </a:r>
          </a:p>
        </p:txBody>
      </p:sp>
    </p:spTree>
    <p:extLst>
      <p:ext uri="{BB962C8B-B14F-4D97-AF65-F5344CB8AC3E}">
        <p14:creationId xmlns:p14="http://schemas.microsoft.com/office/powerpoint/2010/main" val="3049555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normAutofit/>
          </a:bodyPr>
          <a:lstStyle/>
          <a:p>
            <a:r>
              <a:rPr lang="en-GB" sz="1600" b="1" dirty="0" smtClean="0">
                <a:solidFill>
                  <a:srgbClr val="FF0000"/>
                </a:solidFill>
              </a:rPr>
              <a:t>Strongly types</a:t>
            </a:r>
          </a:p>
          <a:p>
            <a:r>
              <a:rPr lang="en-GB" sz="1600" dirty="0" smtClean="0"/>
              <a:t>Dataset </a:t>
            </a:r>
            <a:r>
              <a:rPr lang="en-GB" sz="1600" dirty="0"/>
              <a:t>takes on two distinct APIs characteristics: a </a:t>
            </a:r>
            <a:r>
              <a:rPr lang="en-GB" sz="1600" b="1" i="1" dirty="0"/>
              <a:t>strongly-typed</a:t>
            </a:r>
            <a:r>
              <a:rPr lang="en-GB" sz="1600" dirty="0"/>
              <a:t> API and an </a:t>
            </a:r>
            <a:r>
              <a:rPr lang="en-GB" sz="1600" b="1" i="1" dirty="0" err="1"/>
              <a:t>untyped</a:t>
            </a:r>
            <a:r>
              <a:rPr lang="en-GB" sz="1600" dirty="0"/>
              <a:t> API, as shown in the table below. Conceptually, consider DataFrame as an </a:t>
            </a:r>
            <a:r>
              <a:rPr lang="en-GB" sz="1600" i="1" dirty="0"/>
              <a:t>alias</a:t>
            </a:r>
            <a:r>
              <a:rPr lang="en-GB" sz="1600" dirty="0"/>
              <a:t> for a collection of generic objects </a:t>
            </a:r>
            <a:r>
              <a:rPr lang="en-GB" sz="1600" i="1" dirty="0"/>
              <a:t>Dataset[Row]</a:t>
            </a:r>
            <a:r>
              <a:rPr lang="en-GB" sz="1600" dirty="0"/>
              <a:t>, where a </a:t>
            </a:r>
            <a:r>
              <a:rPr lang="en-GB" sz="1600" i="1" dirty="0"/>
              <a:t>Row</a:t>
            </a:r>
            <a:r>
              <a:rPr lang="en-GB" sz="1600" dirty="0"/>
              <a:t> is a generic </a:t>
            </a:r>
            <a:r>
              <a:rPr lang="en-GB" sz="1600" b="1" i="1" dirty="0" err="1"/>
              <a:t>untyped</a:t>
            </a:r>
            <a:r>
              <a:rPr lang="en-GB" sz="1600" dirty="0"/>
              <a:t> JVM object. Dataset, by contrast, is a collection of </a:t>
            </a:r>
            <a:r>
              <a:rPr lang="en-GB" sz="1600" b="1" i="1" dirty="0"/>
              <a:t>strongly-typed</a:t>
            </a:r>
            <a:r>
              <a:rPr lang="en-GB" sz="1600" dirty="0"/>
              <a:t> JVM objects, dictated by a case class you define in Scala or a class in Java.</a:t>
            </a:r>
          </a:p>
        </p:txBody>
      </p:sp>
    </p:spTree>
    <p:extLst>
      <p:ext uri="{BB962C8B-B14F-4D97-AF65-F5344CB8AC3E}">
        <p14:creationId xmlns:p14="http://schemas.microsoft.com/office/powerpoint/2010/main" val="2425713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and Un-typed APIs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8827209"/>
              </p:ext>
            </p:extLst>
          </p:nvPr>
        </p:nvGraphicFramePr>
        <p:xfrm>
          <a:off x="755576" y="1700808"/>
          <a:ext cx="5976664" cy="2103120"/>
        </p:xfrm>
        <a:graphic>
          <a:graphicData uri="http://schemas.openxmlformats.org/drawingml/2006/table">
            <a:tbl>
              <a:tblPr/>
              <a:tblGrid>
                <a:gridCol w="2988332"/>
                <a:gridCol w="2988332"/>
              </a:tblGrid>
              <a:tr h="0">
                <a:tc>
                  <a:txBody>
                    <a:bodyPr/>
                    <a:lstStyle/>
                    <a:p>
                      <a:pPr algn="l" fontAlgn="b"/>
                      <a:r>
                        <a:rPr lang="en-GB" b="1" dirty="0">
                          <a:solidFill>
                            <a:srgbClr val="FFFFFF"/>
                          </a:solidFill>
                          <a:effectLst/>
                        </a:rPr>
                        <a:t>Language</a:t>
                      </a:r>
                    </a:p>
                  </a:txBody>
                  <a:tcPr marL="60960" marR="609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B1C2"/>
                    </a:solidFill>
                  </a:tcPr>
                </a:tc>
                <a:tc>
                  <a:txBody>
                    <a:bodyPr/>
                    <a:lstStyle/>
                    <a:p>
                      <a:pPr algn="l" fontAlgn="b"/>
                      <a:r>
                        <a:rPr lang="en-GB" b="1">
                          <a:solidFill>
                            <a:srgbClr val="FFFFFF"/>
                          </a:solidFill>
                          <a:effectLst/>
                        </a:rPr>
                        <a:t>Main Abstraction</a:t>
                      </a:r>
                    </a:p>
                  </a:txBody>
                  <a:tcPr marL="60960" marR="609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CB1C2"/>
                    </a:solidFill>
                  </a:tcPr>
                </a:tc>
              </a:tr>
              <a:tr h="0">
                <a:tc>
                  <a:txBody>
                    <a:bodyPr/>
                    <a:lstStyle/>
                    <a:p>
                      <a:pPr fontAlgn="t"/>
                      <a:r>
                        <a:rPr lang="en-GB" dirty="0">
                          <a:effectLst/>
                        </a:rPr>
                        <a:t>Scala</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dirty="0">
                          <a:effectLst/>
                        </a:rPr>
                        <a:t>Dataset[T] &amp; DataFrame (alias for Dataset[Row])</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p>
                      <a:pPr fontAlgn="t"/>
                      <a:r>
                        <a:rPr lang="en-GB">
                          <a:effectLst/>
                        </a:rPr>
                        <a:t>Java</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a:effectLst/>
                        </a:rPr>
                        <a:t>Dataset[T]</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p>
                      <a:pPr fontAlgn="t"/>
                      <a:r>
                        <a:rPr lang="en-GB">
                          <a:effectLst/>
                        </a:rPr>
                        <a:t>Python*</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dirty="0">
                          <a:effectLst/>
                        </a:rPr>
                        <a:t>DataFrame</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p>
                      <a:pPr fontAlgn="t"/>
                      <a:r>
                        <a:rPr lang="en-GB">
                          <a:effectLst/>
                        </a:rPr>
                        <a:t>R*</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dirty="0">
                          <a:effectLst/>
                        </a:rPr>
                        <a:t>DataFrame</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1240836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SparkConf</a:t>
            </a:r>
            <a:endParaRPr lang="en-US" dirty="0"/>
          </a:p>
        </p:txBody>
      </p:sp>
      <p:sp>
        <p:nvSpPr>
          <p:cNvPr id="3" name="Content Placeholder 2"/>
          <p:cNvSpPr>
            <a:spLocks noGrp="1"/>
          </p:cNvSpPr>
          <p:nvPr>
            <p:ph idx="1"/>
          </p:nvPr>
        </p:nvSpPr>
        <p:spPr/>
        <p:txBody>
          <a:bodyPr>
            <a:normAutofit/>
          </a:bodyPr>
          <a:lstStyle/>
          <a:p>
            <a:r>
              <a:rPr lang="en-GB" sz="1600" dirty="0"/>
              <a:t>Configuration for a Spark application. Used to set various Spark parameters as key-value </a:t>
            </a:r>
            <a:r>
              <a:rPr lang="en-GB" sz="1600" dirty="0" smtClean="0"/>
              <a:t>pairs</a:t>
            </a:r>
            <a:endParaRPr lang="en-GB" sz="1600" dirty="0"/>
          </a:p>
        </p:txBody>
      </p:sp>
    </p:spTree>
    <p:extLst>
      <p:ext uri="{BB962C8B-B14F-4D97-AF65-F5344CB8AC3E}">
        <p14:creationId xmlns:p14="http://schemas.microsoft.com/office/powerpoint/2010/main" val="2095247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SparkContext</a:t>
            </a:r>
            <a:endParaRPr lang="en-US" dirty="0"/>
          </a:p>
        </p:txBody>
      </p:sp>
      <p:sp>
        <p:nvSpPr>
          <p:cNvPr id="3" name="Content Placeholder 2"/>
          <p:cNvSpPr>
            <a:spLocks noGrp="1"/>
          </p:cNvSpPr>
          <p:nvPr>
            <p:ph idx="1"/>
          </p:nvPr>
        </p:nvSpPr>
        <p:spPr/>
        <p:txBody>
          <a:bodyPr>
            <a:normAutofit/>
          </a:bodyPr>
          <a:lstStyle/>
          <a:p>
            <a:r>
              <a:rPr lang="en-GB" sz="1600" dirty="0"/>
              <a:t> A </a:t>
            </a:r>
            <a:r>
              <a:rPr lang="en-GB" sz="1600" b="1" dirty="0"/>
              <a:t>SparkContext</a:t>
            </a:r>
            <a:r>
              <a:rPr lang="en-GB" sz="1600" dirty="0"/>
              <a:t> represents the connection to a Spark cluster, and can be used to create RDDs, accumulators and broadcast variables on that </a:t>
            </a:r>
            <a:r>
              <a:rPr lang="en-GB" sz="1600" dirty="0" smtClean="0"/>
              <a:t>cluster</a:t>
            </a:r>
          </a:p>
          <a:p>
            <a:r>
              <a:rPr lang="en-GB" sz="1600" dirty="0"/>
              <a:t>Only one SparkContext may be active per JVM. You must stop() the active SparkContext before creating a new one. This limitation may eventually be removed; see SPARK-2243 for more details</a:t>
            </a:r>
            <a:r>
              <a:rPr lang="en-GB" sz="1600" dirty="0" smtClean="0"/>
              <a:t>.</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12976"/>
            <a:ext cx="64198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1884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functions to Spark</a:t>
            </a:r>
            <a:endParaRPr lang="en-US" dirty="0"/>
          </a:p>
        </p:txBody>
      </p:sp>
      <p:sp>
        <p:nvSpPr>
          <p:cNvPr id="3" name="Content Placeholder 2"/>
          <p:cNvSpPr>
            <a:spLocks noGrp="1"/>
          </p:cNvSpPr>
          <p:nvPr>
            <p:ph idx="1"/>
          </p:nvPr>
        </p:nvSpPr>
        <p:spPr/>
        <p:txBody>
          <a:bodyPr>
            <a:normAutofit/>
          </a:bodyPr>
          <a:lstStyle/>
          <a:p>
            <a:r>
              <a:rPr lang="en-GB" sz="1600" dirty="0" smtClean="0"/>
              <a:t>The design of Spark API relies heavily on passing functions in the driver program to run on the cluster</a:t>
            </a:r>
          </a:p>
          <a:p>
            <a:r>
              <a:rPr lang="en-GB" sz="1600" dirty="0" smtClean="0"/>
              <a:t>Three methods to pass the functions to Spark:-</a:t>
            </a:r>
          </a:p>
          <a:p>
            <a:pPr lvl="1">
              <a:buFont typeface="Wingdings" panose="05000000000000000000" pitchFamily="2" charset="2"/>
              <a:buChar char="Ø"/>
            </a:pPr>
            <a:r>
              <a:rPr lang="en-GB" sz="1400" dirty="0" smtClean="0"/>
              <a:t>Anonymous function syntax</a:t>
            </a:r>
          </a:p>
          <a:p>
            <a:pPr lvl="1">
              <a:buFont typeface="Wingdings" panose="05000000000000000000" pitchFamily="2" charset="2"/>
              <a:buChar char="Ø"/>
            </a:pPr>
            <a:r>
              <a:rPr lang="en-GB" sz="1400" dirty="0" smtClean="0"/>
              <a:t>Static methods in global singleton object </a:t>
            </a:r>
            <a:r>
              <a:rPr lang="en-GB" sz="1400" dirty="0" smtClean="0">
                <a:sym typeface="Wingdings" panose="05000000000000000000" pitchFamily="2" charset="2"/>
              </a:rPr>
              <a:t> Driver program sends the singleton object to worker</a:t>
            </a:r>
            <a:endParaRPr lang="en-GB" sz="1400" dirty="0" smtClean="0"/>
          </a:p>
          <a:p>
            <a:pPr lvl="1">
              <a:buFont typeface="Wingdings" panose="05000000000000000000" pitchFamily="2" charset="2"/>
              <a:buChar char="Ø"/>
            </a:pPr>
            <a:r>
              <a:rPr lang="en-GB" sz="1400" dirty="0" smtClean="0"/>
              <a:t>Passing by reference</a:t>
            </a:r>
            <a:endParaRPr lang="en-GB" sz="1400" dirty="0"/>
          </a:p>
        </p:txBody>
      </p:sp>
    </p:spTree>
    <p:extLst>
      <p:ext uri="{BB962C8B-B14F-4D97-AF65-F5344CB8AC3E}">
        <p14:creationId xmlns:p14="http://schemas.microsoft.com/office/powerpoint/2010/main" val="2783159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Libraries</a:t>
            </a:r>
            <a:endParaRPr lang="en-US" dirty="0"/>
          </a:p>
        </p:txBody>
      </p:sp>
      <p:sp>
        <p:nvSpPr>
          <p:cNvPr id="3" name="Content Placeholder 2"/>
          <p:cNvSpPr>
            <a:spLocks noGrp="1"/>
          </p:cNvSpPr>
          <p:nvPr>
            <p:ph idx="1"/>
          </p:nvPr>
        </p:nvSpPr>
        <p:spPr/>
        <p:txBody>
          <a:bodyPr>
            <a:normAutofit/>
          </a:bodyPr>
          <a:lstStyle/>
          <a:p>
            <a:r>
              <a:rPr lang="en-GB" sz="1600" dirty="0" smtClean="0"/>
              <a:t>Spark SQL</a:t>
            </a:r>
          </a:p>
          <a:p>
            <a:r>
              <a:rPr lang="en-GB" sz="1600" dirty="0" smtClean="0"/>
              <a:t>Spark streaming</a:t>
            </a:r>
          </a:p>
          <a:p>
            <a:r>
              <a:rPr lang="en-GB" sz="1600" dirty="0" err="1" smtClean="0"/>
              <a:t>MLlib</a:t>
            </a:r>
            <a:endParaRPr lang="en-GB" sz="1600" dirty="0" smtClean="0"/>
          </a:p>
          <a:p>
            <a:r>
              <a:rPr lang="en-GB" sz="1600" dirty="0" smtClean="0"/>
              <a:t>GraphX</a:t>
            </a:r>
          </a:p>
          <a:p>
            <a:endParaRPr lang="en-GB" sz="1400" dirty="0"/>
          </a:p>
        </p:txBody>
      </p:sp>
    </p:spTree>
    <p:extLst>
      <p:ext uri="{BB962C8B-B14F-4D97-AF65-F5344CB8AC3E}">
        <p14:creationId xmlns:p14="http://schemas.microsoft.com/office/powerpoint/2010/main" val="3149318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SQLContext &amp; SchemaRDD</a:t>
            </a:r>
            <a:endParaRPr lang="en-US" dirty="0"/>
          </a:p>
        </p:txBody>
      </p:sp>
      <p:sp>
        <p:nvSpPr>
          <p:cNvPr id="3" name="Content Placeholder 2"/>
          <p:cNvSpPr>
            <a:spLocks noGrp="1"/>
          </p:cNvSpPr>
          <p:nvPr>
            <p:ph idx="1"/>
          </p:nvPr>
        </p:nvSpPr>
        <p:spPr/>
        <p:txBody>
          <a:bodyPr>
            <a:normAutofit/>
          </a:bodyPr>
          <a:lstStyle/>
          <a:p>
            <a:r>
              <a:rPr lang="en-GB" sz="1600" dirty="0" smtClean="0"/>
              <a:t>The SQLContext is created from the SparkContext</a:t>
            </a:r>
          </a:p>
          <a:p>
            <a:r>
              <a:rPr lang="en-GB" sz="1600" dirty="0" smtClean="0"/>
              <a:t>There is a new RDD called the </a:t>
            </a:r>
            <a:r>
              <a:rPr lang="en-GB" sz="1600" b="1" dirty="0" smtClean="0">
                <a:solidFill>
                  <a:srgbClr val="FF0000"/>
                </a:solidFill>
              </a:rPr>
              <a:t>SchemaRDD</a:t>
            </a:r>
            <a:r>
              <a:rPr lang="en-GB" sz="1600" dirty="0" smtClean="0">
                <a:solidFill>
                  <a:srgbClr val="FF0000"/>
                </a:solidFill>
              </a:rPr>
              <a:t> </a:t>
            </a:r>
            <a:r>
              <a:rPr lang="en-GB" sz="1600" dirty="0" smtClean="0"/>
              <a:t>that you use with Spark SQL. In Scala only, you have to import a library to convert an existing RDD to a SchemaRDD</a:t>
            </a:r>
          </a:p>
          <a:p>
            <a:r>
              <a:rPr lang="en-GB" sz="1600" dirty="0" smtClean="0"/>
              <a:t>The SchemaRDD can be created in two ways:-</a:t>
            </a:r>
          </a:p>
          <a:p>
            <a:pPr lvl="1">
              <a:buFont typeface="Wingdings" panose="05000000000000000000" pitchFamily="2" charset="2"/>
              <a:buChar char="Ø"/>
            </a:pPr>
            <a:r>
              <a:rPr lang="en-GB" sz="1400" dirty="0" smtClean="0"/>
              <a:t>Uses reflection to infer the schema of the RDD</a:t>
            </a:r>
          </a:p>
          <a:p>
            <a:pPr lvl="1">
              <a:buFont typeface="Wingdings" panose="05000000000000000000" pitchFamily="2" charset="2"/>
              <a:buChar char="Ø"/>
            </a:pPr>
            <a:r>
              <a:rPr lang="en-GB" sz="1400" dirty="0" smtClean="0"/>
              <a:t>Uses API to construct the schema and then apply that to an existing RDD</a:t>
            </a:r>
          </a:p>
          <a:p>
            <a:r>
              <a:rPr lang="en-GB" sz="1800" dirty="0" smtClean="0"/>
              <a:t>Once the RDD is a table, you use the SQL method provided by SQLContext to run SQL statements</a:t>
            </a:r>
          </a:p>
          <a:p>
            <a:r>
              <a:rPr lang="en-GB" sz="1800" dirty="0" smtClean="0"/>
              <a:t>A SchemaRDD can be created with three ways:-</a:t>
            </a:r>
          </a:p>
          <a:p>
            <a:pPr lvl="1">
              <a:buFont typeface="Wingdings" panose="05000000000000000000" pitchFamily="2" charset="2"/>
              <a:buChar char="Ø"/>
            </a:pPr>
            <a:r>
              <a:rPr lang="en-GB" sz="1400" dirty="0" smtClean="0"/>
              <a:t>Create an RDD of rows from the original RDD</a:t>
            </a:r>
          </a:p>
          <a:p>
            <a:pPr lvl="1">
              <a:buFont typeface="Wingdings" panose="05000000000000000000" pitchFamily="2" charset="2"/>
              <a:buChar char="Ø"/>
            </a:pPr>
            <a:r>
              <a:rPr lang="en-GB" sz="1400" dirty="0" smtClean="0"/>
              <a:t>Create the schema using the RDD from step one (terms </a:t>
            </a:r>
            <a:r>
              <a:rPr lang="en-GB" sz="1400" dirty="0" err="1" smtClean="0"/>
              <a:t>StructType</a:t>
            </a:r>
            <a:r>
              <a:rPr lang="en-GB" sz="1400" dirty="0" smtClean="0"/>
              <a:t> and </a:t>
            </a:r>
            <a:r>
              <a:rPr lang="en-GB" sz="1400" dirty="0" err="1" smtClean="0"/>
              <a:t>StructFields</a:t>
            </a:r>
            <a:r>
              <a:rPr lang="en-GB" sz="1400" dirty="0" smtClean="0"/>
              <a:t>)</a:t>
            </a:r>
          </a:p>
          <a:p>
            <a:pPr lvl="1">
              <a:buFont typeface="Wingdings" panose="05000000000000000000" pitchFamily="2" charset="2"/>
              <a:buChar char="Ø"/>
            </a:pPr>
            <a:r>
              <a:rPr lang="en-GB" sz="1400" dirty="0" smtClean="0"/>
              <a:t>Convert records of the RDD of people into row objects</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837242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SchemaRDD</a:t>
            </a:r>
            <a:endParaRPr lang="en-US" dirty="0"/>
          </a:p>
        </p:txBody>
      </p:sp>
      <p:sp>
        <p:nvSpPr>
          <p:cNvPr id="3" name="Content Placeholder 2"/>
          <p:cNvSpPr>
            <a:spLocks noGrp="1"/>
          </p:cNvSpPr>
          <p:nvPr>
            <p:ph idx="1"/>
          </p:nvPr>
        </p:nvSpPr>
        <p:spPr/>
        <p:txBody>
          <a:bodyPr>
            <a:normAutofit/>
          </a:bodyPr>
          <a:lstStyle/>
          <a:p>
            <a:r>
              <a:rPr lang="en-GB" sz="1600" dirty="0"/>
              <a:t>Please note that in Spark 1.3 DataFrames have replaced </a:t>
            </a:r>
            <a:r>
              <a:rPr lang="en-GB" sz="1600" dirty="0" err="1" smtClean="0"/>
              <a:t>SchemaRDDs</a:t>
            </a:r>
            <a:r>
              <a:rPr lang="en-GB" sz="1600" dirty="0" smtClean="0"/>
              <a:t> , however</a:t>
            </a:r>
            <a:r>
              <a:rPr lang="en-GB" sz="1600" dirty="0"/>
              <a:t>, it is still possible to switch between the two for supporting legacy systems. DataFrames is the recommended method going forward</a:t>
            </a:r>
          </a:p>
        </p:txBody>
      </p:sp>
    </p:spTree>
    <p:extLst>
      <p:ext uri="{BB962C8B-B14F-4D97-AF65-F5344CB8AC3E}">
        <p14:creationId xmlns:p14="http://schemas.microsoft.com/office/powerpoint/2010/main" val="2469812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dirty="0"/>
              <a:t>RDD</a:t>
            </a:r>
            <a:r>
              <a:rPr lang="en-GB" sz="1600" dirty="0"/>
              <a:t> is a resilient and </a:t>
            </a:r>
            <a:r>
              <a:rPr lang="en-GB" sz="1600" b="1" dirty="0"/>
              <a:t>distributed collection</a:t>
            </a:r>
            <a:r>
              <a:rPr lang="en-GB" sz="1600" dirty="0"/>
              <a:t> of records spread over one or many partitions. </a:t>
            </a:r>
            <a:endParaRPr lang="en-GB" sz="1600" dirty="0" smtClean="0"/>
          </a:p>
          <a:p>
            <a:r>
              <a:rPr lang="en-GB" sz="1600" dirty="0" smtClean="0"/>
              <a:t>RDDs </a:t>
            </a:r>
            <a:r>
              <a:rPr lang="en-GB" sz="1600" dirty="0"/>
              <a:t>support </a:t>
            </a:r>
            <a:r>
              <a:rPr lang="en-GB" sz="1600" b="1" dirty="0">
                <a:solidFill>
                  <a:srgbClr val="FF0000"/>
                </a:solidFill>
              </a:rPr>
              <a:t>two</a:t>
            </a:r>
            <a:r>
              <a:rPr lang="en-GB" sz="1600" dirty="0"/>
              <a:t> types of operations: </a:t>
            </a:r>
            <a:r>
              <a:rPr lang="en-GB" sz="1600" b="1" i="1" dirty="0">
                <a:solidFill>
                  <a:srgbClr val="FF0000"/>
                </a:solidFill>
              </a:rPr>
              <a:t>transformations</a:t>
            </a:r>
            <a:r>
              <a:rPr lang="en-GB" sz="1600" dirty="0"/>
              <a:t>, which create a new dataset from an existing one, and </a:t>
            </a:r>
            <a:r>
              <a:rPr lang="en-GB" sz="1600" b="1" i="1" dirty="0">
                <a:solidFill>
                  <a:srgbClr val="FF0000"/>
                </a:solidFill>
              </a:rPr>
              <a:t>actions</a:t>
            </a:r>
            <a:r>
              <a:rPr lang="en-GB" sz="1600" dirty="0"/>
              <a:t>, which return a value to the driver program after running a computation on the dataset</a:t>
            </a:r>
            <a:r>
              <a:rPr lang="en-GB" sz="1600" dirty="0" smtClean="0"/>
              <a:t>.</a:t>
            </a:r>
          </a:p>
          <a:p>
            <a:r>
              <a:rPr lang="en-GB" sz="1600" dirty="0"/>
              <a:t>All transformations in Spark are </a:t>
            </a:r>
            <a:r>
              <a:rPr lang="en-GB" sz="1600" b="1" i="1" dirty="0">
                <a:solidFill>
                  <a:srgbClr val="FF0000"/>
                </a:solidFill>
              </a:rPr>
              <a:t>lazy</a:t>
            </a:r>
            <a:r>
              <a:rPr lang="en-GB" sz="1600" dirty="0"/>
              <a:t>, in that they do not compute their results right away.</a:t>
            </a:r>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Streaming</a:t>
            </a:r>
            <a:endParaRPr lang="en-US" dirty="0"/>
          </a:p>
        </p:txBody>
      </p:sp>
      <p:sp>
        <p:nvSpPr>
          <p:cNvPr id="3" name="Content Placeholder 2"/>
          <p:cNvSpPr>
            <a:spLocks noGrp="1"/>
          </p:cNvSpPr>
          <p:nvPr>
            <p:ph idx="1"/>
          </p:nvPr>
        </p:nvSpPr>
        <p:spPr/>
        <p:txBody>
          <a:bodyPr>
            <a:normAutofit/>
          </a:bodyPr>
          <a:lstStyle/>
          <a:p>
            <a:r>
              <a:rPr lang="en-GB" sz="1600" dirty="0" smtClean="0"/>
              <a:t>Spark streaming gives you the capability to process live streaming data in small batches</a:t>
            </a:r>
          </a:p>
          <a:p>
            <a:r>
              <a:rPr lang="en-GB" sz="1600" dirty="0" smtClean="0"/>
              <a:t>You can write Stream programs with </a:t>
            </a:r>
            <a:r>
              <a:rPr lang="en-GB" sz="1600" b="1" dirty="0" smtClean="0">
                <a:solidFill>
                  <a:srgbClr val="FF0000"/>
                </a:solidFill>
              </a:rPr>
              <a:t>DStreams</a:t>
            </a:r>
            <a:r>
              <a:rPr lang="en-GB" sz="1600" dirty="0" smtClean="0"/>
              <a:t>, which is a sequence of RDDs from a stream of data</a:t>
            </a:r>
          </a:p>
          <a:p>
            <a:r>
              <a:rPr lang="en-GB" sz="1600" dirty="0" smtClean="0"/>
              <a:t>Spark streaming data sources:-</a:t>
            </a:r>
          </a:p>
          <a:p>
            <a:pPr lvl="1">
              <a:buFont typeface="Wingdings" panose="05000000000000000000" pitchFamily="2" charset="2"/>
              <a:buChar char="Ø"/>
            </a:pPr>
            <a:r>
              <a:rPr lang="en-GB" sz="1400" dirty="0" smtClean="0"/>
              <a:t>Kafka</a:t>
            </a:r>
          </a:p>
          <a:p>
            <a:pPr lvl="1">
              <a:buFont typeface="Wingdings" panose="05000000000000000000" pitchFamily="2" charset="2"/>
              <a:buChar char="Ø"/>
            </a:pPr>
            <a:r>
              <a:rPr lang="en-GB" sz="1400" dirty="0" smtClean="0"/>
              <a:t>Twitter</a:t>
            </a:r>
          </a:p>
          <a:p>
            <a:pPr lvl="1">
              <a:buFont typeface="Wingdings" panose="05000000000000000000" pitchFamily="2" charset="2"/>
              <a:buChar char="Ø"/>
            </a:pPr>
            <a:r>
              <a:rPr lang="en-GB" sz="1400" dirty="0" smtClean="0"/>
              <a:t>Flume</a:t>
            </a:r>
          </a:p>
          <a:p>
            <a:pPr lvl="1">
              <a:buFont typeface="Wingdings" panose="05000000000000000000" pitchFamily="2" charset="2"/>
              <a:buChar char="Ø"/>
            </a:pPr>
            <a:r>
              <a:rPr lang="en-GB" sz="1400" dirty="0" smtClean="0"/>
              <a:t>HDFS</a:t>
            </a:r>
          </a:p>
          <a:p>
            <a:pPr lvl="1">
              <a:buFont typeface="Wingdings" panose="05000000000000000000" pitchFamily="2" charset="2"/>
              <a:buChar char="Ø"/>
            </a:pPr>
            <a:r>
              <a:rPr lang="en-GB" sz="1400" dirty="0" smtClean="0"/>
              <a:t>Kinesis</a:t>
            </a:r>
          </a:p>
          <a:p>
            <a:r>
              <a:rPr lang="en-GB" sz="1800" dirty="0" smtClean="0"/>
              <a:t>Spark stream supports sliding window operations</a:t>
            </a:r>
            <a:endParaRPr lang="en-GB" sz="1800" dirty="0"/>
          </a:p>
          <a:p>
            <a:pPr lvl="1">
              <a:buFont typeface="Wingdings" panose="05000000000000000000" pitchFamily="2" charset="2"/>
              <a:buChar char="Ø"/>
            </a:pPr>
            <a:endParaRPr lang="en-GB" sz="1400" dirty="0" smtClean="0"/>
          </a:p>
        </p:txBody>
      </p:sp>
    </p:spTree>
    <p:extLst>
      <p:ext uri="{BB962C8B-B14F-4D97-AF65-F5344CB8AC3E}">
        <p14:creationId xmlns:p14="http://schemas.microsoft.com/office/powerpoint/2010/main" val="407419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Streaming Internals</a:t>
            </a:r>
            <a:endParaRPr lang="en-US" dirty="0"/>
          </a:p>
        </p:txBody>
      </p:sp>
      <p:sp>
        <p:nvSpPr>
          <p:cNvPr id="3" name="Content Placeholder 2"/>
          <p:cNvSpPr>
            <a:spLocks noGrp="1"/>
          </p:cNvSpPr>
          <p:nvPr>
            <p:ph idx="1"/>
          </p:nvPr>
        </p:nvSpPr>
        <p:spPr/>
        <p:txBody>
          <a:bodyPr>
            <a:normAutofit/>
          </a:bodyPr>
          <a:lstStyle/>
          <a:p>
            <a:r>
              <a:rPr lang="en-GB" sz="1600" dirty="0" smtClean="0"/>
              <a:t>The input stream (DStream) goes into Spark Streaming</a:t>
            </a:r>
          </a:p>
          <a:p>
            <a:r>
              <a:rPr lang="en-GB" sz="1600" dirty="0"/>
              <a:t>Breaks </a:t>
            </a:r>
            <a:r>
              <a:rPr lang="en-GB" sz="1600" dirty="0" smtClean="0"/>
              <a:t>up into batches</a:t>
            </a:r>
          </a:p>
          <a:p>
            <a:r>
              <a:rPr lang="en-GB" sz="1600" dirty="0" smtClean="0"/>
              <a:t>Feeds into the Spark engine for processing</a:t>
            </a:r>
          </a:p>
          <a:p>
            <a:r>
              <a:rPr lang="en-GB" sz="1600" dirty="0" smtClean="0"/>
              <a:t>Generate the final results in streams of batches</a:t>
            </a:r>
            <a:endParaRPr lang="en-GB" sz="1600" dirty="0"/>
          </a:p>
        </p:txBody>
      </p:sp>
    </p:spTree>
    <p:extLst>
      <p:ext uri="{BB962C8B-B14F-4D97-AF65-F5344CB8AC3E}">
        <p14:creationId xmlns:p14="http://schemas.microsoft.com/office/powerpoint/2010/main" val="317666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Streaming FlatMap</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b="1" dirty="0" smtClean="0">
                <a:solidFill>
                  <a:srgbClr val="FF0000"/>
                </a:solidFill>
              </a:rPr>
              <a:t>flatMap</a:t>
            </a:r>
            <a:r>
              <a:rPr lang="en-GB" sz="1600" dirty="0" smtClean="0">
                <a:solidFill>
                  <a:srgbClr val="FF0000"/>
                </a:solidFill>
              </a:rPr>
              <a:t> </a:t>
            </a:r>
            <a:r>
              <a:rPr lang="en-GB" sz="1600" dirty="0" smtClean="0"/>
              <a:t>function is a one-to-many DStream operation that takes one line and creates a new DStream by generating multiple records</a:t>
            </a:r>
          </a:p>
          <a:p>
            <a:endParaRPr lang="en-GB" sz="1600" dirty="0"/>
          </a:p>
        </p:txBody>
      </p:sp>
    </p:spTree>
    <p:extLst>
      <p:ext uri="{BB962C8B-B14F-4D97-AF65-F5344CB8AC3E}">
        <p14:creationId xmlns:p14="http://schemas.microsoft.com/office/powerpoint/2010/main" val="781252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MLlib</a:t>
            </a:r>
            <a:endParaRPr lang="en-US" dirty="0"/>
          </a:p>
        </p:txBody>
      </p:sp>
      <p:sp>
        <p:nvSpPr>
          <p:cNvPr id="3" name="Content Placeholder 2"/>
          <p:cNvSpPr>
            <a:spLocks noGrp="1"/>
          </p:cNvSpPr>
          <p:nvPr>
            <p:ph idx="1"/>
          </p:nvPr>
        </p:nvSpPr>
        <p:spPr/>
        <p:txBody>
          <a:bodyPr>
            <a:normAutofit/>
          </a:bodyPr>
          <a:lstStyle/>
          <a:p>
            <a:r>
              <a:rPr lang="en-GB" sz="1600" dirty="0" smtClean="0"/>
              <a:t>The MLlib library contains algorithms and utilities </a:t>
            </a:r>
            <a:r>
              <a:rPr lang="en-GB" sz="1600" dirty="0"/>
              <a:t>for </a:t>
            </a:r>
            <a:r>
              <a:rPr lang="en-GB" sz="1600" b="1" dirty="0" smtClean="0">
                <a:solidFill>
                  <a:srgbClr val="FF0000"/>
                </a:solidFill>
              </a:rPr>
              <a:t>classification, regression, clustering, collaborative filtering and dimensionality reduction</a:t>
            </a:r>
            <a:endParaRPr lang="en-GB" sz="1600" b="1" dirty="0">
              <a:solidFill>
                <a:srgbClr val="FF0000"/>
              </a:solidFill>
            </a:endParaRPr>
          </a:p>
        </p:txBody>
      </p:sp>
    </p:spTree>
    <p:extLst>
      <p:ext uri="{BB962C8B-B14F-4D97-AF65-F5344CB8AC3E}">
        <p14:creationId xmlns:p14="http://schemas.microsoft.com/office/powerpoint/2010/main" val="42217754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GraphX</a:t>
            </a:r>
            <a:endParaRPr lang="en-US" dirty="0"/>
          </a:p>
        </p:txBody>
      </p:sp>
      <p:sp>
        <p:nvSpPr>
          <p:cNvPr id="3" name="Content Placeholder 2"/>
          <p:cNvSpPr>
            <a:spLocks noGrp="1"/>
          </p:cNvSpPr>
          <p:nvPr>
            <p:ph idx="1"/>
          </p:nvPr>
        </p:nvSpPr>
        <p:spPr/>
        <p:txBody>
          <a:bodyPr>
            <a:normAutofit/>
          </a:bodyPr>
          <a:lstStyle/>
          <a:p>
            <a:r>
              <a:rPr lang="en-GB" sz="1600" dirty="0" smtClean="0"/>
              <a:t>GraphX for graph processing</a:t>
            </a:r>
          </a:p>
          <a:p>
            <a:r>
              <a:rPr lang="en-GB" sz="1600" dirty="0" smtClean="0"/>
              <a:t>Used for social networking and language modelling</a:t>
            </a:r>
          </a:p>
          <a:p>
            <a:r>
              <a:rPr lang="en-GB" sz="1600" dirty="0" smtClean="0"/>
              <a:t>The goal of GraphX is to optimize the process by making it easier to view data both as a graph and as collections such as RDD, without data movement or </a:t>
            </a:r>
            <a:r>
              <a:rPr lang="en-GB" sz="1600" dirty="0" smtClean="0"/>
              <a:t>duplication</a:t>
            </a:r>
          </a:p>
          <a:p>
            <a:r>
              <a:rPr lang="en-GB" sz="1600" dirty="0" smtClean="0"/>
              <a:t>Purpose: </a:t>
            </a:r>
            <a:r>
              <a:rPr lang="en-GB" sz="1600" dirty="0"/>
              <a:t>Apache Spark's API for graphs and </a:t>
            </a:r>
            <a:r>
              <a:rPr lang="en-GB" sz="1600" b="1" dirty="0">
                <a:solidFill>
                  <a:srgbClr val="FF0000"/>
                </a:solidFill>
              </a:rPr>
              <a:t>graph-parallel computation</a:t>
            </a:r>
            <a:endParaRPr lang="en-GB" sz="1600" b="1" dirty="0">
              <a:solidFill>
                <a:srgbClr val="FF0000"/>
              </a:solidFill>
            </a:endParaRPr>
          </a:p>
        </p:txBody>
      </p:sp>
    </p:spTree>
    <p:extLst>
      <p:ext uri="{BB962C8B-B14F-4D97-AF65-F5344CB8AC3E}">
        <p14:creationId xmlns:p14="http://schemas.microsoft.com/office/powerpoint/2010/main" val="4096104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Cluster </a:t>
            </a:r>
            <a:endParaRPr lang="en-US" dirty="0"/>
          </a:p>
        </p:txBody>
      </p:sp>
      <p:sp>
        <p:nvSpPr>
          <p:cNvPr id="3" name="Content Placeholder 2"/>
          <p:cNvSpPr>
            <a:spLocks noGrp="1"/>
          </p:cNvSpPr>
          <p:nvPr>
            <p:ph idx="1"/>
          </p:nvPr>
        </p:nvSpPr>
        <p:spPr/>
        <p:txBody>
          <a:bodyPr>
            <a:normAutofit/>
          </a:bodyPr>
          <a:lstStyle/>
          <a:p>
            <a:r>
              <a:rPr lang="en-GB" sz="1600" dirty="0" smtClean="0"/>
              <a:t>There are three main components of a Spark cluster:-</a:t>
            </a:r>
          </a:p>
          <a:p>
            <a:pPr lvl="1">
              <a:buFont typeface="Wingdings" panose="05000000000000000000" pitchFamily="2" charset="2"/>
              <a:buChar char="Ø"/>
            </a:pPr>
            <a:r>
              <a:rPr lang="en-GB" sz="1600" dirty="0" smtClean="0"/>
              <a:t>Driver – Where the SparkContext is located within the main program</a:t>
            </a:r>
          </a:p>
          <a:p>
            <a:pPr lvl="1">
              <a:buFont typeface="Wingdings" panose="05000000000000000000" pitchFamily="2" charset="2"/>
              <a:buChar char="Ø"/>
            </a:pPr>
            <a:r>
              <a:rPr lang="en-GB" sz="1600" dirty="0" smtClean="0"/>
              <a:t>Cluster master – could be either Spark’s standalone cluster manager, </a:t>
            </a:r>
            <a:r>
              <a:rPr lang="en-GB" sz="1600" b="1" dirty="0" smtClean="0">
                <a:solidFill>
                  <a:srgbClr val="FF0000"/>
                </a:solidFill>
              </a:rPr>
              <a:t>Mesos or Yarn</a:t>
            </a:r>
          </a:p>
          <a:p>
            <a:pPr lvl="1">
              <a:buFont typeface="Wingdings" panose="05000000000000000000" pitchFamily="2" charset="2"/>
              <a:buChar char="Ø"/>
            </a:pPr>
            <a:r>
              <a:rPr lang="en-GB" sz="1600" dirty="0" smtClean="0"/>
              <a:t>Executors – are the processes that run computations and store the data for the application</a:t>
            </a:r>
          </a:p>
          <a:p>
            <a:r>
              <a:rPr lang="en-GB" sz="1600" dirty="0" smtClean="0"/>
              <a:t>The SparkContext sends the application, defined as JAR or Python files to each executor. Finally, it sends the tasks for each executor to run</a:t>
            </a:r>
          </a:p>
          <a:p>
            <a:r>
              <a:rPr lang="en-GB" sz="1600" dirty="0" smtClean="0"/>
              <a:t>Each application gets its own executor</a:t>
            </a:r>
          </a:p>
          <a:p>
            <a:r>
              <a:rPr lang="en-GB" sz="1600" dirty="0" smtClean="0"/>
              <a:t>The driver program schedules tasks on the cluster, it should run close to the worker nodes on the same local network</a:t>
            </a:r>
          </a:p>
          <a:p>
            <a:r>
              <a:rPr lang="en-GB" sz="1600" dirty="0" smtClean="0"/>
              <a:t>Three cluster managers:-</a:t>
            </a:r>
          </a:p>
          <a:p>
            <a:pPr lvl="1">
              <a:buFont typeface="Wingdings" panose="05000000000000000000" pitchFamily="2" charset="2"/>
              <a:buChar char="Ø"/>
            </a:pPr>
            <a:r>
              <a:rPr lang="en-GB" sz="1600" dirty="0" smtClean="0"/>
              <a:t>Standalone</a:t>
            </a:r>
          </a:p>
          <a:p>
            <a:pPr lvl="1">
              <a:buFont typeface="Wingdings" panose="05000000000000000000" pitchFamily="2" charset="2"/>
              <a:buChar char="Ø"/>
            </a:pPr>
            <a:r>
              <a:rPr lang="en-GB" sz="1600" dirty="0" smtClean="0"/>
              <a:t>Apache Mesos</a:t>
            </a:r>
          </a:p>
          <a:p>
            <a:pPr lvl="1">
              <a:buFont typeface="Wingdings" panose="05000000000000000000" pitchFamily="2" charset="2"/>
              <a:buChar char="Ø"/>
            </a:pPr>
            <a:r>
              <a:rPr lang="en-GB" sz="1600" dirty="0" smtClean="0"/>
              <a:t>Hadoop YARN</a:t>
            </a:r>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2668582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Configuration</a:t>
            </a:r>
            <a:endParaRPr lang="en-US" dirty="0"/>
          </a:p>
        </p:txBody>
      </p:sp>
      <p:sp>
        <p:nvSpPr>
          <p:cNvPr id="3" name="Content Placeholder 2"/>
          <p:cNvSpPr>
            <a:spLocks noGrp="1"/>
          </p:cNvSpPr>
          <p:nvPr>
            <p:ph idx="1"/>
          </p:nvPr>
        </p:nvSpPr>
        <p:spPr/>
        <p:txBody>
          <a:bodyPr>
            <a:normAutofit/>
          </a:bodyPr>
          <a:lstStyle/>
          <a:p>
            <a:r>
              <a:rPr lang="en-GB" sz="1600" dirty="0" smtClean="0"/>
              <a:t>Three locations for Spark configurations:-</a:t>
            </a:r>
          </a:p>
          <a:p>
            <a:pPr lvl="1">
              <a:buFont typeface="Wingdings" panose="05000000000000000000" pitchFamily="2" charset="2"/>
              <a:buChar char="Ø"/>
            </a:pPr>
            <a:r>
              <a:rPr lang="en-GB" sz="1600" dirty="0" smtClean="0"/>
              <a:t>Spark properties	</a:t>
            </a:r>
          </a:p>
          <a:p>
            <a:pPr lvl="1">
              <a:buFont typeface="Wingdings" panose="05000000000000000000" pitchFamily="2" charset="2"/>
              <a:buChar char="Ø"/>
            </a:pPr>
            <a:r>
              <a:rPr lang="en-GB" sz="1600" dirty="0" smtClean="0"/>
              <a:t>Environment variables – conf/spark-env.sh	</a:t>
            </a:r>
          </a:p>
          <a:p>
            <a:pPr lvl="1">
              <a:buFont typeface="Wingdings" panose="05000000000000000000" pitchFamily="2" charset="2"/>
              <a:buChar char="Ø"/>
            </a:pPr>
            <a:r>
              <a:rPr lang="en-GB" sz="1600" dirty="0" smtClean="0"/>
              <a:t>Logging – log4j.properties</a:t>
            </a:r>
          </a:p>
          <a:p>
            <a:r>
              <a:rPr lang="en-GB" sz="1600" dirty="0" smtClean="0"/>
              <a:t>Spark properties:-</a:t>
            </a:r>
          </a:p>
          <a:p>
            <a:pPr lvl="1">
              <a:buFont typeface="Wingdings" panose="05000000000000000000" pitchFamily="2" charset="2"/>
              <a:buChar char="Ø"/>
            </a:pPr>
            <a:r>
              <a:rPr lang="en-GB" sz="1600" dirty="0" smtClean="0"/>
              <a:t>Set application properties via the SparkConf object</a:t>
            </a:r>
          </a:p>
          <a:p>
            <a:pPr lvl="1">
              <a:buFont typeface="Wingdings" panose="05000000000000000000" pitchFamily="2" charset="2"/>
              <a:buChar char="Ø"/>
            </a:pPr>
            <a:r>
              <a:rPr lang="en-GB" sz="1600" dirty="0" smtClean="0"/>
              <a:t>Dynamically setting the Spark properties</a:t>
            </a:r>
          </a:p>
          <a:p>
            <a:pPr lvl="1">
              <a:buFont typeface="Wingdings" panose="05000000000000000000" pitchFamily="2" charset="2"/>
              <a:buChar char="Ø"/>
            </a:pPr>
            <a:r>
              <a:rPr lang="en-GB" sz="1600" dirty="0" smtClean="0"/>
              <a:t>conf/spark-</a:t>
            </a:r>
            <a:r>
              <a:rPr lang="en-GB" sz="1600" dirty="0" err="1" smtClean="0"/>
              <a:t>defaults.conf</a:t>
            </a:r>
            <a:endParaRPr lang="en-GB" sz="1600" dirty="0" smtClean="0"/>
          </a:p>
          <a:p>
            <a:r>
              <a:rPr lang="en-GB" sz="1600" dirty="0" smtClean="0"/>
              <a:t>Application web UI – </a:t>
            </a:r>
            <a:r>
              <a:rPr lang="en-GB" sz="1600" b="1" dirty="0" smtClean="0">
                <a:solidFill>
                  <a:srgbClr val="3333FF"/>
                </a:solidFill>
              </a:rPr>
              <a:t>http://&lt;driver&gt;:</a:t>
            </a:r>
            <a:r>
              <a:rPr lang="en-GB" sz="1600" b="1" dirty="0" smtClean="0">
                <a:solidFill>
                  <a:srgbClr val="3333FF"/>
                </a:solidFill>
              </a:rPr>
              <a:t>4040</a:t>
            </a:r>
          </a:p>
          <a:p>
            <a:r>
              <a:rPr lang="en-GB" sz="1600" dirty="0" smtClean="0"/>
              <a:t>Setting the property directly on SparkConf take highest precedence, spark-submit or spark-shell is second and options in spark-</a:t>
            </a:r>
            <a:r>
              <a:rPr lang="en-GB" sz="1600" dirty="0" err="1" smtClean="0"/>
              <a:t>defaults.conf</a:t>
            </a:r>
            <a:r>
              <a:rPr lang="en-GB" sz="1600" dirty="0" smtClean="0"/>
              <a:t> (lowest priority)</a:t>
            </a:r>
            <a:endParaRPr lang="en-GB" sz="1600" dirty="0" smtClean="0"/>
          </a:p>
          <a:p>
            <a:endParaRPr lang="en-GB" sz="1600" dirty="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367436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smtClean="0"/>
              <a:t>App Monitoring</a:t>
            </a:r>
            <a:endParaRPr lang="en-US" dirty="0"/>
          </a:p>
        </p:txBody>
      </p:sp>
      <p:sp>
        <p:nvSpPr>
          <p:cNvPr id="3" name="Content Placeholder 2"/>
          <p:cNvSpPr>
            <a:spLocks noGrp="1"/>
          </p:cNvSpPr>
          <p:nvPr>
            <p:ph idx="1"/>
          </p:nvPr>
        </p:nvSpPr>
        <p:spPr/>
        <p:txBody>
          <a:bodyPr>
            <a:normAutofit/>
          </a:bodyPr>
          <a:lstStyle/>
          <a:p>
            <a:r>
              <a:rPr lang="en-GB" sz="1600" dirty="0" smtClean="0"/>
              <a:t>Three </a:t>
            </a:r>
            <a:r>
              <a:rPr lang="en-GB" sz="1600" dirty="0" smtClean="0"/>
              <a:t>ways to monitor:-</a:t>
            </a:r>
            <a:endParaRPr lang="en-GB" sz="1600" dirty="0" smtClean="0"/>
          </a:p>
          <a:p>
            <a:pPr lvl="1">
              <a:buFont typeface="Wingdings" panose="05000000000000000000" pitchFamily="2" charset="2"/>
              <a:buChar char="Ø"/>
            </a:pPr>
            <a:r>
              <a:rPr lang="en-GB" sz="1600" dirty="0" smtClean="0"/>
              <a:t>Web UI – Port 4040</a:t>
            </a:r>
            <a:r>
              <a:rPr lang="en-GB" sz="1600" dirty="0" smtClean="0"/>
              <a:t>	</a:t>
            </a:r>
          </a:p>
          <a:p>
            <a:pPr lvl="1">
              <a:buFont typeface="Wingdings" panose="05000000000000000000" pitchFamily="2" charset="2"/>
              <a:buChar char="Ø"/>
            </a:pPr>
            <a:r>
              <a:rPr lang="en-GB" sz="1600" dirty="0" smtClean="0"/>
              <a:t>Metrics – Coda Hale Metrics Library, Report to a variety of sinks (HTTP, JMX and CSV), conf/</a:t>
            </a:r>
            <a:r>
              <a:rPr lang="en-GB" sz="1600" dirty="0" err="1" smtClean="0"/>
              <a:t>metrics.properties</a:t>
            </a:r>
            <a:endParaRPr lang="en-GB" sz="1600" dirty="0" smtClean="0"/>
          </a:p>
          <a:p>
            <a:pPr lvl="1">
              <a:buFont typeface="Wingdings" panose="05000000000000000000" pitchFamily="2" charset="2"/>
              <a:buChar char="Ø"/>
            </a:pPr>
            <a:r>
              <a:rPr lang="en-GB" sz="1600" dirty="0" smtClean="0"/>
              <a:t>External Instrumentations – Gangalia, OS profiling tools, JVM utilities</a:t>
            </a:r>
            <a:endParaRPr lang="en-GB" sz="1600" dirty="0" smtClean="0"/>
          </a:p>
          <a:p>
            <a:pPr marL="0" indent="0">
              <a:buNone/>
            </a:pPr>
            <a:endParaRPr lang="en-GB" sz="1600" dirty="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2871831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smtClean="0"/>
              <a:t>App Monitoring – Web UI</a:t>
            </a:r>
            <a:endParaRPr lang="en-US" dirty="0"/>
          </a:p>
        </p:txBody>
      </p:sp>
      <p:sp>
        <p:nvSpPr>
          <p:cNvPr id="3" name="Content Placeholder 2"/>
          <p:cNvSpPr>
            <a:spLocks noGrp="1"/>
          </p:cNvSpPr>
          <p:nvPr>
            <p:ph idx="1"/>
          </p:nvPr>
        </p:nvSpPr>
        <p:spPr/>
        <p:txBody>
          <a:bodyPr>
            <a:normAutofit/>
          </a:bodyPr>
          <a:lstStyle/>
          <a:p>
            <a:r>
              <a:rPr lang="en-GB" sz="1600" dirty="0" smtClean="0"/>
              <a:t>Configure the history server to set:</a:t>
            </a:r>
          </a:p>
          <a:p>
            <a:pPr lvl="1">
              <a:buFont typeface="Wingdings" panose="05000000000000000000" pitchFamily="2" charset="2"/>
              <a:buChar char="Ø"/>
            </a:pPr>
            <a:r>
              <a:rPr lang="en-GB" sz="1600" dirty="0" smtClean="0"/>
              <a:t>Memory allocated</a:t>
            </a:r>
          </a:p>
          <a:p>
            <a:pPr lvl="1">
              <a:buFont typeface="Wingdings" panose="05000000000000000000" pitchFamily="2" charset="2"/>
              <a:buChar char="Ø"/>
            </a:pPr>
            <a:r>
              <a:rPr lang="en-GB" sz="1600" dirty="0" smtClean="0"/>
              <a:t>JVM options</a:t>
            </a:r>
          </a:p>
          <a:p>
            <a:pPr lvl="1">
              <a:buFont typeface="Wingdings" panose="05000000000000000000" pitchFamily="2" charset="2"/>
              <a:buChar char="Ø"/>
            </a:pPr>
            <a:r>
              <a:rPr lang="en-GB" sz="1600" dirty="0" smtClean="0"/>
              <a:t>Public address for the server</a:t>
            </a:r>
          </a:p>
          <a:p>
            <a:pPr lvl="1">
              <a:buFont typeface="Wingdings" panose="05000000000000000000" pitchFamily="2" charset="2"/>
              <a:buChar char="Ø"/>
            </a:pPr>
            <a:r>
              <a:rPr lang="en-GB" sz="1600" dirty="0" smtClean="0"/>
              <a:t>Various properties</a:t>
            </a:r>
          </a:p>
          <a:p>
            <a:r>
              <a:rPr lang="en-GB" sz="1600" dirty="0" smtClean="0"/>
              <a:t>Viewing the history on Mesos or YARN - ./sbin/start-history-server.sh</a:t>
            </a:r>
          </a:p>
          <a:p>
            <a:r>
              <a:rPr lang="en-GB" sz="1600" dirty="0" smtClean="0"/>
              <a:t>List of scheduler stages and tasks</a:t>
            </a:r>
          </a:p>
          <a:p>
            <a:r>
              <a:rPr lang="en-GB" sz="1600" dirty="0" smtClean="0"/>
              <a:t>Summary of RDD sizes and memory usage</a:t>
            </a:r>
          </a:p>
          <a:p>
            <a:r>
              <a:rPr lang="en-GB" sz="1600" dirty="0" smtClean="0"/>
              <a:t>Environmental Information</a:t>
            </a:r>
          </a:p>
          <a:p>
            <a:r>
              <a:rPr lang="en-GB" sz="1600" dirty="0" smtClean="0"/>
              <a:t>Information about the running executors</a:t>
            </a:r>
          </a:p>
          <a:p>
            <a:endParaRPr lang="en-GB" sz="1600" dirty="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753191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smtClean="0"/>
              <a:t>Tuning</a:t>
            </a:r>
            <a:endParaRPr lang="en-US" dirty="0"/>
          </a:p>
        </p:txBody>
      </p:sp>
      <p:sp>
        <p:nvSpPr>
          <p:cNvPr id="3" name="Content Placeholder 2"/>
          <p:cNvSpPr>
            <a:spLocks noGrp="1"/>
          </p:cNvSpPr>
          <p:nvPr>
            <p:ph idx="1"/>
          </p:nvPr>
        </p:nvSpPr>
        <p:spPr/>
        <p:txBody>
          <a:bodyPr>
            <a:normAutofit/>
          </a:bodyPr>
          <a:lstStyle/>
          <a:p>
            <a:r>
              <a:rPr lang="en-GB" sz="1600" dirty="0" smtClean="0"/>
              <a:t>Data Serialization</a:t>
            </a:r>
          </a:p>
          <a:p>
            <a:pPr lvl="1">
              <a:buFont typeface="Wingdings" panose="05000000000000000000" pitchFamily="2" charset="2"/>
              <a:buChar char="Ø"/>
            </a:pPr>
            <a:r>
              <a:rPr lang="en-GB" sz="1600" dirty="0" smtClean="0"/>
              <a:t>Java serialization (slower) - Default</a:t>
            </a:r>
          </a:p>
          <a:p>
            <a:pPr lvl="1">
              <a:buFont typeface="Wingdings" panose="05000000000000000000" pitchFamily="2" charset="2"/>
              <a:buChar char="Ø"/>
            </a:pPr>
            <a:r>
              <a:rPr lang="en-GB" sz="1600" dirty="0" err="1" smtClean="0"/>
              <a:t>Kyro</a:t>
            </a:r>
            <a:r>
              <a:rPr lang="en-GB" sz="1600" dirty="0" smtClean="0"/>
              <a:t> serialization – Performs better, but doesn’t support all types of objects</a:t>
            </a:r>
          </a:p>
          <a:p>
            <a:r>
              <a:rPr lang="en-GB" sz="1600" dirty="0" smtClean="0"/>
              <a:t>Memory Tuning</a:t>
            </a:r>
          </a:p>
          <a:p>
            <a:pPr lvl="1">
              <a:buFont typeface="Wingdings" panose="05000000000000000000" pitchFamily="2" charset="2"/>
              <a:buChar char="Ø"/>
            </a:pPr>
            <a:r>
              <a:rPr lang="en-GB" sz="1600" dirty="0" smtClean="0"/>
              <a:t>Amount of memory used by the objects</a:t>
            </a:r>
          </a:p>
          <a:p>
            <a:pPr lvl="1">
              <a:buFont typeface="Wingdings" panose="05000000000000000000" pitchFamily="2" charset="2"/>
              <a:buChar char="Ø"/>
            </a:pPr>
            <a:r>
              <a:rPr lang="en-GB" sz="1600" dirty="0" smtClean="0"/>
              <a:t>Cost of accessing those objects</a:t>
            </a:r>
          </a:p>
          <a:p>
            <a:pPr lvl="1">
              <a:buFont typeface="Wingdings" panose="05000000000000000000" pitchFamily="2" charset="2"/>
              <a:buChar char="Ø"/>
            </a:pPr>
            <a:r>
              <a:rPr lang="en-GB" sz="1600" dirty="0" smtClean="0"/>
              <a:t>Overhead of garbage collection</a:t>
            </a:r>
            <a:endParaRPr lang="en-GB" sz="1600" dirty="0"/>
          </a:p>
          <a:p>
            <a:r>
              <a:rPr lang="en-GB" sz="1600" dirty="0" smtClean="0"/>
              <a:t>Tips to reduce the amount of memory</a:t>
            </a:r>
          </a:p>
          <a:p>
            <a:pPr lvl="1">
              <a:buFont typeface="Wingdings" panose="05000000000000000000" pitchFamily="2" charset="2"/>
              <a:buChar char="Ø"/>
            </a:pPr>
            <a:r>
              <a:rPr lang="en-GB" sz="1600" dirty="0" smtClean="0"/>
              <a:t>Avoid Java features that add overhead such as pointer based data structures and wrapper objects</a:t>
            </a:r>
          </a:p>
          <a:p>
            <a:pPr lvl="1">
              <a:buFont typeface="Wingdings" panose="05000000000000000000" pitchFamily="2" charset="2"/>
              <a:buChar char="Ø"/>
            </a:pPr>
            <a:r>
              <a:rPr lang="en-GB" sz="1600" dirty="0" smtClean="0"/>
              <a:t>Go with array or primitive types</a:t>
            </a:r>
          </a:p>
          <a:p>
            <a:pPr lvl="1">
              <a:buFont typeface="Wingdings" panose="05000000000000000000" pitchFamily="2" charset="2"/>
              <a:buChar char="Ø"/>
            </a:pPr>
            <a:r>
              <a:rPr lang="en-GB" sz="1600" dirty="0" smtClean="0"/>
              <a:t>Try to avoid nested structures</a:t>
            </a:r>
            <a:endParaRPr lang="en-GB" sz="1600" dirty="0"/>
          </a:p>
        </p:txBody>
      </p:sp>
    </p:spTree>
    <p:extLst>
      <p:ext uri="{BB962C8B-B14F-4D97-AF65-F5344CB8AC3E}">
        <p14:creationId xmlns:p14="http://schemas.microsoft.com/office/powerpoint/2010/main" val="1550505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When to use</a:t>
            </a:r>
            <a:endParaRPr lang="en-US" dirty="0"/>
          </a:p>
        </p:txBody>
      </p:sp>
      <p:sp>
        <p:nvSpPr>
          <p:cNvPr id="3" name="Content Placeholder 2"/>
          <p:cNvSpPr>
            <a:spLocks noGrp="1"/>
          </p:cNvSpPr>
          <p:nvPr>
            <p:ph idx="1"/>
          </p:nvPr>
        </p:nvSpPr>
        <p:spPr/>
        <p:txBody>
          <a:bodyPr>
            <a:normAutofit/>
          </a:bodyPr>
          <a:lstStyle/>
          <a:p>
            <a:r>
              <a:rPr lang="en-GB" sz="1600" dirty="0"/>
              <a:t>you want low-level transformation and actions and control on your dataset;</a:t>
            </a:r>
          </a:p>
          <a:p>
            <a:r>
              <a:rPr lang="en-GB" sz="1600" dirty="0"/>
              <a:t>your data is unstructured, such as media streams or streams of text;</a:t>
            </a:r>
          </a:p>
          <a:p>
            <a:r>
              <a:rPr lang="en-GB" sz="1600" dirty="0"/>
              <a:t>you want to manipulate your data with functional programming constructs than domain specific expressions;</a:t>
            </a:r>
          </a:p>
          <a:p>
            <a:r>
              <a:rPr lang="en-GB" sz="1600" dirty="0"/>
              <a:t>you don’t care about imposing a schema, such as columnar format, while processing or accessing data attributes by name or column; and</a:t>
            </a:r>
          </a:p>
          <a:p>
            <a:r>
              <a:rPr lang="en-GB" sz="1600" dirty="0"/>
              <a:t>you can forgo some optimization and performance benefits available with DataFrames and Datasets for structured and semi-structured </a:t>
            </a:r>
            <a:r>
              <a:rPr lang="en-GB" sz="1600" dirty="0" smtClean="0"/>
              <a:t>data</a:t>
            </a:r>
            <a:endParaRPr lang="en-GB" sz="1600" dirty="0"/>
          </a:p>
        </p:txBody>
      </p:sp>
    </p:spTree>
    <p:extLst>
      <p:ext uri="{BB962C8B-B14F-4D97-AF65-F5344CB8AC3E}">
        <p14:creationId xmlns:p14="http://schemas.microsoft.com/office/powerpoint/2010/main" val="282281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smtClean="0"/>
              <a:t>Tuning – Other considerations</a:t>
            </a:r>
            <a:endParaRPr lang="en-US" dirty="0"/>
          </a:p>
        </p:txBody>
      </p:sp>
      <p:sp>
        <p:nvSpPr>
          <p:cNvPr id="3" name="Content Placeholder 2"/>
          <p:cNvSpPr>
            <a:spLocks noGrp="1"/>
          </p:cNvSpPr>
          <p:nvPr>
            <p:ph idx="1"/>
          </p:nvPr>
        </p:nvSpPr>
        <p:spPr/>
        <p:txBody>
          <a:bodyPr>
            <a:normAutofit/>
          </a:bodyPr>
          <a:lstStyle/>
          <a:p>
            <a:r>
              <a:rPr lang="en-GB" sz="1600" dirty="0" smtClean="0"/>
              <a:t>Level of parallelism </a:t>
            </a:r>
          </a:p>
          <a:p>
            <a:r>
              <a:rPr lang="en-GB" sz="1600" dirty="0" smtClean="0"/>
              <a:t>Broadcasting large variables</a:t>
            </a:r>
          </a:p>
          <a:p>
            <a:r>
              <a:rPr lang="en-GB" sz="1600" dirty="0" smtClean="0"/>
              <a:t>Memory usage of reduce tasks</a:t>
            </a:r>
          </a:p>
          <a:p>
            <a:pPr lvl="1">
              <a:buFont typeface="Wingdings" panose="05000000000000000000" pitchFamily="2" charset="2"/>
              <a:buChar char="Ø"/>
            </a:pPr>
            <a:r>
              <a:rPr lang="en-GB" sz="1600" dirty="0" smtClean="0"/>
              <a:t>OutofMemory can be resolved by increasing the level of parallelism</a:t>
            </a:r>
          </a:p>
          <a:p>
            <a:r>
              <a:rPr lang="en-GB" sz="1600" dirty="0" smtClean="0"/>
              <a:t>Serialized size of each tasks are located on the master</a:t>
            </a:r>
          </a:p>
          <a:p>
            <a:pPr lvl="1">
              <a:buFont typeface="Wingdings" panose="05000000000000000000" pitchFamily="2" charset="2"/>
              <a:buChar char="Ø"/>
            </a:pPr>
            <a:r>
              <a:rPr lang="en-GB" sz="1600" dirty="0" smtClean="0"/>
              <a:t>Tasks &gt; 20 KB worth optimizing </a:t>
            </a:r>
            <a:endParaRPr lang="en-GB" sz="1600" dirty="0"/>
          </a:p>
        </p:txBody>
      </p:sp>
    </p:spTree>
    <p:extLst>
      <p:ext uri="{BB962C8B-B14F-4D97-AF65-F5344CB8AC3E}">
        <p14:creationId xmlns:p14="http://schemas.microsoft.com/office/powerpoint/2010/main" val="945298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Questions</a:t>
            </a:r>
            <a:endParaRPr lang="en-US" dirty="0"/>
          </a:p>
        </p:txBody>
      </p:sp>
      <p:sp>
        <p:nvSpPr>
          <p:cNvPr id="3" name="Content Placeholder 2"/>
          <p:cNvSpPr>
            <a:spLocks noGrp="1"/>
          </p:cNvSpPr>
          <p:nvPr>
            <p:ph idx="1"/>
          </p:nvPr>
        </p:nvSpPr>
        <p:spPr/>
        <p:txBody>
          <a:bodyPr>
            <a:normAutofit/>
          </a:bodyPr>
          <a:lstStyle/>
          <a:p>
            <a:r>
              <a:rPr lang="en-GB" sz="1600" dirty="0" smtClean="0"/>
              <a:t>Spark transformations are </a:t>
            </a:r>
            <a:r>
              <a:rPr lang="en-GB" sz="1600" b="1" dirty="0" smtClean="0">
                <a:solidFill>
                  <a:srgbClr val="FF0000"/>
                </a:solidFill>
              </a:rPr>
              <a:t>lazy</a:t>
            </a:r>
            <a:r>
              <a:rPr lang="en-GB" sz="1600" dirty="0" smtClean="0">
                <a:solidFill>
                  <a:srgbClr val="FF0000"/>
                </a:solidFill>
              </a:rPr>
              <a:t> </a:t>
            </a:r>
            <a:r>
              <a:rPr lang="en-GB" sz="1600" dirty="0" smtClean="0"/>
              <a:t>evaluated</a:t>
            </a:r>
          </a:p>
          <a:p>
            <a:r>
              <a:rPr lang="en-GB" sz="1600" dirty="0" smtClean="0"/>
              <a:t>Cache() function uses </a:t>
            </a:r>
            <a:r>
              <a:rPr lang="en-GB" sz="1600" b="1" dirty="0" smtClean="0">
                <a:solidFill>
                  <a:srgbClr val="FF0000"/>
                </a:solidFill>
              </a:rPr>
              <a:t>MEMORY_ONLY</a:t>
            </a:r>
            <a:r>
              <a:rPr lang="en-GB" sz="1600" dirty="0" smtClean="0"/>
              <a:t> by default</a:t>
            </a:r>
          </a:p>
          <a:p>
            <a:r>
              <a:rPr lang="en-GB" sz="1600" dirty="0" smtClean="0"/>
              <a:t>SparkContext must be explicitly initialized</a:t>
            </a:r>
          </a:p>
          <a:p>
            <a:r>
              <a:rPr lang="en-GB" sz="1600" dirty="0" smtClean="0"/>
              <a:t>“Local” parameter can be used to specify the number of cores to use for the application</a:t>
            </a:r>
          </a:p>
          <a:p>
            <a:r>
              <a:rPr lang="en-GB" sz="1600" dirty="0" smtClean="0"/>
              <a:t>Spark-submit –master – used to specify where the application runs</a:t>
            </a:r>
          </a:p>
          <a:p>
            <a:r>
              <a:rPr lang="en-GB" sz="1600" b="1" dirty="0" smtClean="0">
                <a:solidFill>
                  <a:srgbClr val="FF0000"/>
                </a:solidFill>
              </a:rPr>
              <a:t>HELIX</a:t>
            </a:r>
            <a:r>
              <a:rPr lang="en-GB" sz="1600" dirty="0" smtClean="0"/>
              <a:t> is not supported as spark cluster manager</a:t>
            </a:r>
          </a:p>
          <a:p>
            <a:r>
              <a:rPr lang="en-GB" sz="1600" dirty="0" smtClean="0"/>
              <a:t>Spark SQL allows relation queries to be expressed in Scala, SQL and </a:t>
            </a:r>
            <a:r>
              <a:rPr lang="en-GB" sz="1600" dirty="0" err="1" smtClean="0"/>
              <a:t>HiveSQL</a:t>
            </a:r>
            <a:endParaRPr lang="en-GB" sz="1600" dirty="0" smtClean="0"/>
          </a:p>
          <a:p>
            <a:r>
              <a:rPr lang="en-GB" sz="1600" dirty="0" smtClean="0"/>
              <a:t>Spark doesn’t process the live streaming data in real time. It processes in small batches</a:t>
            </a:r>
          </a:p>
          <a:p>
            <a:r>
              <a:rPr lang="en-GB" sz="1600" dirty="0" smtClean="0"/>
              <a:t>Spark monitoring can be performed by </a:t>
            </a:r>
            <a:r>
              <a:rPr lang="en-GB" sz="1600" smtClean="0"/>
              <a:t>external tools</a:t>
            </a:r>
            <a:endParaRPr lang="en-GB" sz="1600" dirty="0" smtClean="0"/>
          </a:p>
          <a:p>
            <a:endParaRPr lang="en-GB" sz="1600" dirty="0"/>
          </a:p>
        </p:txBody>
      </p:sp>
    </p:spTree>
    <p:extLst>
      <p:ext uri="{BB962C8B-B14F-4D97-AF65-F5344CB8AC3E}">
        <p14:creationId xmlns:p14="http://schemas.microsoft.com/office/powerpoint/2010/main" val="2957553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https://courses.cognitiveclass.ai</a:t>
            </a:r>
            <a:r>
              <a:rPr lang="en-US" sz="1600" dirty="0" smtClean="0">
                <a:hlinkClick r:id="rId2"/>
              </a:rPr>
              <a:t>/</a:t>
            </a:r>
            <a:endParaRPr lang="en-US" sz="1600" dirty="0" smtClean="0"/>
          </a:p>
          <a:p>
            <a:r>
              <a:rPr lang="en-US" sz="1600" dirty="0">
                <a:hlinkClick r:id="rId3"/>
              </a:rPr>
              <a:t>https://</a:t>
            </a:r>
            <a:r>
              <a:rPr lang="en-US" sz="1600" dirty="0" smtClean="0">
                <a:hlinkClick r:id="rId3"/>
              </a:rPr>
              <a:t>spark.apache.org/docs/latest/rdd-programming-guide.html#basics</a:t>
            </a:r>
            <a:endParaRPr lang="en-US" sz="1600" dirty="0" smtClean="0"/>
          </a:p>
          <a:p>
            <a:r>
              <a:rPr lang="en-US" sz="1600" dirty="0">
                <a:hlinkClick r:id="rId4"/>
              </a:rPr>
              <a:t>https://</a:t>
            </a:r>
            <a:r>
              <a:rPr lang="en-US" sz="1600" dirty="0" smtClean="0">
                <a:hlinkClick r:id="rId4"/>
              </a:rPr>
              <a:t>databricks.com/blog/2016/07/14/a-tale-of-three-apache-spark-apis-rdds-dataframes-and-datasets.html</a:t>
            </a:r>
            <a:endParaRPr lang="en-US" sz="1600" dirty="0" smtClean="0"/>
          </a:p>
          <a:p>
            <a:r>
              <a:rPr lang="en-GB" sz="1600" u="sng" dirty="0">
                <a:hlinkClick r:id="rId5"/>
              </a:rPr>
              <a:t>http://spark.apache.org/docs/latest/programming-guide.html#broadcast-variables</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Ways to create</a:t>
            </a:r>
            <a:endParaRPr lang="en-US" dirty="0"/>
          </a:p>
        </p:txBody>
      </p:sp>
      <p:sp>
        <p:nvSpPr>
          <p:cNvPr id="3" name="Content Placeholder 2"/>
          <p:cNvSpPr>
            <a:spLocks noGrp="1"/>
          </p:cNvSpPr>
          <p:nvPr>
            <p:ph idx="1"/>
          </p:nvPr>
        </p:nvSpPr>
        <p:spPr/>
        <p:txBody>
          <a:bodyPr>
            <a:normAutofit/>
          </a:bodyPr>
          <a:lstStyle/>
          <a:p>
            <a:r>
              <a:rPr lang="en-GB" sz="1600" dirty="0" smtClean="0"/>
              <a:t>Parallelizing the existing Spark collection</a:t>
            </a:r>
          </a:p>
          <a:p>
            <a:r>
              <a:rPr lang="en-GB" sz="1600" dirty="0" smtClean="0"/>
              <a:t>Referencing a Hadoop supported dataset</a:t>
            </a:r>
          </a:p>
          <a:p>
            <a:r>
              <a:rPr lang="en-GB" sz="1600" dirty="0" smtClean="0"/>
              <a:t>Transforming an existing RDD to form a new one</a:t>
            </a:r>
            <a:endParaRPr lang="en-GB" sz="1600" dirty="0"/>
          </a:p>
        </p:txBody>
      </p:sp>
    </p:spTree>
    <p:extLst>
      <p:ext uri="{BB962C8B-B14F-4D97-AF65-F5344CB8AC3E}">
        <p14:creationId xmlns:p14="http://schemas.microsoft.com/office/powerpoint/2010/main" val="1743998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Basic Operations</a:t>
            </a:r>
            <a:endParaRPr lang="en-US" dirty="0"/>
          </a:p>
        </p:txBody>
      </p:sp>
      <p:sp>
        <p:nvSpPr>
          <p:cNvPr id="3" name="Content Placeholder 2"/>
          <p:cNvSpPr>
            <a:spLocks noGrp="1"/>
          </p:cNvSpPr>
          <p:nvPr>
            <p:ph idx="1"/>
          </p:nvPr>
        </p:nvSpPr>
        <p:spPr/>
        <p:txBody>
          <a:bodyPr>
            <a:normAutofit/>
          </a:bodyPr>
          <a:lstStyle/>
          <a:p>
            <a:r>
              <a:rPr lang="en-GB" sz="1600" dirty="0" smtClean="0"/>
              <a:t>Transformations</a:t>
            </a:r>
          </a:p>
          <a:p>
            <a:r>
              <a:rPr lang="en-GB" sz="1600" dirty="0" smtClean="0"/>
              <a:t>Actions</a:t>
            </a:r>
          </a:p>
          <a:p>
            <a:r>
              <a:rPr lang="en-GB" sz="1600" dirty="0"/>
              <a:t>Actions return final results of RDD computations. Actions triggers execution using lineage graph to load the data into original RDD, carry out all intermediate transformations and return final results to Driver program or write it out to file system.</a:t>
            </a:r>
          </a:p>
        </p:txBody>
      </p:sp>
    </p:spTree>
    <p:extLst>
      <p:ext uri="{BB962C8B-B14F-4D97-AF65-F5344CB8AC3E}">
        <p14:creationId xmlns:p14="http://schemas.microsoft.com/office/powerpoint/2010/main" val="487285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Persistence</a:t>
            </a:r>
            <a:endParaRPr lang="en-US" dirty="0"/>
          </a:p>
        </p:txBody>
      </p:sp>
      <p:sp>
        <p:nvSpPr>
          <p:cNvPr id="3" name="Content Placeholder 2"/>
          <p:cNvSpPr>
            <a:spLocks noGrp="1"/>
          </p:cNvSpPr>
          <p:nvPr>
            <p:ph idx="1"/>
          </p:nvPr>
        </p:nvSpPr>
        <p:spPr/>
        <p:txBody>
          <a:bodyPr>
            <a:normAutofit/>
          </a:bodyPr>
          <a:lstStyle/>
          <a:p>
            <a:r>
              <a:rPr lang="en-GB" sz="1600" dirty="0" smtClean="0"/>
              <a:t>Persistence through caching provides fault tolerance</a:t>
            </a:r>
          </a:p>
          <a:p>
            <a:r>
              <a:rPr lang="en-GB" sz="1600" dirty="0" smtClean="0"/>
              <a:t>Future actions can be performed significantly faster</a:t>
            </a:r>
            <a:endParaRPr lang="en-GB" sz="1600" dirty="0"/>
          </a:p>
        </p:txBody>
      </p:sp>
    </p:spTree>
    <p:extLst>
      <p:ext uri="{BB962C8B-B14F-4D97-AF65-F5344CB8AC3E}">
        <p14:creationId xmlns:p14="http://schemas.microsoft.com/office/powerpoint/2010/main" val="66079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Join</a:t>
            </a:r>
            <a:endParaRPr lang="en-US" dirty="0"/>
          </a:p>
        </p:txBody>
      </p:sp>
      <p:sp>
        <p:nvSpPr>
          <p:cNvPr id="3" name="Content Placeholder 2"/>
          <p:cNvSpPr>
            <a:spLocks noGrp="1"/>
          </p:cNvSpPr>
          <p:nvPr>
            <p:ph idx="1"/>
          </p:nvPr>
        </p:nvSpPr>
        <p:spPr/>
        <p:txBody>
          <a:bodyPr>
            <a:normAutofit/>
          </a:bodyPr>
          <a:lstStyle/>
          <a:p>
            <a:r>
              <a:rPr lang="en-GB" sz="1600" dirty="0" smtClean="0"/>
              <a:t>Two RDDs can be joined to get a collective set</a:t>
            </a:r>
          </a:p>
          <a:p>
            <a:r>
              <a:rPr lang="en-GB" sz="1600" dirty="0"/>
              <a:t>The join function combines the two datasets (K,V) and (K,W) together and get (K, (V,W</a:t>
            </a:r>
            <a:r>
              <a:rPr lang="en-GB" sz="1600" dirty="0" smtClean="0"/>
              <a:t>))</a:t>
            </a:r>
            <a:endParaRPr lang="en-GB" sz="1600" dirty="0"/>
          </a:p>
        </p:txBody>
      </p:sp>
    </p:spTree>
    <p:extLst>
      <p:ext uri="{BB962C8B-B14F-4D97-AF65-F5344CB8AC3E}">
        <p14:creationId xmlns:p14="http://schemas.microsoft.com/office/powerpoint/2010/main" val="4232009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Variables</a:t>
            </a:r>
            <a:endParaRPr lang="en-US" dirty="0"/>
          </a:p>
        </p:txBody>
      </p:sp>
      <p:sp>
        <p:nvSpPr>
          <p:cNvPr id="3" name="Content Placeholder 2"/>
          <p:cNvSpPr>
            <a:spLocks noGrp="1"/>
          </p:cNvSpPr>
          <p:nvPr>
            <p:ph idx="1"/>
          </p:nvPr>
        </p:nvSpPr>
        <p:spPr/>
        <p:txBody>
          <a:bodyPr>
            <a:normAutofit/>
          </a:bodyPr>
          <a:lstStyle/>
          <a:p>
            <a:r>
              <a:rPr lang="en-GB" sz="1600" dirty="0"/>
              <a:t>Broadcast variables allow the programmer to keep a read-only variable cached on each worker node rather than shipping a copy of it with tasks. They can be used, for example, to give every node a copy of a large input dataset in an efficient manner. </a:t>
            </a:r>
            <a:endParaRPr lang="en-GB" sz="1600" dirty="0" smtClean="0"/>
          </a:p>
          <a:p>
            <a:r>
              <a:rPr lang="en-GB" sz="1600" dirty="0"/>
              <a:t>After the broadcast variable is created, it should be used instead of the value v in any functions run on the cluster so that v is not shipped to the nodes more than once. In addition, the object v should not be modified after it is broadcast in order to ensure that all nodes get the same value of the broadcast variable (e.g. if the variable is shipped to a new node later).</a:t>
            </a:r>
          </a:p>
        </p:txBody>
      </p:sp>
    </p:spTree>
    <p:extLst>
      <p:ext uri="{BB962C8B-B14F-4D97-AF65-F5344CB8AC3E}">
        <p14:creationId xmlns:p14="http://schemas.microsoft.com/office/powerpoint/2010/main" val="2826656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Accumulators</a:t>
            </a:r>
            <a:endParaRPr lang="en-US" dirty="0"/>
          </a:p>
        </p:txBody>
      </p:sp>
      <p:sp>
        <p:nvSpPr>
          <p:cNvPr id="3" name="Content Placeholder 2"/>
          <p:cNvSpPr>
            <a:spLocks noGrp="1"/>
          </p:cNvSpPr>
          <p:nvPr>
            <p:ph idx="1"/>
          </p:nvPr>
        </p:nvSpPr>
        <p:spPr/>
        <p:txBody>
          <a:bodyPr>
            <a:normAutofit/>
          </a:bodyPr>
          <a:lstStyle/>
          <a:p>
            <a:r>
              <a:rPr lang="en-GB" sz="1600" dirty="0"/>
              <a:t>Accumulators are variables that can only be added through an associative operation. It is used to implement counters and sum efficiently in parallel. Spark natively supports numeric type accumulators and standard mutable collections. Programmers can extend these for new types. Only the driver can read the values of the accumulators. The workers can only invoke it to increment the value</a:t>
            </a:r>
            <a:r>
              <a:rPr lang="en-GB" sz="1600" dirty="0" smtClean="0"/>
              <a:t>.</a:t>
            </a:r>
          </a:p>
          <a:p>
            <a:r>
              <a:rPr lang="en-GB" sz="1600" dirty="0" err="1"/>
              <a:t>val</a:t>
            </a:r>
            <a:r>
              <a:rPr lang="en-GB" sz="1600" dirty="0"/>
              <a:t> </a:t>
            </a:r>
            <a:r>
              <a:rPr lang="en-GB" sz="1600" dirty="0" err="1"/>
              <a:t>accum</a:t>
            </a:r>
            <a:r>
              <a:rPr lang="en-GB" sz="1600" dirty="0"/>
              <a:t> = </a:t>
            </a:r>
            <a:r>
              <a:rPr lang="en-GB" sz="1600" dirty="0" err="1"/>
              <a:t>sc.accumulator</a:t>
            </a:r>
            <a:r>
              <a:rPr lang="en-GB" sz="1600" dirty="0"/>
              <a:t>(0</a:t>
            </a:r>
            <a:r>
              <a:rPr lang="en-GB" sz="1600" dirty="0" smtClean="0"/>
              <a:t>)</a:t>
            </a:r>
          </a:p>
          <a:p>
            <a:r>
              <a:rPr lang="en-GB" sz="1600" dirty="0" err="1"/>
              <a:t>sc.parallelize</a:t>
            </a:r>
            <a:r>
              <a:rPr lang="en-GB" sz="1600" dirty="0"/>
              <a:t>(Array(1,2,3,4)).</a:t>
            </a:r>
            <a:r>
              <a:rPr lang="en-GB" sz="1600" dirty="0" err="1"/>
              <a:t>foreach</a:t>
            </a:r>
            <a:r>
              <a:rPr lang="en-GB" sz="1600" dirty="0"/>
              <a:t>(x =&gt; </a:t>
            </a:r>
            <a:r>
              <a:rPr lang="en-GB" sz="1600" dirty="0" err="1"/>
              <a:t>accum</a:t>
            </a:r>
            <a:r>
              <a:rPr lang="en-GB" sz="1600" dirty="0"/>
              <a:t> += x)</a:t>
            </a:r>
          </a:p>
        </p:txBody>
      </p:sp>
    </p:spTree>
    <p:extLst>
      <p:ext uri="{BB962C8B-B14F-4D97-AF65-F5344CB8AC3E}">
        <p14:creationId xmlns:p14="http://schemas.microsoft.com/office/powerpoint/2010/main" val="32901350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7181</TotalTime>
  <Words>1262</Words>
  <Application>Microsoft Office PowerPoint</Application>
  <PresentationFormat>On-screen Show (4:3)</PresentationFormat>
  <Paragraphs>177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Clarity</vt:lpstr>
      <vt:lpstr>APACHE SPARK  (disclaimer – MY Learning notes from cognitive course for future reference)</vt:lpstr>
      <vt:lpstr>RDD</vt:lpstr>
      <vt:lpstr>RDD – When to use</vt:lpstr>
      <vt:lpstr>RDD – Ways to create</vt:lpstr>
      <vt:lpstr>RDD – Basic Operations</vt:lpstr>
      <vt:lpstr>RDD – Persistence</vt:lpstr>
      <vt:lpstr>RDD - Join</vt:lpstr>
      <vt:lpstr>Shared Variables</vt:lpstr>
      <vt:lpstr>Accumulators</vt:lpstr>
      <vt:lpstr>Key Value Pairs</vt:lpstr>
      <vt:lpstr>DataFrames</vt:lpstr>
      <vt:lpstr>DataSets</vt:lpstr>
      <vt:lpstr>Types and Un-typed APIs</vt:lpstr>
      <vt:lpstr>SparkConf</vt:lpstr>
      <vt:lpstr>SparkContext</vt:lpstr>
      <vt:lpstr>Passing functions to Spark</vt:lpstr>
      <vt:lpstr>Spark Libraries</vt:lpstr>
      <vt:lpstr>SQLContext &amp; SchemaRDD</vt:lpstr>
      <vt:lpstr>SchemaRDD</vt:lpstr>
      <vt:lpstr>Spark Streaming</vt:lpstr>
      <vt:lpstr>Spark Streaming Internals</vt:lpstr>
      <vt:lpstr>Spark Streaming FlatMap</vt:lpstr>
      <vt:lpstr>MLlib</vt:lpstr>
      <vt:lpstr>GraphX</vt:lpstr>
      <vt:lpstr>Spark Cluster </vt:lpstr>
      <vt:lpstr>Spark Configuration</vt:lpstr>
      <vt:lpstr>Spark App Monitoring</vt:lpstr>
      <vt:lpstr>Spark App Monitoring – Web UI</vt:lpstr>
      <vt:lpstr>Spark Tuning</vt:lpstr>
      <vt:lpstr>Spark Tuning – Other considerations</vt:lpstr>
      <vt:lpstr>Spark Questions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482</cp:revision>
  <dcterms:created xsi:type="dcterms:W3CDTF">2016-02-28T16:32:10Z</dcterms:created>
  <dcterms:modified xsi:type="dcterms:W3CDTF">2018-01-06T21:32:29Z</dcterms:modified>
</cp:coreProperties>
</file>