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6"/>
  </p:notesMasterIdLst>
  <p:sldIdLst>
    <p:sldId id="256" r:id="rId2"/>
    <p:sldId id="257" r:id="rId3"/>
    <p:sldId id="275" r:id="rId4"/>
    <p:sldId id="270" r:id="rId5"/>
    <p:sldId id="279" r:id="rId6"/>
    <p:sldId id="274" r:id="rId7"/>
    <p:sldId id="276" r:id="rId8"/>
    <p:sldId id="271" r:id="rId9"/>
    <p:sldId id="272" r:id="rId10"/>
    <p:sldId id="273" r:id="rId11"/>
    <p:sldId id="277" r:id="rId12"/>
    <p:sldId id="278" r:id="rId13"/>
    <p:sldId id="280"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path Kuma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741" autoAdjust="0"/>
  </p:normalViewPr>
  <p:slideViewPr>
    <p:cSldViewPr>
      <p:cViewPr>
        <p:scale>
          <a:sx n="80" d="100"/>
          <a:sy n="80" d="100"/>
        </p:scale>
        <p:origin x="-1272" y="6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00CC2-B2B2-4C5E-B2DB-AB390A470EA1}" type="datetimeFigureOut">
              <a:rPr lang="en-GB" smtClean="0"/>
              <a:t>19/07/2017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AF7CB-9F6B-45E2-A674-C11D9BA90EBA}" type="slidenum">
              <a:rPr lang="en-GB" smtClean="0"/>
              <a:t>‹#›</a:t>
            </a:fld>
            <a:endParaRPr lang="en-GB"/>
          </a:p>
        </p:txBody>
      </p:sp>
    </p:spTree>
    <p:extLst>
      <p:ext uri="{BB962C8B-B14F-4D97-AF65-F5344CB8AC3E}">
        <p14:creationId xmlns:p14="http://schemas.microsoft.com/office/powerpoint/2010/main" val="210117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11</a:t>
            </a:fld>
            <a:endParaRPr lang="en-GB"/>
          </a:p>
        </p:txBody>
      </p:sp>
    </p:spTree>
    <p:extLst>
      <p:ext uri="{BB962C8B-B14F-4D97-AF65-F5344CB8AC3E}">
        <p14:creationId xmlns:p14="http://schemas.microsoft.com/office/powerpoint/2010/main" val="1772274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7/19/2017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7/19/2017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7/19/2017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7/19/2017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7/19/2017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7/19/2017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7/19/2017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Solution Architect</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CloudTrail</a:t>
            </a:r>
            <a:endParaRPr lang="en-US" dirty="0"/>
          </a:p>
        </p:txBody>
      </p:sp>
      <p:sp>
        <p:nvSpPr>
          <p:cNvPr id="3" name="Content Placeholder 2"/>
          <p:cNvSpPr>
            <a:spLocks noGrp="1"/>
          </p:cNvSpPr>
          <p:nvPr>
            <p:ph idx="1"/>
          </p:nvPr>
        </p:nvSpPr>
        <p:spPr/>
        <p:txBody>
          <a:bodyPr>
            <a:normAutofit/>
          </a:bodyPr>
          <a:lstStyle/>
          <a:p>
            <a:r>
              <a:rPr lang="en-GB" sz="1400" dirty="0"/>
              <a:t>CloudTrail integration with CloudWatch Logs delivers API activity captured by CloudTrail to a </a:t>
            </a:r>
            <a:r>
              <a:rPr lang="en-GB" sz="1400" b="1" dirty="0"/>
              <a:t>CloudWatch Logs log stream </a:t>
            </a:r>
            <a:r>
              <a:rPr lang="en-GB" sz="1400" dirty="0"/>
              <a:t>in the CloudWatch Logs log group you </a:t>
            </a:r>
            <a:r>
              <a:rPr lang="en-GB" sz="1400" dirty="0" smtClean="0"/>
              <a:t>specify</a:t>
            </a:r>
            <a:endParaRPr lang="en-GB" sz="1400" dirty="0"/>
          </a:p>
        </p:txBody>
      </p:sp>
    </p:spTree>
    <p:extLst>
      <p:ext uri="{BB962C8B-B14F-4D97-AF65-F5344CB8AC3E}">
        <p14:creationId xmlns:p14="http://schemas.microsoft.com/office/powerpoint/2010/main" val="4254879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a:bodyPr>
          <a:lstStyle/>
          <a:p>
            <a:r>
              <a:rPr lang="en-GB" sz="1400" dirty="0"/>
              <a:t>Before launching actual RDS instances, you need to configure a </a:t>
            </a:r>
            <a:r>
              <a:rPr lang="en-GB" sz="1400" b="1" dirty="0"/>
              <a:t>DB Subnet </a:t>
            </a:r>
            <a:r>
              <a:rPr lang="en-GB" sz="1400" b="1" dirty="0" smtClean="0"/>
              <a:t>Group</a:t>
            </a:r>
          </a:p>
          <a:p>
            <a:r>
              <a:rPr lang="en-GB" sz="1400" dirty="0"/>
              <a:t>A </a:t>
            </a:r>
            <a:r>
              <a:rPr lang="en-GB" sz="1400" b="1" dirty="0"/>
              <a:t>DB Subnet Group</a:t>
            </a:r>
            <a:r>
              <a:rPr lang="en-GB" sz="1400" dirty="0"/>
              <a:t> is a collection of subnets (typically private) that you create in a VPC and designate for your DB instances</a:t>
            </a:r>
            <a:r>
              <a:rPr lang="en-GB" sz="1400" dirty="0" smtClean="0"/>
              <a:t>. </a:t>
            </a:r>
            <a:r>
              <a:rPr lang="en-GB" sz="1400" dirty="0"/>
              <a:t>Each DB subnet group should have subnets in at least two Availability Zones in a given region. Note that SQL Server Mirroring with a SQL Server DB instance requires at least 3 subnets in distinct Availability Zones</a:t>
            </a:r>
            <a:r>
              <a:rPr lang="en-GB" sz="1400" dirty="0" smtClean="0"/>
              <a:t>.</a:t>
            </a:r>
          </a:p>
          <a:p>
            <a:r>
              <a:rPr lang="en-GB" sz="1400" dirty="0"/>
              <a:t>When Amazon RDS creates a DB instance in a VPC, it assigns a </a:t>
            </a:r>
            <a:r>
              <a:rPr lang="en-GB" sz="1400" b="1" dirty="0"/>
              <a:t>network interface </a:t>
            </a:r>
            <a:r>
              <a:rPr lang="en-GB" sz="1400" dirty="0"/>
              <a:t>to your DB instance by using an </a:t>
            </a:r>
            <a:r>
              <a:rPr lang="en-GB" sz="1400" b="1" dirty="0"/>
              <a:t>IP address selected </a:t>
            </a:r>
            <a:r>
              <a:rPr lang="en-GB" sz="1400" dirty="0"/>
              <a:t>from your DB Subnet Group. If the primary DB instance of a Multi-AZ deployment fails, Amazon RDS can promote the corresponding standby and subsequently create a new standby using an IP address from an assigned subnet in one of the other Availability Zones</a:t>
            </a:r>
            <a:r>
              <a:rPr lang="en-GB" sz="1400" dirty="0" smtClean="0"/>
              <a:t>.</a:t>
            </a:r>
          </a:p>
          <a:p>
            <a:r>
              <a:rPr lang="en-GB" sz="1400" dirty="0"/>
              <a:t>The rules of a </a:t>
            </a:r>
            <a:r>
              <a:rPr lang="en-GB" sz="1400" b="1" dirty="0"/>
              <a:t>Security Group</a:t>
            </a:r>
            <a:r>
              <a:rPr lang="en-GB" sz="1400" dirty="0"/>
              <a:t> control the inbound traffic that's allowed to reach the instances that are associated with the security group and the outbound traffic that's allowed to leave them. By </a:t>
            </a:r>
            <a:r>
              <a:rPr lang="en-GB" sz="1400" b="1" dirty="0"/>
              <a:t>default</a:t>
            </a:r>
            <a:r>
              <a:rPr lang="en-GB" sz="1400" dirty="0"/>
              <a:t>, security groups allow all outbound traffic and deny all inbound traffic.</a:t>
            </a:r>
            <a:endParaRPr lang="en-GB" sz="1400" dirty="0"/>
          </a:p>
        </p:txBody>
      </p:sp>
    </p:spTree>
    <p:extLst>
      <p:ext uri="{BB962C8B-B14F-4D97-AF65-F5344CB8AC3E}">
        <p14:creationId xmlns:p14="http://schemas.microsoft.com/office/powerpoint/2010/main" val="1745718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a:t>
            </a:r>
            <a:endParaRPr lang="en-US" dirty="0"/>
          </a:p>
        </p:txBody>
      </p:sp>
      <p:sp>
        <p:nvSpPr>
          <p:cNvPr id="3" name="Content Placeholder 2"/>
          <p:cNvSpPr>
            <a:spLocks noGrp="1"/>
          </p:cNvSpPr>
          <p:nvPr>
            <p:ph idx="1"/>
          </p:nvPr>
        </p:nvSpPr>
        <p:spPr/>
        <p:txBody>
          <a:bodyPr>
            <a:normAutofit/>
          </a:bodyPr>
          <a:lstStyle/>
          <a:p>
            <a:r>
              <a:rPr lang="en-GB" sz="1400" b="1" dirty="0"/>
              <a:t>Subnets</a:t>
            </a:r>
            <a:r>
              <a:rPr lang="en-GB" sz="1400" dirty="0"/>
              <a:t> are segments of a VPC's IP address range that allow you </a:t>
            </a:r>
            <a:r>
              <a:rPr lang="en-GB" sz="1400" b="1" dirty="0"/>
              <a:t>to group your resources </a:t>
            </a:r>
            <a:r>
              <a:rPr lang="en-GB" sz="1400" dirty="0"/>
              <a:t>based on security and operational </a:t>
            </a:r>
            <a:r>
              <a:rPr lang="en-GB" sz="1400" dirty="0" smtClean="0"/>
              <a:t>needs</a:t>
            </a:r>
            <a:endParaRPr lang="en-GB" sz="1400" dirty="0"/>
          </a:p>
        </p:txBody>
      </p:sp>
    </p:spTree>
    <p:extLst>
      <p:ext uri="{BB962C8B-B14F-4D97-AF65-F5344CB8AC3E}">
        <p14:creationId xmlns:p14="http://schemas.microsoft.com/office/powerpoint/2010/main" val="2713140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i="1" dirty="0"/>
              <a:t>Note</a:t>
            </a:r>
            <a:r>
              <a:rPr lang="en-GB" sz="1400" dirty="0"/>
              <a:t>: </a:t>
            </a:r>
            <a:r>
              <a:rPr lang="en-GB" sz="1400" b="1" dirty="0"/>
              <a:t>Ephemeral storage </a:t>
            </a:r>
            <a:r>
              <a:rPr lang="en-GB" sz="1400" dirty="0"/>
              <a:t>is also known as </a:t>
            </a:r>
            <a:r>
              <a:rPr lang="en-GB" sz="1400" i="1" dirty="0"/>
              <a:t>instance storage</a:t>
            </a:r>
            <a:r>
              <a:rPr lang="en-GB" sz="1400" dirty="0"/>
              <a:t>. It is temporary storage that is added to your instance, unlike EBS which is an attached volume that is permanent in nature.</a:t>
            </a:r>
            <a:endParaRPr lang="en-GB" sz="1400" dirty="0"/>
          </a:p>
        </p:txBody>
      </p:sp>
    </p:spTree>
    <p:extLst>
      <p:ext uri="{BB962C8B-B14F-4D97-AF65-F5344CB8AC3E}">
        <p14:creationId xmlns:p14="http://schemas.microsoft.com/office/powerpoint/2010/main" val="1473447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Security Groups in VPC allow you to specify rules for both outgoing and incoming </a:t>
            </a:r>
            <a:r>
              <a:rPr lang="en-GB" sz="1400" dirty="0" smtClean="0"/>
              <a:t>traffic</a:t>
            </a:r>
          </a:p>
          <a:p>
            <a:r>
              <a:rPr lang="en-GB" sz="1400" dirty="0"/>
              <a:t>The maximum number of VPCs allowed </a:t>
            </a:r>
            <a:r>
              <a:rPr lang="en-GB" sz="1400" b="1" dirty="0">
                <a:solidFill>
                  <a:srgbClr val="00B050"/>
                </a:solidFill>
              </a:rPr>
              <a:t>per region is 5</a:t>
            </a:r>
            <a:r>
              <a:rPr lang="en-GB" sz="1400" dirty="0"/>
              <a:t>. The limit for Internet gateways per region is directly correlated to this one. Increasing this limit will increase the limit on Internet gateways per region by the same amount.</a:t>
            </a:r>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Group</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i="1" dirty="0"/>
              <a:t>placement group</a:t>
            </a:r>
            <a:r>
              <a:rPr lang="en-GB" sz="1400" dirty="0"/>
              <a:t> is a logical grouping of instances within a single Availability Zone. Placement groups are recommended for applications that benefit </a:t>
            </a:r>
            <a:r>
              <a:rPr lang="en-GB" sz="1400" b="1" dirty="0"/>
              <a:t>from low network latency, high network throughput, or both</a:t>
            </a:r>
            <a:r>
              <a:rPr lang="en-GB" sz="1400" dirty="0"/>
              <a:t>. To provide the lowest latency, and the highest packet-per-second network performance for your placement group, choose an instance type that supports enhanced networking.</a:t>
            </a:r>
          </a:p>
        </p:txBody>
      </p:sp>
    </p:spTree>
    <p:extLst>
      <p:ext uri="{BB962C8B-B14F-4D97-AF65-F5344CB8AC3E}">
        <p14:creationId xmlns:p14="http://schemas.microsoft.com/office/powerpoint/2010/main" val="3089397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dirty="0"/>
              <a:t>You can create a CloudWatch alarm that watches a single metric. The alarm performs one or more actions based on the value of the metric relative to a threshold over a number of time periods. The action can be an Amazon EC2 action, an Auto Scaling action, or a notification sent to an Amazon SNS topic.</a:t>
            </a:r>
          </a:p>
          <a:p>
            <a:pPr marL="0" indent="0">
              <a:buNone/>
            </a:pPr>
            <a:r>
              <a:rPr lang="en-GB" sz="1400" dirty="0"/>
              <a:t> </a:t>
            </a:r>
            <a:r>
              <a:rPr lang="en-GB" sz="1400" dirty="0" smtClean="0"/>
              <a:t>   An </a:t>
            </a:r>
            <a:r>
              <a:rPr lang="en-GB" sz="1400" dirty="0"/>
              <a:t>alarm has three possible states:</a:t>
            </a:r>
          </a:p>
          <a:p>
            <a:pPr>
              <a:buFont typeface="Wingdings" panose="05000000000000000000" pitchFamily="2" charset="2"/>
              <a:buChar char="Ø"/>
            </a:pPr>
            <a:r>
              <a:rPr lang="en-GB" sz="1400" b="1" i="1" dirty="0"/>
              <a:t>OK</a:t>
            </a:r>
            <a:r>
              <a:rPr lang="en-GB" sz="1400" dirty="0"/>
              <a:t>—The metric is within the defined threshold</a:t>
            </a:r>
          </a:p>
          <a:p>
            <a:pPr>
              <a:buFont typeface="Wingdings" panose="05000000000000000000" pitchFamily="2" charset="2"/>
              <a:buChar char="Ø"/>
            </a:pPr>
            <a:r>
              <a:rPr lang="en-GB" sz="1400" b="1" i="1" dirty="0"/>
              <a:t>ALARM</a:t>
            </a:r>
            <a:r>
              <a:rPr lang="en-GB" sz="1400" dirty="0"/>
              <a:t>—The metric is outside of the defined threshold</a:t>
            </a:r>
          </a:p>
          <a:p>
            <a:pPr>
              <a:buFont typeface="Wingdings" panose="05000000000000000000" pitchFamily="2" charset="2"/>
              <a:buChar char="Ø"/>
            </a:pPr>
            <a:r>
              <a:rPr lang="en-GB" sz="1400" b="1" i="1" dirty="0"/>
              <a:t>INSUFFICIENT_DATA</a:t>
            </a:r>
            <a:r>
              <a:rPr lang="en-GB" sz="1400" dirty="0"/>
              <a:t>—The alarm has just started, the metric is not available, or not enough data is available for the metric to determine the alarm state</a:t>
            </a:r>
          </a:p>
        </p:txBody>
      </p:sp>
    </p:spTree>
    <p:extLst>
      <p:ext uri="{BB962C8B-B14F-4D97-AF65-F5344CB8AC3E}">
        <p14:creationId xmlns:p14="http://schemas.microsoft.com/office/powerpoint/2010/main" val="3816719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Two types of namespaces</a:t>
            </a:r>
          </a:p>
          <a:p>
            <a:pPr lvl="1">
              <a:buFont typeface="Wingdings" panose="05000000000000000000" pitchFamily="2" charset="2"/>
              <a:buChar char="Ø"/>
            </a:pPr>
            <a:r>
              <a:rPr lang="en-GB" sz="1400" dirty="0" smtClean="0"/>
              <a:t>Custom Namespace</a:t>
            </a:r>
          </a:p>
          <a:p>
            <a:pPr lvl="1">
              <a:buFont typeface="Wingdings" panose="05000000000000000000" pitchFamily="2" charset="2"/>
              <a:buChar char="Ø"/>
            </a:pPr>
            <a:r>
              <a:rPr lang="en-GB" sz="1400" dirty="0" smtClean="0"/>
              <a:t>AWS Namespace</a:t>
            </a:r>
          </a:p>
          <a:p>
            <a:pPr marL="274320" lvl="1" indent="0">
              <a:buNone/>
            </a:pPr>
            <a:endParaRPr lang="en-GB" sz="1400" dirty="0"/>
          </a:p>
          <a:p>
            <a:r>
              <a:rPr lang="en-GB" sz="1400" b="1" dirty="0" smtClean="0"/>
              <a:t>Types of monitoring</a:t>
            </a:r>
          </a:p>
          <a:p>
            <a:pPr lvl="1">
              <a:buFont typeface="Wingdings" panose="05000000000000000000" pitchFamily="2" charset="2"/>
              <a:buChar char="Ø"/>
            </a:pPr>
            <a:r>
              <a:rPr lang="en-GB" sz="1400" dirty="0" smtClean="0"/>
              <a:t>Basic Monitoring		every 5 Minutes</a:t>
            </a:r>
            <a:endParaRPr lang="en-GB" sz="1400" dirty="0"/>
          </a:p>
          <a:p>
            <a:pPr lvl="1">
              <a:buFont typeface="Wingdings" panose="05000000000000000000" pitchFamily="2" charset="2"/>
              <a:buChar char="Ø"/>
            </a:pPr>
            <a:r>
              <a:rPr lang="en-GB" sz="1400" dirty="0" smtClean="0"/>
              <a:t>Detailed Monitoring	every 1 minute</a:t>
            </a:r>
            <a:endParaRPr lang="en-GB" sz="1400" dirty="0"/>
          </a:p>
          <a:p>
            <a:endParaRPr lang="en-GB" sz="1400" dirty="0" smtClean="0"/>
          </a:p>
          <a:p>
            <a:endParaRPr lang="en-GB" sz="1400" dirty="0"/>
          </a:p>
          <a:p>
            <a:pPr marL="274320" lvl="1" indent="0">
              <a:buNone/>
            </a:pPr>
            <a:endParaRPr lang="en-GB" sz="1400" dirty="0"/>
          </a:p>
        </p:txBody>
      </p:sp>
    </p:spTree>
    <p:extLst>
      <p:ext uri="{BB962C8B-B14F-4D97-AF65-F5344CB8AC3E}">
        <p14:creationId xmlns:p14="http://schemas.microsoft.com/office/powerpoint/2010/main" val="2556729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 Metrics</a:t>
            </a:r>
            <a:endParaRPr lang="en-US" dirty="0"/>
          </a:p>
        </p:txBody>
      </p:sp>
      <p:sp>
        <p:nvSpPr>
          <p:cNvPr id="3" name="Content Placeholder 2"/>
          <p:cNvSpPr>
            <a:spLocks noGrp="1"/>
          </p:cNvSpPr>
          <p:nvPr>
            <p:ph idx="1"/>
          </p:nvPr>
        </p:nvSpPr>
        <p:spPr/>
        <p:txBody>
          <a:bodyPr>
            <a:normAutofit/>
          </a:bodyPr>
          <a:lstStyle/>
          <a:p>
            <a:r>
              <a:rPr lang="en-GB" sz="1400" dirty="0"/>
              <a:t>Using the Cloudwatch Monitoring scripts for Linux, you can measure memory and disk usage of your Linux EC2 </a:t>
            </a:r>
            <a:r>
              <a:rPr lang="en-GB" sz="1400" dirty="0" smtClean="0"/>
              <a:t>instances</a:t>
            </a:r>
          </a:p>
          <a:p>
            <a:r>
              <a:rPr lang="en-GB" sz="1400" b="1" dirty="0" err="1" smtClean="0"/>
              <a:t>DisableAlarmActions</a:t>
            </a:r>
            <a:r>
              <a:rPr lang="en-GB" sz="1400" b="1" dirty="0" smtClean="0"/>
              <a:t> API - </a:t>
            </a:r>
            <a:r>
              <a:rPr lang="en-GB" sz="1400" dirty="0"/>
              <a:t>Disables the actions for the specified alarms. When an alarm's actions are disabled, the alarm actions do not execute when the alarm state changes</a:t>
            </a:r>
            <a:r>
              <a:rPr lang="en-GB" sz="1400" dirty="0" smtClean="0"/>
              <a:t>.</a:t>
            </a:r>
          </a:p>
          <a:p>
            <a:r>
              <a:rPr lang="en-GB" sz="1400" dirty="0"/>
              <a:t>When a user is setting up an alarm on the EC2 instance metric, the time period should be equal to or more than the metric frequency. For basic monitoring, the metric is monitored at every </a:t>
            </a:r>
            <a:r>
              <a:rPr lang="en-GB" sz="1400" b="1" dirty="0"/>
              <a:t>5 minutes (300 seconds</a:t>
            </a:r>
            <a:r>
              <a:rPr lang="en-GB" sz="1400" b="1" dirty="0" smtClean="0"/>
              <a:t>)</a:t>
            </a:r>
          </a:p>
          <a:p>
            <a:r>
              <a:rPr lang="en-GB" sz="1400" dirty="0"/>
              <a:t>AWS CloudWatch supports the </a:t>
            </a:r>
            <a:r>
              <a:rPr lang="en-GB" sz="1400" b="1" dirty="0"/>
              <a:t>custom metrics</a:t>
            </a:r>
            <a:r>
              <a:rPr lang="en-GB" sz="1400" dirty="0"/>
              <a:t>. The user can always capture the custom data and upload the data to CloudWatch using CLI or APIs. The user can publish data to CloudWatch as single data points or as an aggregated set of data points called a statistic set using the command put-metric-data. It is recommended that when the user is having multiple data points per minute, he should aggregate the data so that it will minimize the number of calls to put-metric-data. In this case it will be single call to CloudWatch instead of 1000 calls if the data is aggregated</a:t>
            </a:r>
            <a:r>
              <a:rPr lang="en-GB" sz="1400" dirty="0" smtClean="0"/>
              <a:t>.</a:t>
            </a:r>
          </a:p>
          <a:p>
            <a:r>
              <a:rPr lang="en-GB" sz="1400" dirty="0"/>
              <a:t>A dimension is a key-value pair used to uniquely identify a metric. CloudWatch treats each unique combination of dimensions as a separate metric. Thus, if the user is making 4 calls with the same metric name but a separate dimension, it will create 4 separate metrics</a:t>
            </a:r>
            <a:r>
              <a:rPr lang="en-GB" sz="1400" dirty="0" smtClean="0"/>
              <a:t>.</a:t>
            </a:r>
          </a:p>
          <a:p>
            <a:r>
              <a:rPr lang="en-GB" sz="1400" dirty="0"/>
              <a:t>CloudWatch won't take any future actions, which includes the </a:t>
            </a:r>
            <a:r>
              <a:rPr lang="en-GB" sz="1400" b="1" dirty="0">
                <a:solidFill>
                  <a:srgbClr val="FF0000"/>
                </a:solidFill>
              </a:rPr>
              <a:t>reboot</a:t>
            </a:r>
            <a:r>
              <a:rPr lang="en-GB" sz="1400" dirty="0"/>
              <a:t> instance, until the current </a:t>
            </a:r>
            <a:r>
              <a:rPr lang="en-GB" sz="1400" b="1" dirty="0"/>
              <a:t>ALARM</a:t>
            </a:r>
            <a:r>
              <a:rPr lang="en-GB" sz="1400" dirty="0"/>
              <a:t> state is dealt with. </a:t>
            </a:r>
            <a:endParaRPr lang="en-GB" sz="1400" b="1" dirty="0"/>
          </a:p>
          <a:p>
            <a:endParaRPr lang="en-GB" sz="1400" dirty="0"/>
          </a:p>
        </p:txBody>
      </p:sp>
    </p:spTree>
    <p:extLst>
      <p:ext uri="{BB962C8B-B14F-4D97-AF65-F5344CB8AC3E}">
        <p14:creationId xmlns:p14="http://schemas.microsoft.com/office/powerpoint/2010/main" val="2143305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9249459"/>
              </p:ext>
            </p:extLst>
          </p:nvPr>
        </p:nvGraphicFramePr>
        <p:xfrm>
          <a:off x="611560" y="1628800"/>
          <a:ext cx="7488832" cy="2758440"/>
        </p:xfrm>
        <a:graphic>
          <a:graphicData uri="http://schemas.openxmlformats.org/drawingml/2006/table">
            <a:tbl>
              <a:tblPr firstRow="1" bandRow="1">
                <a:tableStyleId>{5C22544A-7EE6-4342-B048-85BDC9FD1C3A}</a:tableStyleId>
              </a:tblPr>
              <a:tblGrid>
                <a:gridCol w="3744416"/>
                <a:gridCol w="3744416"/>
              </a:tblGrid>
              <a:tr h="370840">
                <a:tc>
                  <a:txBody>
                    <a:bodyPr/>
                    <a:lstStyle/>
                    <a:p>
                      <a:r>
                        <a:rPr lang="en-GB" dirty="0" smtClean="0">
                          <a:solidFill>
                            <a:schemeClr val="accent2">
                              <a:lumMod val="75000"/>
                            </a:schemeClr>
                          </a:solidFill>
                        </a:rPr>
                        <a:t>Standard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smtClean="0">
                          <a:solidFill>
                            <a:schemeClr val="accent2">
                              <a:lumMod val="75000"/>
                            </a:schemeClr>
                          </a:solidFill>
                        </a:rPr>
                        <a:t>FIFO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Unlimited transactions per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300 transactions per</a:t>
                      </a:r>
                      <a:r>
                        <a:rPr lang="en-GB" sz="1600" baseline="0" dirty="0" smtClean="0"/>
                        <a:t>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At-Least</a:t>
                      </a:r>
                      <a:r>
                        <a:rPr lang="en-GB" sz="1600" baseline="0" dirty="0" smtClean="0"/>
                        <a:t>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Exactly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Best Effort Ordering - </a:t>
                      </a:r>
                      <a:r>
                        <a:rPr lang="en-GB" sz="1600" b="0" i="0" kern="1200" dirty="0" smtClean="0">
                          <a:solidFill>
                            <a:schemeClr val="dk1"/>
                          </a:solidFill>
                          <a:effectLst/>
                          <a:latin typeface="+mn-lt"/>
                          <a:ea typeface="+mn-ea"/>
                          <a:cs typeface="+mn-cs"/>
                        </a:rPr>
                        <a:t>Occasionally, messages are delivered in an order different from which they were sent.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Limited Throughput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b="1" i="0" kern="1200" dirty="0" smtClean="0">
                          <a:solidFill>
                            <a:schemeClr val="dk1"/>
                          </a:solidFill>
                          <a:effectLst/>
                          <a:latin typeface="+mn-lt"/>
                          <a:ea typeface="+mn-ea"/>
                          <a:cs typeface="+mn-cs"/>
                        </a:rPr>
                        <a:t>High Throughput:</a:t>
                      </a:r>
                      <a:r>
                        <a:rPr lang="en-GB" sz="1600" b="0" i="0" kern="1200" dirty="0" smtClean="0">
                          <a:solidFill>
                            <a:schemeClr val="dk1"/>
                          </a:solidFill>
                          <a:effectLst/>
                          <a:latin typeface="+mn-lt"/>
                          <a:ea typeface="+mn-ea"/>
                          <a:cs typeface="+mn-cs"/>
                        </a:rPr>
                        <a:t> Standard queues have nearly-unlimited transactions per second (TPS).</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b="1" i="0" kern="1200" dirty="0" smtClean="0">
                          <a:solidFill>
                            <a:schemeClr val="dk1"/>
                          </a:solidFill>
                          <a:effectLst/>
                          <a:latin typeface="+mn-lt"/>
                          <a:ea typeface="+mn-ea"/>
                          <a:cs typeface="+mn-cs"/>
                        </a:rPr>
                        <a:t>First-ln-First-out Delivery:</a:t>
                      </a:r>
                      <a:r>
                        <a:rPr lang="en-GB" sz="1600" b="0" i="0" kern="1200" dirty="0" smtClean="0">
                          <a:solidFill>
                            <a:schemeClr val="dk1"/>
                          </a:solidFill>
                          <a:effectLst/>
                          <a:latin typeface="+mn-lt"/>
                          <a:ea typeface="+mn-ea"/>
                          <a:cs typeface="+mn-cs"/>
                        </a:rPr>
                        <a:t> The order in which messages are sent and received is strictly preserved.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3594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a:t>Availability Zone Rebalancing </a:t>
            </a:r>
            <a:r>
              <a:rPr lang="en-GB" sz="1400" b="1" dirty="0" smtClean="0"/>
              <a:t>process (</a:t>
            </a:r>
            <a:r>
              <a:rPr lang="en-GB" sz="1400" b="1" dirty="0" err="1"/>
              <a:t>AZRebalance</a:t>
            </a:r>
            <a:r>
              <a:rPr lang="en-GB" sz="1400" b="1" dirty="0" smtClean="0"/>
              <a:t>)</a:t>
            </a:r>
            <a:r>
              <a:rPr lang="en-GB" sz="1400" dirty="0" smtClean="0"/>
              <a:t> - </a:t>
            </a:r>
            <a:r>
              <a:rPr lang="en-GB" sz="1400" dirty="0"/>
              <a:t>Auto Scaling performs various processes, such as Launch, Terminate, and Availability Zone Rebalance (</a:t>
            </a:r>
            <a:r>
              <a:rPr lang="en-GB" sz="1400" dirty="0" err="1"/>
              <a:t>AZRebalance</a:t>
            </a:r>
            <a:r>
              <a:rPr lang="en-GB" sz="1400" dirty="0"/>
              <a:t>). The </a:t>
            </a:r>
            <a:r>
              <a:rPr lang="en-GB" sz="1400" dirty="0" err="1"/>
              <a:t>AZRebalance</a:t>
            </a:r>
            <a:r>
              <a:rPr lang="en-GB" sz="1400" dirty="0"/>
              <a:t> process type seeks to maintain a balanced number of instances across Availability Zones within a region. If the user suspends the Terminate process, the </a:t>
            </a:r>
            <a:r>
              <a:rPr lang="en-GB" sz="1400" dirty="0" err="1"/>
              <a:t>AZRebalance</a:t>
            </a:r>
            <a:r>
              <a:rPr lang="en-GB" sz="1400" dirty="0"/>
              <a:t> process can cause the Auto Scaling group to grow up to ten percent larger than the maximum size. This is because Auto Scaling allows groups to temporarily grow larger than the maximum size during rebalancing activities. If Auto Scaling cannot terminate instances, the Auto Scaling group could remain up to ten percent larger than the maximum size until the user resumes the Terminate process type.  </a:t>
            </a:r>
            <a:endParaRPr lang="en-GB" sz="1400" dirty="0" smtClean="0"/>
          </a:p>
          <a:p>
            <a:r>
              <a:rPr lang="en-GB" sz="1400" dirty="0" smtClean="0"/>
              <a:t>Auto scaling can be terminated temporarily </a:t>
            </a:r>
          </a:p>
          <a:p>
            <a:r>
              <a:rPr lang="en-GB" sz="1400" dirty="0"/>
              <a:t>When rebalancing, Auto Scaling launches new instances before terminating the old ones, so that rebalancing does not compromise the performance or availability of your application. Because Auto Scaling attempts to launch new instances before terminating the old ones, being at or near the specified maximum capacity could impede or completely halt rebalancing activities. To avoid this problem, the system can temporarily exceed the specified maximum capacity of a group by a </a:t>
            </a:r>
            <a:r>
              <a:rPr lang="en-GB" sz="1400" b="1" dirty="0">
                <a:solidFill>
                  <a:srgbClr val="00B050"/>
                </a:solidFill>
              </a:rPr>
              <a:t>10 percent margin</a:t>
            </a:r>
            <a:r>
              <a:rPr lang="en-GB" sz="1400" dirty="0"/>
              <a:t> (or by a 1-instance margin, whichever is greater) during a rebalancing activity.</a:t>
            </a:r>
          </a:p>
        </p:txBody>
      </p:sp>
    </p:spTree>
    <p:extLst>
      <p:ext uri="{BB962C8B-B14F-4D97-AF65-F5344CB8AC3E}">
        <p14:creationId xmlns:p14="http://schemas.microsoft.com/office/powerpoint/2010/main" val="562292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IP Address</a:t>
            </a:r>
            <a:endParaRPr lang="en-US" dirty="0"/>
          </a:p>
        </p:txBody>
      </p:sp>
      <p:sp>
        <p:nvSpPr>
          <p:cNvPr id="3" name="Content Placeholder 2"/>
          <p:cNvSpPr>
            <a:spLocks noGrp="1"/>
          </p:cNvSpPr>
          <p:nvPr>
            <p:ph idx="1"/>
          </p:nvPr>
        </p:nvSpPr>
        <p:spPr/>
        <p:txBody>
          <a:bodyPr>
            <a:normAutofit/>
          </a:bodyPr>
          <a:lstStyle/>
          <a:p>
            <a:r>
              <a:rPr lang="en-GB" sz="1400" dirty="0"/>
              <a:t>The number of Elastic IP addresses you can have in EC2 per region is </a:t>
            </a:r>
            <a:r>
              <a:rPr lang="en-GB" sz="1400" b="1" dirty="0" smtClean="0"/>
              <a:t>5</a:t>
            </a:r>
            <a:endParaRPr lang="en-GB" sz="1400" dirty="0"/>
          </a:p>
        </p:txBody>
      </p:sp>
    </p:spTree>
    <p:extLst>
      <p:ext uri="{BB962C8B-B14F-4D97-AF65-F5344CB8AC3E}">
        <p14:creationId xmlns:p14="http://schemas.microsoft.com/office/powerpoint/2010/main" val="12785251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6818</TotalTime>
  <Words>697</Words>
  <Application>Microsoft Office PowerPoint</Application>
  <PresentationFormat>On-screen Show (4:3)</PresentationFormat>
  <Paragraphs>60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Clarity</vt:lpstr>
      <vt:lpstr>AWS Solution Architect</vt:lpstr>
      <vt:lpstr>VPC</vt:lpstr>
      <vt:lpstr>Placement Group</vt:lpstr>
      <vt:lpstr>CloudWatch</vt:lpstr>
      <vt:lpstr>CloudWatch</vt:lpstr>
      <vt:lpstr>CloudWatch Metrics</vt:lpstr>
      <vt:lpstr>SQS</vt:lpstr>
      <vt:lpstr>Auto Scaling</vt:lpstr>
      <vt:lpstr>Elastic IP Address</vt:lpstr>
      <vt:lpstr>CloudTrail</vt:lpstr>
      <vt:lpstr>Amazon RDS</vt:lpstr>
      <vt:lpstr>Subnet</vt:lpstr>
      <vt:lpstr>Storage</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591</cp:revision>
  <dcterms:created xsi:type="dcterms:W3CDTF">2016-02-28T16:32:10Z</dcterms:created>
  <dcterms:modified xsi:type="dcterms:W3CDTF">2017-07-19T16:58:38Z</dcterms:modified>
</cp:coreProperties>
</file>