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35"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 id="324" r:id="rId25"/>
    <p:sldId id="325" r:id="rId26"/>
    <p:sldId id="326" r:id="rId27"/>
    <p:sldId id="327" r:id="rId28"/>
    <p:sldId id="328" r:id="rId29"/>
    <p:sldId id="329" r:id="rId30"/>
    <p:sldId id="330" r:id="rId31"/>
    <p:sldId id="331" r:id="rId32"/>
    <p:sldId id="332" r:id="rId33"/>
    <p:sldId id="323" r:id="rId34"/>
    <p:sldId id="334" r:id="rId35"/>
    <p:sldId id="333" r:id="rId36"/>
    <p:sldId id="320" r:id="rId37"/>
    <p:sldId id="321" r:id="rId38"/>
    <p:sldId id="322" r:id="rId39"/>
    <p:sldId id="26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6"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3/22/2018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12" Type="http://schemas.openxmlformats.org/officeDocument/2006/relationships/hyperlink" Target="http://www.baeldung.com/java-count-chars"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Island of Isolation</a:t>
            </a:r>
            <a:endParaRPr lang="en-US" dirty="0"/>
          </a:p>
        </p:txBody>
      </p:sp>
      <p:sp>
        <p:nvSpPr>
          <p:cNvPr id="3" name="Content Placeholder 2"/>
          <p:cNvSpPr>
            <a:spLocks noGrp="1"/>
          </p:cNvSpPr>
          <p:nvPr>
            <p:ph idx="1"/>
          </p:nvPr>
        </p:nvSpPr>
        <p:spPr/>
        <p:txBody>
          <a:bodyPr>
            <a:normAutofit/>
          </a:bodyPr>
          <a:lstStyle/>
          <a:p>
            <a:r>
              <a:rPr lang="en-GB" sz="1600" dirty="0"/>
              <a:t>class A { B </a:t>
            </a:r>
            <a:r>
              <a:rPr lang="en-GB" sz="1600" dirty="0" err="1"/>
              <a:t>myB</a:t>
            </a:r>
            <a:r>
              <a:rPr lang="en-GB" sz="1600" dirty="0"/>
              <a:t>; } </a:t>
            </a:r>
            <a:endParaRPr lang="en-GB" sz="1600" dirty="0" smtClean="0"/>
          </a:p>
          <a:p>
            <a:r>
              <a:rPr lang="en-GB" sz="1600" dirty="0" smtClean="0"/>
              <a:t>class </a:t>
            </a:r>
            <a:r>
              <a:rPr lang="en-GB" sz="1600" dirty="0"/>
              <a:t>B { A </a:t>
            </a:r>
            <a:r>
              <a:rPr lang="en-GB" sz="1600" dirty="0" err="1"/>
              <a:t>myA</a:t>
            </a:r>
            <a:r>
              <a:rPr lang="en-GB" sz="1600" dirty="0"/>
              <a:t>; } </a:t>
            </a:r>
            <a:endParaRPr lang="en-GB" sz="1600" dirty="0" smtClean="0"/>
          </a:p>
          <a:p>
            <a:r>
              <a:rPr lang="en-GB" sz="1600" dirty="0" smtClean="0"/>
              <a:t>A </a:t>
            </a:r>
            <a:r>
              <a:rPr lang="en-GB" sz="1600" dirty="0" err="1"/>
              <a:t>a</a:t>
            </a:r>
            <a:r>
              <a:rPr lang="en-GB" sz="1600" dirty="0"/>
              <a:t> = new A(); </a:t>
            </a:r>
            <a:endParaRPr lang="en-GB" sz="1600" dirty="0" smtClean="0"/>
          </a:p>
          <a:p>
            <a:r>
              <a:rPr lang="en-GB" sz="1600" dirty="0" smtClean="0"/>
              <a:t>B </a:t>
            </a:r>
            <a:r>
              <a:rPr lang="en-GB" sz="1600" dirty="0" err="1"/>
              <a:t>b</a:t>
            </a:r>
            <a:r>
              <a:rPr lang="en-GB" sz="1600" dirty="0"/>
              <a:t> = new B(); </a:t>
            </a:r>
            <a:endParaRPr lang="en-GB" sz="1600" dirty="0" smtClean="0"/>
          </a:p>
          <a:p>
            <a:r>
              <a:rPr lang="en-GB" sz="1600" dirty="0" err="1" smtClean="0"/>
              <a:t>a.b</a:t>
            </a:r>
            <a:r>
              <a:rPr lang="en-GB" sz="1600" dirty="0" smtClean="0"/>
              <a:t> </a:t>
            </a:r>
            <a:r>
              <a:rPr lang="en-GB" sz="1600" dirty="0"/>
              <a:t>= b; </a:t>
            </a:r>
            <a:r>
              <a:rPr lang="en-GB" sz="1600" dirty="0" err="1"/>
              <a:t>b.a</a:t>
            </a:r>
            <a:r>
              <a:rPr lang="en-GB" sz="1600" dirty="0"/>
              <a:t> = a</a:t>
            </a:r>
            <a:r>
              <a:rPr lang="en-GB" sz="1600" dirty="0" smtClean="0"/>
              <a:t>;</a:t>
            </a:r>
          </a:p>
          <a:p>
            <a:r>
              <a:rPr lang="en-GB" sz="1600" dirty="0"/>
              <a:t>a = </a:t>
            </a:r>
            <a:r>
              <a:rPr lang="en-GB" sz="1600" dirty="0" smtClean="0"/>
              <a:t>null;</a:t>
            </a:r>
          </a:p>
          <a:p>
            <a:r>
              <a:rPr lang="en-GB" sz="1600" dirty="0" smtClean="0"/>
              <a:t>b </a:t>
            </a:r>
            <a:r>
              <a:rPr lang="en-GB" sz="1600" dirty="0"/>
              <a:t>= null</a:t>
            </a:r>
            <a:r>
              <a:rPr lang="en-GB" sz="1600" dirty="0" smtClean="0"/>
              <a:t>;	---End</a:t>
            </a:r>
          </a:p>
          <a:p>
            <a:r>
              <a:rPr lang="en-GB" sz="1600" dirty="0" smtClean="0"/>
              <a:t>At the end, the reference to the outside world is null, so both object ‘a’ and ‘b’ are </a:t>
            </a:r>
            <a:r>
              <a:rPr lang="en-GB" sz="1600" b="1" dirty="0" smtClean="0">
                <a:solidFill>
                  <a:srgbClr val="00B050"/>
                </a:solidFill>
              </a:rPr>
              <a:t>eligible</a:t>
            </a:r>
            <a:r>
              <a:rPr lang="en-GB" sz="1600" dirty="0" smtClean="0"/>
              <a:t> for garbage collection</a:t>
            </a:r>
          </a:p>
          <a:p>
            <a:endParaRPr lang="en-GB" sz="1600" dirty="0"/>
          </a:p>
          <a:p>
            <a:endParaRPr lang="en-GB" sz="1600" dirty="0" smtClean="0"/>
          </a:p>
          <a:p>
            <a:endParaRPr lang="en-GB" sz="1600" dirty="0"/>
          </a:p>
        </p:txBody>
      </p:sp>
    </p:spTree>
    <p:extLst>
      <p:ext uri="{BB962C8B-B14F-4D97-AF65-F5344CB8AC3E}">
        <p14:creationId xmlns:p14="http://schemas.microsoft.com/office/powerpoint/2010/main" val="299073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any values?</a:t>
            </a:r>
          </a:p>
          <a:p>
            <a:r>
              <a:rPr lang="en-GB" sz="1600" dirty="0" smtClean="0"/>
              <a:t>Answer : </a:t>
            </a:r>
            <a:r>
              <a:rPr lang="en-GB" sz="1600" b="1" dirty="0" smtClean="0">
                <a:solidFill>
                  <a:srgbClr val="FF0000"/>
                </a:solidFill>
              </a:rPr>
              <a:t>Poison message</a:t>
            </a:r>
            <a:r>
              <a:rPr lang="en-GB" sz="1600" dirty="0" smtClean="0"/>
              <a:t> to tell the worker to stop</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 Vs Introspection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Java – Static typing system</a:t>
            </a:r>
          </a:p>
          <a:p>
            <a:r>
              <a:rPr lang="en-GB" sz="1600" dirty="0" smtClean="0"/>
              <a:t>The </a:t>
            </a:r>
            <a:r>
              <a:rPr lang="en-GB" sz="1600" dirty="0"/>
              <a:t>ability to inspect the code in the system and see object types is not reflection, but rather Type </a:t>
            </a:r>
            <a:r>
              <a:rPr lang="en-GB" sz="1600" b="1" dirty="0"/>
              <a:t>Introspection</a:t>
            </a:r>
            <a:r>
              <a:rPr lang="en-GB" sz="1600" dirty="0"/>
              <a:t>. Reflection is then the ability to make </a:t>
            </a:r>
            <a:r>
              <a:rPr lang="en-GB" sz="1600" b="1" dirty="0">
                <a:solidFill>
                  <a:srgbClr val="FF0000"/>
                </a:solidFill>
              </a:rPr>
              <a:t>modifications at runtime</a:t>
            </a:r>
            <a:r>
              <a:rPr lang="en-GB" sz="1600" dirty="0"/>
              <a:t> by making use of introspection. The distinction is necessary here as some languages support introspection, but do not support reflection. One such example is C</a:t>
            </a:r>
            <a:r>
              <a:rPr lang="en-GB" sz="1600" dirty="0" smtClean="0"/>
              <a:t>++</a:t>
            </a:r>
          </a:p>
          <a:p>
            <a:r>
              <a:rPr lang="en-GB" sz="1600" dirty="0" smtClean="0"/>
              <a:t>Using reflection to invoke the method</a:t>
            </a:r>
          </a:p>
          <a:p>
            <a:pPr lvl="1"/>
            <a:r>
              <a:rPr lang="en-GB" sz="1400" dirty="0" smtClean="0"/>
              <a:t>Method </a:t>
            </a:r>
            <a:r>
              <a:rPr lang="en-GB" sz="1400" dirty="0" err="1"/>
              <a:t>method</a:t>
            </a:r>
            <a:r>
              <a:rPr lang="en-GB" sz="1400" dirty="0"/>
              <a:t> = </a:t>
            </a:r>
            <a:r>
              <a:rPr lang="en-GB" sz="1400" dirty="0" err="1"/>
              <a:t>foo.getClass</a:t>
            </a:r>
            <a:r>
              <a:rPr lang="en-GB" sz="1400" dirty="0"/>
              <a:t>().</a:t>
            </a:r>
            <a:r>
              <a:rPr lang="en-GB" sz="1400" dirty="0" err="1"/>
              <a:t>getMethod</a:t>
            </a:r>
            <a:r>
              <a:rPr lang="en-GB" sz="1400" dirty="0"/>
              <a:t>("</a:t>
            </a:r>
            <a:r>
              <a:rPr lang="en-GB" sz="1400" dirty="0" err="1"/>
              <a:t>doSomething</a:t>
            </a:r>
            <a:r>
              <a:rPr lang="en-GB" sz="1400" dirty="0"/>
              <a:t>", null); </a:t>
            </a:r>
            <a:endParaRPr lang="en-GB" sz="1400" dirty="0" smtClean="0"/>
          </a:p>
          <a:p>
            <a:pPr lvl="1"/>
            <a:r>
              <a:rPr lang="en-GB" sz="1400" dirty="0" err="1" smtClean="0"/>
              <a:t>method.invoke</a:t>
            </a:r>
            <a:r>
              <a:rPr lang="en-GB" sz="1400" dirty="0" smtClean="0"/>
              <a:t>(foo</a:t>
            </a:r>
            <a:r>
              <a:rPr lang="en-GB" sz="1400" dirty="0"/>
              <a:t>, null);</a:t>
            </a:r>
          </a:p>
        </p:txBody>
      </p:sp>
    </p:spTree>
    <p:extLst>
      <p:ext uri="{BB962C8B-B14F-4D97-AF65-F5344CB8AC3E}">
        <p14:creationId xmlns:p14="http://schemas.microsoft.com/office/powerpoint/2010/main" val="4102035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Finally </a:t>
            </a:r>
            <a:r>
              <a:rPr lang="en-US" smtClean="0"/>
              <a:t>block execution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Finally block will not be executed during the below scenarios:-</a:t>
            </a:r>
          </a:p>
          <a:p>
            <a:pPr lvl="1"/>
            <a:r>
              <a:rPr lang="en-GB" sz="1400" dirty="0" smtClean="0"/>
              <a:t>When </a:t>
            </a:r>
            <a:r>
              <a:rPr lang="en-GB" sz="1400" dirty="0" err="1" smtClean="0">
                <a:solidFill>
                  <a:srgbClr val="FF0000"/>
                </a:solidFill>
              </a:rPr>
              <a:t>System.exit</a:t>
            </a:r>
            <a:r>
              <a:rPr lang="en-GB" sz="1400" dirty="0" smtClean="0">
                <a:solidFill>
                  <a:srgbClr val="FF0000"/>
                </a:solidFill>
              </a:rPr>
              <a:t>()</a:t>
            </a:r>
            <a:r>
              <a:rPr lang="en-GB" sz="1400" dirty="0" smtClean="0"/>
              <a:t> is invoked</a:t>
            </a:r>
          </a:p>
          <a:p>
            <a:pPr lvl="1"/>
            <a:r>
              <a:rPr lang="en-GB" sz="1400" dirty="0" smtClean="0"/>
              <a:t>JVM crash</a:t>
            </a:r>
          </a:p>
          <a:p>
            <a:pPr lvl="1"/>
            <a:r>
              <a:rPr lang="en-GB" sz="1400" dirty="0" smtClean="0"/>
              <a:t>Infinite loop in try block</a:t>
            </a:r>
          </a:p>
          <a:p>
            <a:pPr lvl="1"/>
            <a:r>
              <a:rPr lang="en-GB" sz="1400" dirty="0" smtClean="0"/>
              <a:t>OS forcibly terminates the JVM using kill command</a:t>
            </a:r>
          </a:p>
          <a:p>
            <a:pPr lvl="1"/>
            <a:r>
              <a:rPr lang="en-GB" sz="1400" dirty="0" smtClean="0"/>
              <a:t>Host system dies</a:t>
            </a:r>
            <a:endParaRPr lang="en-GB" sz="1400" dirty="0"/>
          </a:p>
        </p:txBody>
      </p:sp>
    </p:spTree>
    <p:extLst>
      <p:ext uri="{BB962C8B-B14F-4D97-AF65-F5344CB8AC3E}">
        <p14:creationId xmlns:p14="http://schemas.microsoft.com/office/powerpoint/2010/main" val="2907780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Leaks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Can be created when the database or byte stream connections are not closed properly</a:t>
            </a:r>
            <a:endParaRPr lang="en-GB" sz="1400" dirty="0"/>
          </a:p>
        </p:txBody>
      </p:sp>
    </p:spTree>
    <p:extLst>
      <p:ext uri="{BB962C8B-B14F-4D97-AF65-F5344CB8AC3E}">
        <p14:creationId xmlns:p14="http://schemas.microsoft.com/office/powerpoint/2010/main" val="3403891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HashMap Vs TreeMap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572375"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418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avoid IF-ELSE or SWITCH case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Reflection – caller has to remember the fully qualified name</a:t>
            </a:r>
          </a:p>
          <a:p>
            <a:r>
              <a:rPr lang="en-US" sz="1600" dirty="0" smtClean="0"/>
              <a:t>Map</a:t>
            </a:r>
          </a:p>
          <a:p>
            <a:r>
              <a:rPr lang="en-US" sz="1600" dirty="0" err="1" smtClean="0"/>
              <a:t>Enum</a:t>
            </a:r>
            <a:endParaRPr lang="en-US" sz="1600" dirty="0" smtClean="0"/>
          </a:p>
          <a:p>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2708920"/>
            <a:ext cx="4608512" cy="348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avoid IF-ELSE or SWITCH case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Map</a:t>
            </a:r>
          </a:p>
          <a:p>
            <a:endParaRPr lang="en-US"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66484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64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37331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hlinkClick r:id="rId12"/>
              </a:rPr>
              <a:t>http://</a:t>
            </a:r>
            <a:r>
              <a:rPr lang="en-US" sz="1600" dirty="0" smtClean="0">
                <a:hlinkClick r:id="rId12"/>
              </a:rPr>
              <a:t>www.baeldung.com/java-count-chars</a:t>
            </a:r>
            <a:endParaRPr lang="en-US" sz="1600" dirty="0" smtClean="0"/>
          </a:p>
          <a:p>
            <a:r>
              <a:rPr lang="en-US" sz="1600" dirty="0"/>
              <a:t>https://www.javacodegeeks.com/2014/10/factory-without-if-else.html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7414</TotalTime>
  <Words>2087</Words>
  <Application>Microsoft Office PowerPoint</Application>
  <PresentationFormat>On-screen Show (4:3)</PresentationFormat>
  <Paragraphs>358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Island of Isolation</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Reflection Vs Introspection</vt:lpstr>
      <vt:lpstr>Finally block execution</vt:lpstr>
      <vt:lpstr>Memory Leaks</vt:lpstr>
      <vt:lpstr>HashMap Vs TreeMap</vt:lpstr>
      <vt:lpstr>Ways to avoid IF-ELSE or SWITCH case</vt:lpstr>
      <vt:lpstr>Ways to avoid IF-ELSE or SWITCH case</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1013</cp:revision>
  <dcterms:created xsi:type="dcterms:W3CDTF">2016-02-28T16:32:10Z</dcterms:created>
  <dcterms:modified xsi:type="dcterms:W3CDTF">2018-03-22T14:06:07Z</dcterms:modified>
</cp:coreProperties>
</file>