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99" r:id="rId4"/>
    <p:sldId id="296" r:id="rId5"/>
    <p:sldId id="297" r:id="rId6"/>
    <p:sldId id="298" r:id="rId7"/>
    <p:sldId id="300" r:id="rId8"/>
    <p:sldId id="301" r:id="rId9"/>
    <p:sldId id="302" r:id="rId10"/>
    <p:sldId id="303" r:id="rId11"/>
    <p:sldId id="304" r:id="rId12"/>
    <p:sldId id="305" r:id="rId13"/>
    <p:sldId id="306" r:id="rId14"/>
    <p:sldId id="29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403" y="21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1.awsstatic.com/whitepapers/microservices-on-aws.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 using AWS</a:t>
            </a:r>
            <a:br>
              <a:rPr lang="en-US" dirty="0" smtClean="0"/>
            </a:br>
            <a:r>
              <a:rPr lang="en-US" sz="1400" dirty="0" smtClean="0"/>
              <a:t>(disclaimer : This is just a personal notes. Some of the contents are copied from AWS whitepapers and website)</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Service discovery using key value store - </a:t>
            </a:r>
            <a:r>
              <a:rPr lang="en-GB" sz="1600" dirty="0"/>
              <a:t>You can also use a key-value store for discovery of </a:t>
            </a:r>
            <a:r>
              <a:rPr lang="en-GB" sz="1600" dirty="0" smtClean="0"/>
              <a:t>Microservices</a:t>
            </a:r>
            <a:r>
              <a:rPr lang="en-GB" sz="1600" dirty="0"/>
              <a:t>. Although it takes longer to build this approach compared to other approaches, it provides more flexibility and extensibility and doesn’t encounter DNS caching issues. </a:t>
            </a:r>
            <a:endParaRPr lang="en-GB" sz="1600" dirty="0" smtClean="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70294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555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Discovery – Third Party Services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err="1" smtClean="0"/>
              <a:t>HashiCorp</a:t>
            </a:r>
            <a:r>
              <a:rPr lang="en-US" sz="1600" dirty="0" smtClean="0"/>
              <a:t> Consul</a:t>
            </a:r>
          </a:p>
          <a:p>
            <a:r>
              <a:rPr lang="en-US" sz="1600" dirty="0" smtClean="0"/>
              <a:t>Netflix Eureka</a:t>
            </a:r>
          </a:p>
          <a:p>
            <a:endParaRPr lang="en-US" sz="1600" dirty="0" smtClean="0"/>
          </a:p>
        </p:txBody>
      </p:sp>
    </p:spTree>
    <p:extLst>
      <p:ext uri="{BB962C8B-B14F-4D97-AF65-F5344CB8AC3E}">
        <p14:creationId xmlns:p14="http://schemas.microsoft.com/office/powerpoint/2010/main" val="564171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Event source pattern</a:t>
            </a:r>
          </a:p>
          <a:p>
            <a:r>
              <a:rPr lang="en-GB" sz="1600" dirty="0"/>
              <a:t>Event sourcing </a:t>
            </a:r>
            <a:r>
              <a:rPr lang="en-GB" sz="1600" b="1" dirty="0">
                <a:solidFill>
                  <a:srgbClr val="FF0000"/>
                </a:solidFill>
              </a:rPr>
              <a:t>persists</a:t>
            </a:r>
            <a:r>
              <a:rPr lang="en-GB" sz="1600" dirty="0">
                <a:solidFill>
                  <a:srgbClr val="FF0000"/>
                </a:solidFill>
              </a:rPr>
              <a:t> </a:t>
            </a:r>
            <a:r>
              <a:rPr lang="en-GB" sz="1600" dirty="0"/>
              <a:t>the state of a business entity such an Order or a Customer as a sequence of </a:t>
            </a:r>
            <a:r>
              <a:rPr lang="en-GB" sz="1600" b="1" dirty="0">
                <a:solidFill>
                  <a:srgbClr val="FF0000"/>
                </a:solidFill>
              </a:rPr>
              <a:t>state-changing events</a:t>
            </a:r>
            <a:r>
              <a:rPr lang="en-GB" sz="1600" dirty="0"/>
              <a:t>. Whenever the state of a business entity changes, a new event is appended to the list of events. Since saving an event is a single operation, it is inherently atomic. The application reconstructs an entity’s current state by replaying the events.</a:t>
            </a:r>
            <a:endParaRPr lang="en-US" sz="1600" dirty="0" smtClean="0"/>
          </a:p>
          <a:p>
            <a:endParaRPr lang="en-US"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29000"/>
            <a:ext cx="4048125" cy="330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947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Instead of simply storing the current state of each order as a row in an </a:t>
            </a:r>
            <a:r>
              <a:rPr lang="en-GB" sz="1600" dirty="0"/>
              <a:t>ORDERS</a:t>
            </a:r>
            <a:r>
              <a:rPr lang="en-GB" sz="1600" dirty="0"/>
              <a:t> table, the application persists each </a:t>
            </a:r>
            <a:r>
              <a:rPr lang="en-GB" sz="1600" dirty="0"/>
              <a:t>Order</a:t>
            </a:r>
            <a:r>
              <a:rPr lang="en-GB" sz="1600" dirty="0"/>
              <a:t> as a sequence of events. The </a:t>
            </a:r>
            <a:r>
              <a:rPr lang="en-GB" sz="1600" dirty="0"/>
              <a:t>CustomerService</a:t>
            </a:r>
            <a:r>
              <a:rPr lang="en-GB" sz="1600" dirty="0"/>
              <a:t> can subscribe to the order events and update its own </a:t>
            </a:r>
            <a:r>
              <a:rPr lang="en-GB" sz="1600" dirty="0" smtClean="0"/>
              <a:t>state</a:t>
            </a:r>
          </a:p>
          <a:p>
            <a:r>
              <a:rPr lang="en-GB" sz="1600" dirty="0"/>
              <a:t>In the context of </a:t>
            </a:r>
            <a:r>
              <a:rPr lang="en-GB" sz="1600" dirty="0" smtClean="0"/>
              <a:t>Microservices </a:t>
            </a:r>
            <a:r>
              <a:rPr lang="en-GB" sz="1600" dirty="0"/>
              <a:t>architectures, event sourcing enables decoupling different parts of an application by using a publish/subscribe pattern, and it feeds the same event data into different data models for separate </a:t>
            </a:r>
            <a:r>
              <a:rPr lang="en-GB" sz="1600" dirty="0" smtClean="0"/>
              <a:t>Microservices</a:t>
            </a:r>
            <a:r>
              <a:rPr lang="en-GB" sz="1600" dirty="0"/>
              <a:t>. Event sourcing is frequently used in conjunction with the </a:t>
            </a:r>
            <a:r>
              <a:rPr lang="en-GB" sz="1600" b="1" dirty="0">
                <a:solidFill>
                  <a:srgbClr val="FF0000"/>
                </a:solidFill>
              </a:rPr>
              <a:t>CQRS pattern </a:t>
            </a:r>
            <a:r>
              <a:rPr lang="en-GB" sz="1600" dirty="0"/>
              <a:t>(Command, Query, Responsibility, Segregation) to decouple read from write workloads and optimize both for performance, scalability, and security</a:t>
            </a:r>
            <a:endParaRPr lang="en-US" sz="1600" dirty="0" smtClean="0"/>
          </a:p>
        </p:txBody>
      </p:sp>
    </p:spTree>
    <p:extLst>
      <p:ext uri="{BB962C8B-B14F-4D97-AF65-F5344CB8AC3E}">
        <p14:creationId xmlns:p14="http://schemas.microsoft.com/office/powerpoint/2010/main" val="4039483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d1.awsstatic.com/whitepapers/microservices-on-aws.pdf</a:t>
            </a:r>
            <a:endParaRPr lang="en-US" sz="1600" dirty="0" smtClean="0"/>
          </a:p>
          <a:p>
            <a:r>
              <a:rPr lang="en-US" sz="1600" dirty="0"/>
              <a:t>http://microservices.io/patterns/data/event-sourcing.html</a:t>
            </a:r>
            <a:endParaRPr lang="en-US" sz="1600" dirty="0" smtClean="0"/>
          </a:p>
        </p:txBody>
      </p:sp>
    </p:spTree>
    <p:extLst>
      <p:ext uri="{BB962C8B-B14F-4D97-AF65-F5344CB8AC3E}">
        <p14:creationId xmlns:p14="http://schemas.microsoft.com/office/powerpoint/2010/main" val="3333602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Microservices</a:t>
            </a:r>
            <a:endParaRPr lang="en-US" dirty="0"/>
          </a:p>
        </p:txBody>
      </p:sp>
      <p:sp>
        <p:nvSpPr>
          <p:cNvPr id="3" name="Content Placeholder 2"/>
          <p:cNvSpPr>
            <a:spLocks noGrp="1"/>
          </p:cNvSpPr>
          <p:nvPr>
            <p:ph idx="1"/>
          </p:nvPr>
        </p:nvSpPr>
        <p:spPr/>
        <p:txBody>
          <a:bodyPr>
            <a:normAutofit/>
          </a:bodyPr>
          <a:lstStyle/>
          <a:p>
            <a:r>
              <a:rPr lang="en-GB" sz="1600" dirty="0" smtClean="0"/>
              <a:t>Decentralized</a:t>
            </a:r>
          </a:p>
          <a:p>
            <a:r>
              <a:rPr lang="en-GB" sz="1600" dirty="0" smtClean="0"/>
              <a:t>Polyglot</a:t>
            </a:r>
            <a:r>
              <a:rPr lang="en-GB" sz="1600" dirty="0" smtClean="0"/>
              <a:t> – Eac</a:t>
            </a:r>
            <a:r>
              <a:rPr lang="en-GB" sz="1600" dirty="0" smtClean="0"/>
              <a:t>h Microservices can be developed in different programming languages based on the requirement and needs</a:t>
            </a:r>
            <a:endParaRPr lang="en-GB" sz="1600" dirty="0" smtClean="0"/>
          </a:p>
          <a:p>
            <a:r>
              <a:rPr lang="en-GB" sz="1600" dirty="0" smtClean="0"/>
              <a:t>Independent</a:t>
            </a:r>
          </a:p>
          <a:p>
            <a:r>
              <a:rPr lang="en-GB" sz="1600" dirty="0" smtClean="0"/>
              <a:t>Do one thing well</a:t>
            </a:r>
          </a:p>
          <a:p>
            <a:r>
              <a:rPr lang="en-GB" sz="1600" dirty="0" smtClean="0"/>
              <a:t>Black Box</a:t>
            </a:r>
          </a:p>
          <a:p>
            <a:r>
              <a:rPr lang="en-GB" sz="1600" dirty="0" smtClean="0"/>
              <a:t>You build it, you run it</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idx="1"/>
          </p:nvPr>
        </p:nvSpPr>
        <p:spPr/>
        <p:txBody>
          <a:bodyPr>
            <a:normAutofit/>
          </a:bodyPr>
          <a:lstStyle/>
          <a:p>
            <a:r>
              <a:rPr lang="en-GB" sz="1600" dirty="0" smtClean="0"/>
              <a:t>Microservices using AWS can be developed in many ways:-</a:t>
            </a:r>
          </a:p>
          <a:p>
            <a:pPr lvl="1">
              <a:buFont typeface="Wingdings" panose="05000000000000000000" pitchFamily="2" charset="2"/>
              <a:buChar char="Ø"/>
            </a:pPr>
            <a:r>
              <a:rPr lang="en-GB" sz="1400" dirty="0" smtClean="0"/>
              <a:t>Microservices without the serverless architecture</a:t>
            </a:r>
          </a:p>
          <a:p>
            <a:pPr lvl="1">
              <a:buFont typeface="Wingdings" panose="05000000000000000000" pitchFamily="2" charset="2"/>
              <a:buChar char="Ø"/>
            </a:pPr>
            <a:r>
              <a:rPr lang="en-GB" sz="1400" dirty="0" smtClean="0"/>
              <a:t>Microservices using Amazon Elastic Container service</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74402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API gateway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22960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923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9" y="1409093"/>
            <a:ext cx="7294388" cy="435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953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The AWS Serverless Application Model (AWS SAM) is a convenient way to define serverless </a:t>
            </a:r>
            <a:r>
              <a:rPr lang="en-GB" sz="1600" dirty="0" smtClean="0"/>
              <a:t>applications. AWS </a:t>
            </a:r>
            <a:r>
              <a:rPr lang="en-GB" sz="1600" dirty="0"/>
              <a:t>SAM is natively supported by CloudFormation and defines a simplified syntax for expressing serverless resources. To deploy your application, simply specify the resources you need as part of your application, along with their associated permissions policies in a CloudFormation template, package your deployment artifacts, and deploy the template.</a:t>
            </a:r>
            <a:endParaRPr lang="en-US" sz="1600" dirty="0" smtClean="0"/>
          </a:p>
        </p:txBody>
      </p:sp>
    </p:spTree>
    <p:extLst>
      <p:ext uri="{BB962C8B-B14F-4D97-AF65-F5344CB8AC3E}">
        <p14:creationId xmlns:p14="http://schemas.microsoft.com/office/powerpoint/2010/main" val="650426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One of the primary challenges with </a:t>
            </a:r>
            <a:r>
              <a:rPr lang="en-GB" sz="1600" dirty="0" smtClean="0"/>
              <a:t>Microservices </a:t>
            </a:r>
            <a:r>
              <a:rPr lang="en-GB" sz="1600" dirty="0"/>
              <a:t>architectures is allowing services to discover and interact with each other. </a:t>
            </a:r>
            <a:endParaRPr lang="en-GB" sz="1600" dirty="0" smtClean="0"/>
          </a:p>
          <a:p>
            <a:r>
              <a:rPr lang="en-GB" sz="1600" dirty="0" smtClean="0"/>
              <a:t>Client-Side Service Discovery:-</a:t>
            </a:r>
          </a:p>
          <a:p>
            <a:pPr lvl="1">
              <a:buFont typeface="Wingdings" panose="05000000000000000000" pitchFamily="2" charset="2"/>
              <a:buChar char="Ø"/>
            </a:pPr>
            <a:r>
              <a:rPr lang="en-GB" sz="1400" dirty="0" smtClean="0"/>
              <a:t>Hard code the IP address of the target as part of the configuration of the communication source</a:t>
            </a:r>
          </a:p>
          <a:p>
            <a:pPr lvl="1">
              <a:buFont typeface="Wingdings" panose="05000000000000000000" pitchFamily="2" charset="2"/>
              <a:buChar char="Ø"/>
            </a:pPr>
            <a:r>
              <a:rPr lang="en-GB" sz="1400" dirty="0"/>
              <a:t>It isn’t recommended for </a:t>
            </a:r>
            <a:r>
              <a:rPr lang="en-GB" sz="1400" dirty="0" smtClean="0"/>
              <a:t>Microservices </a:t>
            </a:r>
            <a:r>
              <a:rPr lang="en-GB" sz="1400" dirty="0"/>
              <a:t>architectures due to the dynamic nature of target properties. Every time the target system changes its properties—regardless of whether it’s the IP address or port information—the source system has to update the </a:t>
            </a:r>
            <a:r>
              <a:rPr lang="en-GB" sz="1400" dirty="0" smtClean="0"/>
              <a:t>configuration</a:t>
            </a:r>
          </a:p>
          <a:p>
            <a:r>
              <a:rPr lang="en-GB" sz="1600" dirty="0" smtClean="0"/>
              <a:t>Application load balancer based service discovery:-</a:t>
            </a:r>
          </a:p>
          <a:p>
            <a:endParaRPr lang="en-GB" sz="1600" dirty="0"/>
          </a:p>
          <a:p>
            <a:pPr lvl="1">
              <a:buFont typeface="Wingdings" panose="05000000000000000000" pitchFamily="2" charset="2"/>
              <a:buChar char="Ø"/>
            </a:pPr>
            <a:endParaRPr lang="en-US"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4026180"/>
            <a:ext cx="6120681" cy="2182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608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b="1" dirty="0" smtClean="0"/>
              <a:t>Application load balancer based service discovery:-</a:t>
            </a:r>
          </a:p>
          <a:p>
            <a:r>
              <a:rPr lang="en-GB" sz="1600" dirty="0" smtClean="0"/>
              <a:t>Advantages:- </a:t>
            </a:r>
          </a:p>
          <a:p>
            <a:pPr lvl="1">
              <a:buFont typeface="Wingdings" panose="05000000000000000000" pitchFamily="2" charset="2"/>
              <a:buChar char="Ø"/>
            </a:pPr>
            <a:r>
              <a:rPr lang="en-GB" sz="1400" dirty="0"/>
              <a:t>P</a:t>
            </a:r>
            <a:r>
              <a:rPr lang="en-GB" sz="1400" dirty="0" smtClean="0"/>
              <a:t>rovides health checks and automatic registration/de-registration of back end services in failure cases</a:t>
            </a:r>
          </a:p>
          <a:p>
            <a:pPr lvl="1">
              <a:buFont typeface="Wingdings" panose="05000000000000000000" pitchFamily="2" charset="2"/>
              <a:buChar char="Ø"/>
            </a:pPr>
            <a:r>
              <a:rPr lang="en-GB" sz="1400" dirty="0" smtClean="0"/>
              <a:t>Offers path and host based routing approaches</a:t>
            </a:r>
          </a:p>
          <a:p>
            <a:pPr lvl="1">
              <a:buFont typeface="Wingdings" panose="05000000000000000000" pitchFamily="2" charset="2"/>
              <a:buChar char="Ø"/>
            </a:pPr>
            <a:r>
              <a:rPr lang="en-GB" sz="1400" dirty="0"/>
              <a:t>You can configure a custom domain name for each </a:t>
            </a:r>
            <a:r>
              <a:rPr lang="en-GB" sz="1400" dirty="0" smtClean="0"/>
              <a:t>Microservice </a:t>
            </a:r>
            <a:r>
              <a:rPr lang="en-GB" sz="1400" dirty="0"/>
              <a:t>and associate the domain name with the Application Load Balancer’s DNS name using a CNAME </a:t>
            </a:r>
            <a:r>
              <a:rPr lang="en-GB" sz="1400" dirty="0" smtClean="0"/>
              <a:t>entry. The </a:t>
            </a:r>
            <a:r>
              <a:rPr lang="en-GB" sz="1400" dirty="0"/>
              <a:t>DNS names of the service endpoints are then published across other applications that need </a:t>
            </a:r>
            <a:r>
              <a:rPr lang="en-GB" sz="1400" dirty="0" smtClean="0"/>
              <a:t>access</a:t>
            </a:r>
          </a:p>
          <a:p>
            <a:r>
              <a:rPr lang="en-GB" sz="1600" dirty="0" smtClean="0"/>
              <a:t>DNS based </a:t>
            </a:r>
            <a:r>
              <a:rPr lang="en-GB" sz="1600" dirty="0"/>
              <a:t>service discovery - Amazon Route 53 could be another source for holding service discovery </a:t>
            </a:r>
            <a:r>
              <a:rPr lang="en-GB" sz="1600" dirty="0" smtClean="0"/>
              <a:t>information</a:t>
            </a:r>
          </a:p>
          <a:p>
            <a:r>
              <a:rPr lang="en-GB" sz="1600" dirty="0" smtClean="0"/>
              <a:t>Service discovery using Amazon ECS event system</a:t>
            </a:r>
          </a:p>
          <a:p>
            <a:r>
              <a:rPr lang="en-GB" sz="1600" dirty="0"/>
              <a:t>Service discovery using configuration management - </a:t>
            </a:r>
            <a:r>
              <a:rPr lang="en-GB" sz="1600" dirty="0" err="1"/>
              <a:t>OpsWorks</a:t>
            </a:r>
            <a:r>
              <a:rPr lang="en-GB" sz="1600" dirty="0"/>
              <a:t> is a configuration management service that uses Chef, an automation platform that treats server configurations as code. </a:t>
            </a:r>
            <a:r>
              <a:rPr lang="en-GB" sz="1600" dirty="0" err="1"/>
              <a:t>OpsWorks</a:t>
            </a:r>
            <a:r>
              <a:rPr lang="en-GB" sz="1600" dirty="0"/>
              <a:t> uses Chef to automate how servers are configured, deployed, and managed across your EC2 instances or on-premises compute environments</a:t>
            </a:r>
          </a:p>
          <a:p>
            <a:endParaRPr lang="en-GB" sz="1600" dirty="0" smtClean="0"/>
          </a:p>
          <a:p>
            <a:endParaRPr lang="en-GB" sz="1600" dirty="0"/>
          </a:p>
          <a:p>
            <a:pPr lvl="1">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506006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7"/>
            <a:ext cx="7058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366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5110</TotalTime>
  <Words>535</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Microservices using AWS (disclaimer : This is just a personal notes. Some of the contents are copied from AWS whitepapers and website)</vt:lpstr>
      <vt:lpstr>Characteristics of Microservices</vt:lpstr>
      <vt:lpstr>Microservices</vt:lpstr>
      <vt:lpstr>Microservices using API gateway</vt:lpstr>
      <vt:lpstr>Microservices using serverless</vt:lpstr>
      <vt:lpstr>Microservices using serverless</vt:lpstr>
      <vt:lpstr>Service Discovery</vt:lpstr>
      <vt:lpstr>Service Discovery</vt:lpstr>
      <vt:lpstr>Service Discovery</vt:lpstr>
      <vt:lpstr>Service Discovery</vt:lpstr>
      <vt:lpstr>Service Discovery – Third Party Services</vt:lpstr>
      <vt:lpstr>Distributed Data Management</vt:lpstr>
      <vt:lpstr>Distributed Data Management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808</cp:revision>
  <dcterms:created xsi:type="dcterms:W3CDTF">2016-02-28T16:32:10Z</dcterms:created>
  <dcterms:modified xsi:type="dcterms:W3CDTF">2018-02-04T20:31:41Z</dcterms:modified>
</cp:coreProperties>
</file>