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4"/>
  </p:notesMasterIdLst>
  <p:sldIdLst>
    <p:sldId id="256" r:id="rId2"/>
    <p:sldId id="257" r:id="rId3"/>
    <p:sldId id="364" r:id="rId4"/>
    <p:sldId id="329" r:id="rId5"/>
    <p:sldId id="308" r:id="rId6"/>
    <p:sldId id="331" r:id="rId7"/>
    <p:sldId id="334" r:id="rId8"/>
    <p:sldId id="333" r:id="rId9"/>
    <p:sldId id="343" r:id="rId10"/>
    <p:sldId id="339" r:id="rId11"/>
    <p:sldId id="335" r:id="rId12"/>
    <p:sldId id="344" r:id="rId13"/>
    <p:sldId id="345" r:id="rId14"/>
    <p:sldId id="342" r:id="rId15"/>
    <p:sldId id="288" r:id="rId16"/>
    <p:sldId id="291" r:id="rId17"/>
    <p:sldId id="275" r:id="rId18"/>
    <p:sldId id="270" r:id="rId19"/>
    <p:sldId id="279" r:id="rId20"/>
    <p:sldId id="306" r:id="rId21"/>
    <p:sldId id="274" r:id="rId22"/>
    <p:sldId id="276" r:id="rId23"/>
    <p:sldId id="271" r:id="rId24"/>
    <p:sldId id="303" r:id="rId25"/>
    <p:sldId id="290" r:id="rId26"/>
    <p:sldId id="326" r:id="rId27"/>
    <p:sldId id="327" r:id="rId28"/>
    <p:sldId id="352" r:id="rId29"/>
    <p:sldId id="272" r:id="rId30"/>
    <p:sldId id="273" r:id="rId31"/>
    <p:sldId id="277" r:id="rId32"/>
    <p:sldId id="309" r:id="rId33"/>
    <p:sldId id="346" r:id="rId34"/>
    <p:sldId id="278" r:id="rId35"/>
    <p:sldId id="280" r:id="rId36"/>
    <p:sldId id="320" r:id="rId37"/>
    <p:sldId id="301" r:id="rId38"/>
    <p:sldId id="281" r:id="rId39"/>
    <p:sldId id="282" r:id="rId40"/>
    <p:sldId id="283" r:id="rId41"/>
    <p:sldId id="300" r:id="rId42"/>
    <p:sldId id="289" r:id="rId43"/>
    <p:sldId id="284" r:id="rId44"/>
    <p:sldId id="348" r:id="rId45"/>
    <p:sldId id="353" r:id="rId46"/>
    <p:sldId id="285" r:id="rId47"/>
    <p:sldId id="314" r:id="rId48"/>
    <p:sldId id="325" r:id="rId49"/>
    <p:sldId id="347" r:id="rId50"/>
    <p:sldId id="350" r:id="rId51"/>
    <p:sldId id="351" r:id="rId52"/>
    <p:sldId id="349" r:id="rId53"/>
    <p:sldId id="328" r:id="rId54"/>
    <p:sldId id="318" r:id="rId55"/>
    <p:sldId id="317" r:id="rId56"/>
    <p:sldId id="286" r:id="rId57"/>
    <p:sldId id="315" r:id="rId58"/>
    <p:sldId id="356" r:id="rId59"/>
    <p:sldId id="287" r:id="rId60"/>
    <p:sldId id="319" r:id="rId61"/>
    <p:sldId id="292" r:id="rId62"/>
    <p:sldId id="293" r:id="rId63"/>
    <p:sldId id="294" r:id="rId64"/>
    <p:sldId id="338" r:id="rId65"/>
    <p:sldId id="295" r:id="rId66"/>
    <p:sldId id="354" r:id="rId67"/>
    <p:sldId id="355" r:id="rId68"/>
    <p:sldId id="357" r:id="rId69"/>
    <p:sldId id="360" r:id="rId70"/>
    <p:sldId id="359" r:id="rId71"/>
    <p:sldId id="358" r:id="rId72"/>
    <p:sldId id="361" r:id="rId73"/>
    <p:sldId id="296" r:id="rId74"/>
    <p:sldId id="297" r:id="rId75"/>
    <p:sldId id="298" r:id="rId76"/>
    <p:sldId id="299" r:id="rId77"/>
    <p:sldId id="302" r:id="rId78"/>
    <p:sldId id="304" r:id="rId79"/>
    <p:sldId id="305" r:id="rId80"/>
    <p:sldId id="307" r:id="rId81"/>
    <p:sldId id="310" r:id="rId82"/>
    <p:sldId id="323" r:id="rId83"/>
    <p:sldId id="312" r:id="rId84"/>
    <p:sldId id="311" r:id="rId85"/>
    <p:sldId id="313" r:id="rId86"/>
    <p:sldId id="316" r:id="rId87"/>
    <p:sldId id="321" r:id="rId88"/>
    <p:sldId id="322" r:id="rId89"/>
    <p:sldId id="324" r:id="rId90"/>
    <p:sldId id="332" r:id="rId91"/>
    <p:sldId id="337" r:id="rId92"/>
    <p:sldId id="330" r:id="rId93"/>
    <p:sldId id="368" r:id="rId94"/>
    <p:sldId id="336" r:id="rId95"/>
    <p:sldId id="340" r:id="rId96"/>
    <p:sldId id="341" r:id="rId97"/>
    <p:sldId id="362" r:id="rId98"/>
    <p:sldId id="363" r:id="rId99"/>
    <p:sldId id="366" r:id="rId100"/>
    <p:sldId id="365" r:id="rId101"/>
    <p:sldId id="367" r:id="rId102"/>
    <p:sldId id="269"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4" autoAdjust="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30/09/2017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31</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32</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33</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9/30/2017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9/30/2017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9/30/2017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9/30/2017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docs.aws.amazon.com/AmazonS3/latest/dev/restoring-objects.html#restoring-objects-expedited-capacity"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r>
              <a:rPr lang="en-GB" sz="1400" dirty="0"/>
              <a:t>VPC peering only routes traffic between source and destination VPCs. VPC peering </a:t>
            </a:r>
            <a:r>
              <a:rPr lang="en-GB" sz="1400" b="1" dirty="0">
                <a:solidFill>
                  <a:srgbClr val="FF0000"/>
                </a:solidFill>
              </a:rPr>
              <a:t>does not support edge to edge routing</a:t>
            </a:r>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Certificate Preparation</a:t>
            </a:r>
            <a:endParaRPr lang="en-US" dirty="0"/>
          </a:p>
        </p:txBody>
      </p:sp>
      <p:sp>
        <p:nvSpPr>
          <p:cNvPr id="3" name="Content Placeholder 2"/>
          <p:cNvSpPr>
            <a:spLocks noGrp="1"/>
          </p:cNvSpPr>
          <p:nvPr>
            <p:ph idx="1"/>
          </p:nvPr>
        </p:nvSpPr>
        <p:spPr/>
        <p:txBody>
          <a:bodyPr>
            <a:normAutofit/>
          </a:bodyPr>
          <a:lstStyle/>
          <a:p>
            <a:r>
              <a:rPr lang="en-GB" sz="1400" dirty="0" smtClean="0"/>
              <a:t>Session videos from AWS </a:t>
            </a:r>
            <a:r>
              <a:rPr lang="en-GB" sz="1400" dirty="0" err="1" smtClean="0"/>
              <a:t>re:Invent</a:t>
            </a:r>
            <a:endParaRPr lang="en-GB" sz="1400" dirty="0" smtClean="0"/>
          </a:p>
          <a:p>
            <a:r>
              <a:rPr lang="en-GB" sz="1400" dirty="0" smtClean="0"/>
              <a:t>AWS documentation web site</a:t>
            </a:r>
          </a:p>
          <a:p>
            <a:r>
              <a:rPr lang="en-GB" sz="1400" dirty="0" smtClean="0"/>
              <a:t>A Cloud Guru Blog</a:t>
            </a:r>
          </a:p>
          <a:p>
            <a:r>
              <a:rPr lang="en-GB" sz="1400" dirty="0" smtClean="0"/>
              <a:t>Amazon kindle versions of the AWS documentation</a:t>
            </a:r>
          </a:p>
          <a:p>
            <a:r>
              <a:rPr lang="en-GB" sz="1400" dirty="0" smtClean="0"/>
              <a:t>AWS Blog by Jeff Barr</a:t>
            </a:r>
          </a:p>
          <a:p>
            <a:r>
              <a:rPr lang="en-GB" sz="1400" dirty="0" smtClean="0"/>
              <a:t>A Cloud Guru forum</a:t>
            </a:r>
            <a:endParaRPr lang="en-GB" sz="1400" dirty="0"/>
          </a:p>
        </p:txBody>
      </p:sp>
    </p:spTree>
    <p:extLst>
      <p:ext uri="{BB962C8B-B14F-4D97-AF65-F5344CB8AC3E}">
        <p14:creationId xmlns:p14="http://schemas.microsoft.com/office/powerpoint/2010/main" val="3778984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 Headers</a:t>
            </a:r>
            <a:endParaRPr lang="en-US" dirty="0"/>
          </a:p>
        </p:txBody>
      </p:sp>
      <p:sp>
        <p:nvSpPr>
          <p:cNvPr id="3" name="Content Placeholder 2"/>
          <p:cNvSpPr>
            <a:spLocks noGrp="1"/>
          </p:cNvSpPr>
          <p:nvPr>
            <p:ph idx="1"/>
          </p:nvPr>
        </p:nvSpPr>
        <p:spPr/>
        <p:txBody>
          <a:bodyPr>
            <a:normAutofit/>
          </a:bodyPr>
          <a:lstStyle/>
          <a:p>
            <a:r>
              <a:rPr lang="en-GB" sz="1400" dirty="0" smtClean="0"/>
              <a:t>Content-type</a:t>
            </a:r>
          </a:p>
          <a:p>
            <a:r>
              <a:rPr lang="en-GB" sz="1400" dirty="0" smtClean="0"/>
              <a:t>X-</a:t>
            </a:r>
            <a:r>
              <a:rPr lang="en-GB" sz="1400" dirty="0" err="1" smtClean="0"/>
              <a:t>amz</a:t>
            </a:r>
            <a:r>
              <a:rPr lang="en-GB" sz="1400" dirty="0" smtClean="0"/>
              <a:t>-date</a:t>
            </a:r>
          </a:p>
          <a:p>
            <a:r>
              <a:rPr lang="en-GB" sz="1400" dirty="0" smtClean="0"/>
              <a:t>X-</a:t>
            </a:r>
            <a:r>
              <a:rPr lang="en-GB" sz="1400" dirty="0" err="1" smtClean="0"/>
              <a:t>amz</a:t>
            </a:r>
            <a:r>
              <a:rPr lang="en-GB" sz="1400" dirty="0" smtClean="0"/>
              <a:t>-target</a:t>
            </a:r>
          </a:p>
          <a:p>
            <a:r>
              <a:rPr lang="en-GB" sz="1400" dirty="0" smtClean="0"/>
              <a:t>Host</a:t>
            </a:r>
          </a:p>
          <a:p>
            <a:endParaRPr lang="en-GB" sz="1400" dirty="0"/>
          </a:p>
        </p:txBody>
      </p:sp>
    </p:spTree>
    <p:extLst>
      <p:ext uri="{BB962C8B-B14F-4D97-AF65-F5344CB8AC3E}">
        <p14:creationId xmlns:p14="http://schemas.microsoft.com/office/powerpoint/2010/main" val="5942848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a:t>
            </a:r>
            <a:r>
              <a:rPr lang="en-GB" sz="1400" b="1" u="sng" dirty="0">
                <a:solidFill>
                  <a:srgbClr val="FF0000"/>
                </a:solidFill>
              </a:rPr>
              <a:t>four</a:t>
            </a:r>
            <a:r>
              <a:rPr lang="en-GB" sz="1400" b="1" dirty="0">
                <a:solidFill>
                  <a:srgbClr val="FF0000"/>
                </a:solidFill>
              </a:rPr>
              <a:t> of your own DNS servers</a:t>
            </a:r>
            <a:r>
              <a:rPr lang="en-GB" sz="1400" dirty="0"/>
              <a:t>. To do that, you must specify a special set of DHCP options to use with the VPC.</a:t>
            </a:r>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 - DNS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u="sng" dirty="0">
                <a:solidFill>
                  <a:srgbClr val="FF0000"/>
                </a:solidFill>
              </a:rPr>
              <a:t>four</a:t>
            </a:r>
            <a:r>
              <a:rPr lang="en-GB" sz="1400" dirty="0">
                <a:solidFill>
                  <a:srgbClr val="FF0000"/>
                </a:solidFill>
              </a:rPr>
              <a:t> </a:t>
            </a:r>
            <a:r>
              <a:rPr lang="en-GB" sz="1400" dirty="0"/>
              <a:t>of your own DNS servers. To do that, you must specify a special set of DHCP options to use with the VPC</a:t>
            </a:r>
            <a:r>
              <a:rPr lang="en-GB" sz="1400" dirty="0" smtClean="0"/>
              <a:t>.</a:t>
            </a:r>
          </a:p>
          <a:p>
            <a:r>
              <a:rPr lang="en-GB" sz="1400" dirty="0"/>
              <a:t>By design, AWS DNS </a:t>
            </a:r>
            <a:r>
              <a:rPr lang="en-GB" sz="1400" dirty="0">
                <a:solidFill>
                  <a:srgbClr val="FF0000"/>
                </a:solidFill>
              </a:rPr>
              <a:t>does not </a:t>
            </a:r>
            <a:r>
              <a:rPr lang="en-GB" sz="1400" dirty="0"/>
              <a:t>respond to requests </a:t>
            </a:r>
            <a:r>
              <a:rPr lang="en-GB" sz="1400" dirty="0">
                <a:solidFill>
                  <a:srgbClr val="FF0000"/>
                </a:solidFill>
              </a:rPr>
              <a:t>originating from outside the VPC.</a:t>
            </a:r>
          </a:p>
          <a:p>
            <a:endParaRPr lang="en-GB" sz="1400" dirty="0"/>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p>
          <a:p>
            <a:r>
              <a:rPr lang="en-GB" sz="1400" dirty="0"/>
              <a:t>AWS </a:t>
            </a:r>
            <a:r>
              <a:rPr lang="en-GB" sz="1400" b="1" dirty="0">
                <a:solidFill>
                  <a:srgbClr val="FF0000"/>
                </a:solidFill>
              </a:rPr>
              <a:t>does not </a:t>
            </a:r>
            <a:r>
              <a:rPr lang="en-GB" sz="1400" dirty="0"/>
              <a:t>copy launch permissions, user-defined tags, or Amazon S3 bucket permissions from the source AMI to the new </a:t>
            </a:r>
            <a:r>
              <a:rPr lang="en-GB" sz="1400" dirty="0" smtClean="0"/>
              <a:t>AMI</a:t>
            </a:r>
            <a:endParaRPr lang="en-GB" sz="1400" dirty="0"/>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t>5000</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resources</a:t>
            </a:r>
            <a:r>
              <a:rPr lang="en-GB" sz="1400" dirty="0"/>
              <a:t>. </a:t>
            </a:r>
            <a:endParaRPr lang="en-GB" sz="1400" dirty="0" smtClean="0"/>
          </a:p>
          <a:p>
            <a:endParaRPr lang="en-GB" sz="1400" dirty="0" smtClean="0"/>
          </a:p>
          <a:p>
            <a:endParaRPr lang="en-GB" sz="1400" dirty="0" smtClean="0"/>
          </a:p>
          <a:p>
            <a:pPr marL="274320" lvl="1" indent="0">
              <a:buNone/>
            </a:pPr>
            <a:endParaRPr lang="en-GB" sz="1400" dirty="0"/>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endParaRPr lang="en-GB" sz="1400" dirty="0">
              <a:solidFill>
                <a:srgbClr val="00B050"/>
              </a:solidFill>
            </a:endParaRPr>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launches new instances before terminating the old ones,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per region</a:t>
            </a:r>
            <a:r>
              <a:rPr lang="en-GB" sz="1400" dirty="0" smtClean="0"/>
              <a:t>.</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Scaling – Termination Policy</a:t>
            </a:r>
            <a:endParaRPr lang="en-US" dirty="0"/>
          </a:p>
        </p:txBody>
      </p:sp>
      <p:sp>
        <p:nvSpPr>
          <p:cNvPr id="3" name="Content Placeholder 2"/>
          <p:cNvSpPr>
            <a:spLocks noGrp="1"/>
          </p:cNvSpPr>
          <p:nvPr>
            <p:ph idx="1"/>
          </p:nvPr>
        </p:nvSpPr>
        <p:spPr/>
        <p:txBody>
          <a:bodyPr>
            <a:normAutofit/>
          </a:bodyPr>
          <a:lstStyle/>
          <a:p>
            <a:r>
              <a:rPr lang="en-GB" sz="1400" dirty="0" smtClean="0"/>
              <a:t>Default termination policy:-</a:t>
            </a:r>
          </a:p>
          <a:p>
            <a:pPr lvl="1">
              <a:buFont typeface="Wingdings" panose="05000000000000000000" pitchFamily="2" charset="2"/>
              <a:buChar char="Ø"/>
            </a:pPr>
            <a:r>
              <a:rPr lang="en-GB" sz="1400" dirty="0"/>
              <a:t>Auto Scaling determines whether there are instances in multiple Availability Zones. If so, it selects the Availability Zone with the </a:t>
            </a:r>
            <a:r>
              <a:rPr lang="en-GB" sz="1400" b="1" dirty="0"/>
              <a:t>most instances </a:t>
            </a:r>
            <a:r>
              <a:rPr lang="en-GB" sz="1400" dirty="0"/>
              <a:t>and at least one instance that is not protected from scale in. </a:t>
            </a:r>
            <a:endParaRPr lang="en-GB" sz="1400" dirty="0" smtClean="0"/>
          </a:p>
          <a:p>
            <a:pPr lvl="1">
              <a:buFont typeface="Wingdings" panose="05000000000000000000" pitchFamily="2" charset="2"/>
              <a:buChar char="Ø"/>
            </a:pPr>
            <a:r>
              <a:rPr lang="en-GB" sz="1400" dirty="0"/>
              <a:t>Auto Scaling determines which unprotected instances in the selected Availability Zone use the </a:t>
            </a:r>
            <a:r>
              <a:rPr lang="en-GB" sz="1400" b="1" dirty="0"/>
              <a:t>oldest launch configuration</a:t>
            </a:r>
            <a:r>
              <a:rPr lang="en-GB" sz="1400" dirty="0" smtClean="0"/>
              <a:t>.</a:t>
            </a:r>
          </a:p>
          <a:p>
            <a:pPr lvl="1">
              <a:buFont typeface="Wingdings" panose="05000000000000000000" pitchFamily="2" charset="2"/>
              <a:buChar char="Ø"/>
            </a:pPr>
            <a:r>
              <a:rPr lang="en-GB" sz="1400" dirty="0"/>
              <a:t>If there are multiple instances that use the oldest launch configuration, Auto Scaling determines which unprotected instances are closest to the </a:t>
            </a:r>
            <a:r>
              <a:rPr lang="en-GB" sz="1400" b="1" dirty="0"/>
              <a:t>next billing hour</a:t>
            </a:r>
            <a:r>
              <a:rPr lang="en-GB" sz="1400" b="1" dirty="0" smtClean="0"/>
              <a:t>.</a:t>
            </a:r>
          </a:p>
          <a:p>
            <a:pPr lvl="1">
              <a:buFont typeface="Wingdings" panose="05000000000000000000" pitchFamily="2" charset="2"/>
              <a:buChar char="Ø"/>
            </a:pPr>
            <a:r>
              <a:rPr lang="en-GB" sz="1400" dirty="0"/>
              <a:t>If there is more than one unprotected instance closest to the next billing hour, Auto Scaling selects one of these instances at </a:t>
            </a:r>
            <a:r>
              <a:rPr lang="en-GB" sz="1400" b="1" dirty="0"/>
              <a:t>random</a:t>
            </a:r>
            <a:r>
              <a:rPr lang="en-GB" sz="1400" dirty="0"/>
              <a:t>.</a:t>
            </a:r>
            <a:endParaRPr lang="en-GB" sz="1400" b="1" dirty="0"/>
          </a:p>
        </p:txBody>
      </p:sp>
    </p:spTree>
    <p:extLst>
      <p:ext uri="{BB962C8B-B14F-4D97-AF65-F5344CB8AC3E}">
        <p14:creationId xmlns:p14="http://schemas.microsoft.com/office/powerpoint/2010/main" val="2929970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a:t>
            </a:r>
            <a:endParaRPr lang="en-US" dirty="0"/>
          </a:p>
        </p:txBody>
      </p:sp>
      <p:sp>
        <p:nvSpPr>
          <p:cNvPr id="3" name="Content Placeholder 2"/>
          <p:cNvSpPr>
            <a:spLocks noGrp="1"/>
          </p:cNvSpPr>
          <p:nvPr>
            <p:ph idx="1"/>
          </p:nvPr>
        </p:nvSpPr>
        <p:spPr/>
        <p:txBody>
          <a:bodyPr>
            <a:normAutofit/>
          </a:bodyPr>
          <a:lstStyle/>
          <a:p>
            <a:r>
              <a:rPr lang="en-GB" sz="1400" dirty="0"/>
              <a:t>Availability Zone names are </a:t>
            </a:r>
            <a:r>
              <a:rPr lang="en-GB" sz="1400" b="1" dirty="0">
                <a:solidFill>
                  <a:srgbClr val="FF0000"/>
                </a:solidFill>
              </a:rPr>
              <a:t>unique per account </a:t>
            </a:r>
            <a:r>
              <a:rPr lang="en-GB" sz="1400" dirty="0"/>
              <a:t>and do not represent a specific set of physical </a:t>
            </a:r>
            <a:r>
              <a:rPr lang="en-GB" sz="1400" dirty="0" smtClean="0"/>
              <a:t>resources</a:t>
            </a:r>
            <a:endParaRPr lang="en-GB" sz="1400" dirty="0"/>
          </a:p>
        </p:txBody>
      </p:sp>
    </p:spTree>
    <p:extLst>
      <p:ext uri="{BB962C8B-B14F-4D97-AF65-F5344CB8AC3E}">
        <p14:creationId xmlns:p14="http://schemas.microsoft.com/office/powerpoint/2010/main" val="312066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GB</a:t>
            </a:r>
          </a:p>
          <a:p>
            <a:endParaRPr lang="en-GB" sz="1400" dirty="0"/>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dirty="0" smtClean="0"/>
              <a:t>General purpose and Provisioned IOPS -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b="1" dirty="0" smtClean="0">
                <a:solidFill>
                  <a:srgbClr val="FF0000"/>
                </a:solidFill>
              </a:rPr>
              <a:t>Two types</a:t>
            </a:r>
            <a:r>
              <a:rPr lang="en-GB" sz="1400" dirty="0" smtClean="0"/>
              <a:t>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cache S3 locally at a customer site</a:t>
            </a:r>
          </a:p>
          <a:p>
            <a:r>
              <a:rPr lang="en-GB" sz="1400" b="1" dirty="0"/>
              <a:t>Gateway-Stored volumes </a:t>
            </a:r>
            <a:r>
              <a:rPr lang="en-GB" sz="1400" dirty="0"/>
              <a:t>store your primary data locally, while asynchronously backing up that data to AWS. </a:t>
            </a:r>
            <a:r>
              <a:rPr lang="en-GB" sz="1400" dirty="0" smtClean="0"/>
              <a:t>Used for low latency applications.</a:t>
            </a:r>
          </a:p>
          <a:p>
            <a:r>
              <a:rPr lang="en-GB" sz="1400" b="1" dirty="0"/>
              <a:t>Gateway-Cached volumes</a:t>
            </a:r>
            <a:r>
              <a:rPr lang="en-GB" sz="1400" dirty="0"/>
              <a:t> retain a copy of frequently accessed data subsets locally. Cached volumes offer a substantial cost savings on primary storage and minimize the need to scale your storage on-premises. </a:t>
            </a:r>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endParaRPr lang="en-GB" sz="1400" dirty="0"/>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00B05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routes,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endParaRPr lang="en-GB" sz="1400" dirty="0"/>
          </a:p>
          <a:p>
            <a:pPr marL="0" indent="0">
              <a:buNone/>
            </a:pPr>
            <a:endParaRPr lang="en-GB" sz="1400" dirty="0"/>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t>TCP protocol </a:t>
            </a:r>
          </a:p>
          <a:p>
            <a:r>
              <a:rPr lang="en-GB" sz="1400" dirty="0"/>
              <a:t>When a user is configuring ELB and registering the EC2 instances with it, ELB will create a source security group.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a:t>Elastic Load Balancing uses a Secure Socket Layer (SSL) negotiation configuration which is known as a Security Policy. It is used to negotiate the SSL connections between a client and the load balancer. When client is requesting ELB DNS over SSL and if the load balancer is configured to support the </a:t>
            </a:r>
            <a:r>
              <a:rPr lang="en-GB" sz="1400" b="1" dirty="0">
                <a:solidFill>
                  <a:srgbClr val="FF0000"/>
                </a:solidFill>
              </a:rPr>
              <a:t>Server Order Preference</a:t>
            </a:r>
            <a:r>
              <a:rPr lang="en-GB" sz="1400" dirty="0"/>
              <a:t>, then the load balancer gets to select the first cipher in its list that matches any one of the ciphers in the client's list. Server Order Preference ensures that the load balancer determines which cipher is used for the SSL connection</a:t>
            </a:r>
            <a:r>
              <a:rPr lang="en-GB" sz="1400" dirty="0" smtClean="0"/>
              <a:t>.</a:t>
            </a:r>
          </a:p>
          <a:p>
            <a:r>
              <a:rPr lang="en-GB" sz="1400" dirty="0"/>
              <a:t>Elastic Load Balancing uses a Secure Socket Layer (SSL) negotiation configuration which is known as a Security Policy. It is used to negotiate the SSL connections between a client and the load balancer. Elastic Load Balancing supports the following versions of the SSL protocol:</a:t>
            </a:r>
          </a:p>
          <a:p>
            <a:pPr lvl="1">
              <a:buFont typeface="Wingdings" panose="05000000000000000000" pitchFamily="2" charset="2"/>
              <a:buChar char="Ø"/>
            </a:pPr>
            <a:r>
              <a:rPr lang="en-GB" sz="1400" dirty="0"/>
              <a:t>TLS 1.2</a:t>
            </a:r>
          </a:p>
          <a:p>
            <a:pPr lvl="1">
              <a:buFont typeface="Wingdings" panose="05000000000000000000" pitchFamily="2" charset="2"/>
              <a:buChar char="Ø"/>
            </a:pPr>
            <a:r>
              <a:rPr lang="en-GB" sz="1400" dirty="0"/>
              <a:t>TLS 1.1</a:t>
            </a:r>
          </a:p>
          <a:p>
            <a:pPr lvl="1">
              <a:buFont typeface="Wingdings" panose="05000000000000000000" pitchFamily="2" charset="2"/>
              <a:buChar char="Ø"/>
            </a:pPr>
            <a:r>
              <a:rPr lang="en-GB" sz="1400" dirty="0"/>
              <a:t>TLS 1.0</a:t>
            </a:r>
          </a:p>
          <a:p>
            <a:pPr lvl="1">
              <a:buFont typeface="Wingdings" panose="05000000000000000000" pitchFamily="2" charset="2"/>
              <a:buChar char="Ø"/>
            </a:pPr>
            <a:r>
              <a:rPr lang="en-GB" sz="1400" dirty="0"/>
              <a:t>SSL </a:t>
            </a:r>
            <a:r>
              <a:rPr lang="en-GB" sz="1400" dirty="0" smtClean="0"/>
              <a:t>3.0</a:t>
            </a:r>
          </a:p>
          <a:p>
            <a:r>
              <a:rPr lang="en-GB" sz="1400" dirty="0" smtClean="0"/>
              <a:t>ELB helps to deliver </a:t>
            </a:r>
            <a:r>
              <a:rPr lang="en-GB" sz="1400" b="1" dirty="0" err="1" smtClean="0"/>
              <a:t>stateful</a:t>
            </a:r>
            <a:r>
              <a:rPr lang="en-GB" sz="1400" dirty="0" smtClean="0"/>
              <a:t> services</a:t>
            </a:r>
            <a:endParaRPr lang="en-GB" sz="1400" dirty="0"/>
          </a:p>
          <a:p>
            <a:endParaRPr lang="en-GB" sz="1400" dirty="0"/>
          </a:p>
        </p:txBody>
      </p:sp>
    </p:spTree>
    <p:extLst>
      <p:ext uri="{BB962C8B-B14F-4D97-AF65-F5344CB8AC3E}">
        <p14:creationId xmlns:p14="http://schemas.microsoft.com/office/powerpoint/2010/main" val="39295901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-Failover</a:t>
            </a:r>
            <a:endParaRPr lang="en-US" dirty="0"/>
          </a:p>
        </p:txBody>
      </p:sp>
      <p:sp>
        <p:nvSpPr>
          <p:cNvPr id="3" name="Content Placeholder 2"/>
          <p:cNvSpPr>
            <a:spLocks noGrp="1"/>
          </p:cNvSpPr>
          <p:nvPr>
            <p:ph idx="1"/>
          </p:nvPr>
        </p:nvSpPr>
        <p:spPr/>
        <p:txBody>
          <a:bodyPr>
            <a:normAutofit/>
          </a:bodyPr>
          <a:lstStyle/>
          <a:p>
            <a:r>
              <a:rPr lang="en-GB" sz="1400" dirty="0"/>
              <a:t>You have the option of either using an Elastic Load Balancer or multiple Elastic IP addresses and configuring DNS failover with health checks using route 53. You </a:t>
            </a:r>
            <a:r>
              <a:rPr lang="en-GB" sz="1400" b="1" dirty="0">
                <a:solidFill>
                  <a:srgbClr val="FF0000"/>
                </a:solidFill>
              </a:rPr>
              <a:t>cannot configure a Route53 A </a:t>
            </a:r>
            <a:r>
              <a:rPr lang="en-GB" sz="1400" dirty="0"/>
              <a:t>record that points to an ELB and </a:t>
            </a:r>
            <a:r>
              <a:rPr lang="en-GB" sz="1400" b="1" dirty="0">
                <a:solidFill>
                  <a:srgbClr val="FF0000"/>
                </a:solidFill>
              </a:rPr>
              <a:t>you can’t use a NAT as a makeshift Load Balancer</a:t>
            </a:r>
            <a:r>
              <a:rPr lang="en-GB" sz="1400" dirty="0"/>
              <a:t>.</a:t>
            </a:r>
          </a:p>
        </p:txBody>
      </p:sp>
    </p:spTree>
    <p:extLst>
      <p:ext uri="{BB962C8B-B14F-4D97-AF65-F5344CB8AC3E}">
        <p14:creationId xmlns:p14="http://schemas.microsoft.com/office/powerpoint/2010/main" val="4003493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endParaRPr lang="en-GB" sz="1400" dirty="0" smtClean="0"/>
          </a:p>
          <a:p>
            <a:r>
              <a:rPr lang="en-GB" sz="1400" dirty="0" smtClean="0"/>
              <a:t>Shuffle </a:t>
            </a:r>
            <a:r>
              <a:rPr lang="en-GB" sz="1400" dirty="0" err="1" smtClean="0"/>
              <a:t>Sharding</a:t>
            </a:r>
            <a:endParaRPr lang="en-GB" sz="1400" dirty="0"/>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smtClean="0"/>
              <a:t>For </a:t>
            </a:r>
            <a:r>
              <a:rPr lang="en-GB" sz="1400" dirty="0"/>
              <a:t>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p>
          <a:p>
            <a:r>
              <a:rPr lang="en-GB" sz="1400" b="1" dirty="0"/>
              <a:t>Proactive Cyclic Scaling </a:t>
            </a:r>
            <a:r>
              <a:rPr lang="en-GB" sz="1400" dirty="0"/>
              <a:t>allows you to scale during the desired time window</a:t>
            </a:r>
            <a:r>
              <a:rPr lang="en-GB" sz="1400" dirty="0" smtClean="0"/>
              <a:t>.</a:t>
            </a:r>
          </a:p>
          <a:p>
            <a:r>
              <a:rPr lang="en-GB" sz="1400" dirty="0"/>
              <a:t>The Public IP address is not managed on the instance: It is, instead, an alias applied as a network address translation of the Private IP </a:t>
            </a:r>
            <a:r>
              <a:rPr lang="en-GB" sz="1400" dirty="0" smtClean="0"/>
              <a:t>address</a:t>
            </a:r>
            <a:r>
              <a:rPr lang="en-GB" sz="1400" dirty="0"/>
              <a:t> </a:t>
            </a:r>
          </a:p>
          <a:p>
            <a:pPr marL="0" indent="0">
              <a:buNone/>
            </a:pPr>
            <a:endParaRPr lang="en-GB" sz="1400" dirty="0"/>
          </a:p>
          <a:p>
            <a:endParaRPr lang="en-GB" sz="1400" dirty="0"/>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Dedicated Instance</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a:t>
            </a:r>
            <a:r>
              <a:rPr lang="en-GB" sz="1400" b="1" dirty="0"/>
              <a:t>single customer</a:t>
            </a:r>
            <a:r>
              <a:rPr lang="en-GB" sz="1400" dirty="0" smtClean="0"/>
              <a:t>. The dedicated instances </a:t>
            </a:r>
            <a:r>
              <a:rPr lang="en-GB" sz="1400" dirty="0" smtClean="0">
                <a:solidFill>
                  <a:srgbClr val="FF0000"/>
                </a:solidFill>
              </a:rPr>
              <a:t>cannot have RDS installed</a:t>
            </a:r>
            <a:r>
              <a:rPr lang="en-GB" sz="1400" dirty="0" smtClean="0"/>
              <a:t>. You can have </a:t>
            </a:r>
            <a:r>
              <a:rPr lang="en-GB" sz="1400" dirty="0" smtClean="0">
                <a:solidFill>
                  <a:srgbClr val="FF0000"/>
                </a:solidFill>
              </a:rPr>
              <a:t>some reserved instances </a:t>
            </a:r>
            <a:r>
              <a:rPr lang="en-GB" sz="1400" dirty="0" smtClean="0"/>
              <a:t>in dedicated instances.</a:t>
            </a:r>
          </a:p>
          <a:p>
            <a:pPr marL="0" indent="0">
              <a:buNone/>
            </a:pPr>
            <a:endParaRPr lang="en-GB" sz="1400" dirty="0"/>
          </a:p>
          <a:p>
            <a:endParaRPr lang="en-GB" sz="1400" dirty="0"/>
          </a:p>
        </p:txBody>
      </p:sp>
    </p:spTree>
    <p:extLst>
      <p:ext uri="{BB962C8B-B14F-4D97-AF65-F5344CB8AC3E}">
        <p14:creationId xmlns:p14="http://schemas.microsoft.com/office/powerpoint/2010/main" val="2270558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multiple customer gateways.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p>
          <a:p>
            <a:r>
              <a:rPr lang="en-GB" sz="1400" dirty="0"/>
              <a:t>The </a:t>
            </a:r>
            <a:r>
              <a:rPr lang="en-GB" sz="1400" b="1" dirty="0"/>
              <a:t>Dynamic Host Configuration Protocol (DHCP) </a:t>
            </a:r>
            <a:r>
              <a:rPr lang="en-GB" sz="1400" dirty="0"/>
              <a:t>provides a standard for passing configuration information to hosts on a TCP/IP network. In AWS, after you create a set of DHCP options, you can't modify them. If you want your VPC to use a different set of DHCP options, you must create a new set and associate them with your VPC. You can also set up your VPC to use no DHCP options at all</a:t>
            </a:r>
            <a:r>
              <a:rPr lang="en-GB" sz="1400" dirty="0" smtClean="0"/>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6741298"/>
              </p:ext>
            </p:extLst>
          </p:nvPr>
        </p:nvGraphicFramePr>
        <p:xfrm>
          <a:off x="683568" y="1844824"/>
          <a:ext cx="7643192" cy="3851910"/>
        </p:xfrm>
        <a:graphic>
          <a:graphicData uri="http://schemas.openxmlformats.org/drawingml/2006/table">
            <a:tbl>
              <a:tblPr/>
              <a:tblGrid>
                <a:gridCol w="3821596"/>
                <a:gridCol w="3821596"/>
              </a:tblGrid>
              <a:tr h="285764">
                <a:tc>
                  <a:txBody>
                    <a:bodyPr/>
                    <a:lstStyle/>
                    <a:p>
                      <a:pPr algn="l" fontAlgn="t"/>
                      <a:r>
                        <a:rPr lang="en-GB" b="1" dirty="0">
                          <a:solidFill>
                            <a:srgbClr val="333333"/>
                          </a:solidFill>
                          <a:effectLst/>
                        </a:rPr>
                        <a:t>Value</a:t>
                      </a:r>
                    </a:p>
                  </a:txBody>
                  <a:tcPr marL="47625" marR="47625" marT="47625" marB="47625">
                    <a:lnL w="9525" cap="flat" cmpd="sng" algn="ctr">
                      <a:solidFill>
                        <a:srgbClr val="205D69"/>
                      </a:solidFill>
                      <a:prstDash val="solid"/>
                      <a:round/>
                      <a:headEnd type="none" w="med" len="med"/>
                      <a:tailEnd type="none" w="med" len="med"/>
                    </a:lnL>
                    <a:lnR w="9525" cap="flat" cmpd="sng" algn="ctr">
                      <a:solidFill>
                        <a:srgbClr val="C09C68"/>
                      </a:solidFill>
                      <a:prstDash val="solid"/>
                      <a:round/>
                      <a:headEnd type="none" w="med" len="med"/>
                      <a:tailEnd type="none" w="med" len="med"/>
                    </a:lnR>
                    <a:lnT w="9525" cap="flat" cmpd="sng" algn="ctr">
                      <a:solidFill>
                        <a:srgbClr val="509D68"/>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EEEEEE"/>
                    </a:solidFill>
                  </a:tcPr>
                </a:tc>
                <a:tc>
                  <a:txBody>
                    <a:bodyPr/>
                    <a:lstStyle/>
                    <a:p>
                      <a:pPr algn="l" fontAlgn="t"/>
                      <a:r>
                        <a:rPr lang="en-GB" b="1">
                          <a:solidFill>
                            <a:srgbClr val="333333"/>
                          </a:solidFill>
                          <a:effectLst/>
                        </a:rPr>
                        <a:t>Description</a:t>
                      </a:r>
                    </a:p>
                  </a:txBody>
                  <a:tcPr marL="47625" marR="47625" marT="47625" marB="47625">
                    <a:lnL w="9525" cap="flat" cmpd="sng" algn="ctr">
                      <a:solidFill>
                        <a:srgbClr val="C09C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5C69"/>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EEEEEE"/>
                    </a:solidFill>
                  </a:tcPr>
                </a:tc>
              </a:tr>
              <a:tr h="1430630">
                <a:tc>
                  <a:txBody>
                    <a:bodyPr/>
                    <a:lstStyle/>
                    <a:p>
                      <a:pPr fontAlgn="t"/>
                      <a:r>
                        <a:rPr lang="en-GB">
                          <a:solidFill>
                            <a:srgbClr val="444444"/>
                          </a:solidFill>
                          <a:effectLst/>
                          <a:latin typeface="Open Sans"/>
                        </a:rPr>
                        <a:t>default</a:t>
                      </a:r>
                    </a:p>
                  </a:txBody>
                  <a:tcPr marL="47625" marR="47625" marT="47625" marB="47625">
                    <a:lnL w="9525" cap="flat" cmpd="sng" algn="ctr">
                      <a:solidFill>
                        <a:srgbClr val="F0116B"/>
                      </a:solidFill>
                      <a:prstDash val="solid"/>
                      <a:round/>
                      <a:headEnd type="none" w="med" len="med"/>
                      <a:tailEnd type="none" w="med" len="med"/>
                    </a:lnL>
                    <a:lnR w="9525" cap="flat" cmpd="sng" algn="ctr">
                      <a:solidFill>
                        <a:srgbClr val="005D69"/>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runs on shared hardware by default, unless you explicitly specify a different tenancy during instance launch.</a:t>
                      </a:r>
                    </a:p>
                  </a:txBody>
                  <a:tcPr marL="47625" marR="47625" marT="47625" marB="47625">
                    <a:lnL w="9525" cap="flat" cmpd="sng" algn="ctr">
                      <a:solidFill>
                        <a:srgbClr val="005D6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FFFFFF"/>
                    </a:solidFill>
                  </a:tcPr>
                </a:tc>
              </a:tr>
              <a:tr h="1346333">
                <a:tc>
                  <a:txBody>
                    <a:bodyPr/>
                    <a:lstStyle/>
                    <a:p>
                      <a:pPr fontAlgn="t"/>
                      <a:r>
                        <a:rPr lang="en-GB" dirty="0">
                          <a:solidFill>
                            <a:srgbClr val="444444"/>
                          </a:solidFill>
                          <a:effectLst/>
                          <a:latin typeface="Open Sans"/>
                        </a:rPr>
                        <a:t>dedicated</a:t>
                      </a:r>
                    </a:p>
                  </a:txBody>
                  <a:tcPr marL="47625" marR="47625" marT="47625" marB="47625">
                    <a:lnL w="9525" cap="flat" cmpd="sng" algn="ctr">
                      <a:solidFill>
                        <a:srgbClr val="B0576A"/>
                      </a:solidFill>
                      <a:prstDash val="solid"/>
                      <a:round/>
                      <a:headEnd type="none" w="med" len="med"/>
                      <a:tailEnd type="none" w="med" len="med"/>
                    </a:lnL>
                    <a:lnR w="9525" cap="flat" cmpd="sng" algn="ctr">
                      <a:solidFill>
                        <a:srgbClr val="A09E68"/>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is a Dedicated instance by default, unless you explicitly specify a tenancy of host during instance launch. You cannot specify a tenancy of default during instance launch.</a:t>
                      </a:r>
                    </a:p>
                  </a:txBody>
                  <a:tcPr marL="47625" marR="47625" marT="47625" marB="47625">
                    <a:lnL w="9525" cap="flat" cmpd="sng" algn="ctr">
                      <a:solidFill>
                        <a:srgbClr val="A09E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786235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sp>
        <p:nvSpPr>
          <p:cNvPr id="3" name="Content Placeholder 2"/>
          <p:cNvSpPr>
            <a:spLocks noGrp="1"/>
          </p:cNvSpPr>
          <p:nvPr>
            <p:ph idx="1"/>
          </p:nvPr>
        </p:nvSpPr>
        <p:spPr/>
        <p:txBody>
          <a:bodyPr>
            <a:normAutofit/>
          </a:bodyPr>
          <a:lstStyle/>
          <a:p>
            <a:r>
              <a:rPr lang="en-GB" sz="1400" dirty="0" smtClean="0"/>
              <a:t>Three tenancies – default, host and dedicated</a:t>
            </a:r>
          </a:p>
          <a:p>
            <a:r>
              <a:rPr lang="en-GB" sz="1400" dirty="0" smtClean="0"/>
              <a:t>Instances launched in dedicated tenancy cannot be changed to default. However, it can be changed to </a:t>
            </a:r>
            <a:r>
              <a:rPr lang="en-GB" sz="1400" b="1" dirty="0" smtClean="0"/>
              <a:t>host</a:t>
            </a:r>
            <a:r>
              <a:rPr lang="en-GB" sz="1400" dirty="0" smtClean="0"/>
              <a:t>.</a:t>
            </a:r>
            <a:endParaRPr lang="en-GB" sz="1400" dirty="0"/>
          </a:p>
        </p:txBody>
      </p:sp>
    </p:spTree>
    <p:extLst>
      <p:ext uri="{BB962C8B-B14F-4D97-AF65-F5344CB8AC3E}">
        <p14:creationId xmlns:p14="http://schemas.microsoft.com/office/powerpoint/2010/main" val="18871944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Public IP address</a:t>
            </a:r>
            <a:endParaRPr lang="en-US" dirty="0"/>
          </a:p>
        </p:txBody>
      </p:sp>
      <p:sp>
        <p:nvSpPr>
          <p:cNvPr id="3" name="Content Placeholder 2"/>
          <p:cNvSpPr>
            <a:spLocks noGrp="1"/>
          </p:cNvSpPr>
          <p:nvPr>
            <p:ph idx="1"/>
          </p:nvPr>
        </p:nvSpPr>
        <p:spPr/>
        <p:txBody>
          <a:bodyPr>
            <a:normAutofit/>
          </a:bodyPr>
          <a:lstStyle/>
          <a:p>
            <a:r>
              <a:rPr lang="en-GB" sz="1400" dirty="0"/>
              <a:t>The Public IP address is not managed on the instance: It is, instead, an alias applied as a network address translation of the Private IP </a:t>
            </a:r>
            <a:r>
              <a:rPr lang="en-GB" sz="1400" dirty="0" smtClean="0"/>
              <a:t>address</a:t>
            </a:r>
          </a:p>
          <a:p>
            <a:r>
              <a:rPr lang="en-GB" sz="1400" dirty="0"/>
              <a:t>A public IP address is assigned to your instance from </a:t>
            </a:r>
            <a:r>
              <a:rPr lang="en-GB" sz="1400" b="1" dirty="0"/>
              <a:t>Amazon's pool of public IPv4 addresses</a:t>
            </a:r>
            <a:r>
              <a:rPr lang="en-GB" sz="1400" dirty="0"/>
              <a:t>, and is not associated with your AWS account. When a public IP address is disassociated from your instance, it is released back into the public IPv4 address pool, and you cannot reuse </a:t>
            </a:r>
            <a:r>
              <a:rPr lang="en-GB" sz="1400" dirty="0" smtClean="0"/>
              <a:t>it</a:t>
            </a:r>
            <a:endParaRPr lang="en-GB" sz="1400" dirty="0"/>
          </a:p>
        </p:txBody>
      </p:sp>
    </p:spTree>
    <p:extLst>
      <p:ext uri="{BB962C8B-B14F-4D97-AF65-F5344CB8AC3E}">
        <p14:creationId xmlns:p14="http://schemas.microsoft.com/office/powerpoint/2010/main" val="4122266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r>
              <a:rPr lang="en-GB" sz="1400" dirty="0" smtClean="0"/>
              <a:t>.</a:t>
            </a:r>
          </a:p>
          <a:p>
            <a:r>
              <a:rPr lang="en-GB" sz="1400" dirty="0"/>
              <a:t>Route53 has a security feature </a:t>
            </a:r>
            <a:r>
              <a:rPr lang="en-GB" sz="1400" b="1" dirty="0">
                <a:solidFill>
                  <a:srgbClr val="FF0000"/>
                </a:solidFill>
              </a:rPr>
              <a:t>that prevents internal DNS from being read by external sources</a:t>
            </a:r>
            <a:r>
              <a:rPr lang="en-GB" sz="1400" dirty="0"/>
              <a:t>. The work around is to create a EC2 hosted DNS instance that does zone transfers from the internal DNS, and allows itself to be queried by external servers.</a:t>
            </a:r>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Policy Types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GB" sz="1400" dirty="0" smtClean="0"/>
              <a:t>Simple routing policy</a:t>
            </a:r>
          </a:p>
          <a:p>
            <a:pPr marL="342900" indent="-342900">
              <a:buFont typeface="+mj-lt"/>
              <a:buAutoNum type="arabicPeriod"/>
            </a:pPr>
            <a:r>
              <a:rPr lang="en-GB" sz="1400" dirty="0" smtClean="0"/>
              <a:t>Weighted routing policy</a:t>
            </a:r>
          </a:p>
          <a:p>
            <a:pPr marL="342900" indent="-342900">
              <a:buFont typeface="+mj-lt"/>
              <a:buAutoNum type="arabicPeriod"/>
            </a:pPr>
            <a:r>
              <a:rPr lang="en-GB" sz="1400" dirty="0" smtClean="0"/>
              <a:t>Failover </a:t>
            </a:r>
          </a:p>
          <a:p>
            <a:pPr marL="342900" indent="-342900">
              <a:buFont typeface="+mj-lt"/>
              <a:buAutoNum type="arabicPeriod"/>
            </a:pPr>
            <a:r>
              <a:rPr lang="en-GB" sz="1400" dirty="0" smtClean="0"/>
              <a:t>Geolocation</a:t>
            </a:r>
          </a:p>
          <a:p>
            <a:pPr marL="342900" indent="-342900">
              <a:buFont typeface="+mj-lt"/>
              <a:buAutoNum type="arabicPeriod"/>
            </a:pPr>
            <a:r>
              <a:rPr lang="en-GB" sz="1400" dirty="0" smtClean="0"/>
              <a:t>Geoproximity</a:t>
            </a:r>
          </a:p>
          <a:p>
            <a:pPr marL="342900" indent="-342900">
              <a:buFont typeface="+mj-lt"/>
              <a:buAutoNum type="arabicPeriod"/>
            </a:pPr>
            <a:r>
              <a:rPr lang="en-GB" sz="1400" dirty="0" smtClean="0"/>
              <a:t>Latency</a:t>
            </a:r>
          </a:p>
          <a:p>
            <a:pPr marL="342900" indent="-342900">
              <a:buFont typeface="+mj-lt"/>
              <a:buAutoNum type="arabicPeriod"/>
            </a:pPr>
            <a:r>
              <a:rPr lang="en-GB" sz="1400" dirty="0" smtClean="0"/>
              <a:t>Multi-value answer </a:t>
            </a:r>
            <a:endParaRPr lang="en-GB" sz="1400" dirty="0"/>
          </a:p>
        </p:txBody>
      </p:sp>
    </p:spTree>
    <p:extLst>
      <p:ext uri="{BB962C8B-B14F-4D97-AF65-F5344CB8AC3E}">
        <p14:creationId xmlns:p14="http://schemas.microsoft.com/office/powerpoint/2010/main" val="12892436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p>
          <a:p>
            <a:endParaRPr lang="en-GB" sz="1400" dirty="0" smtClean="0"/>
          </a:p>
          <a:p>
            <a:endParaRPr lang="en-GB" sz="1400" dirty="0"/>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endParaRPr lang="en-GB" sz="1400" dirty="0"/>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well</a:t>
            </a:r>
            <a:endParaRPr lang="en-GB" sz="1400" dirty="0"/>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a:p>
            <a:r>
              <a:rPr lang="en-GB" sz="1400" dirty="0" smtClean="0"/>
              <a:t>S3 bucket URL format. Note the </a:t>
            </a:r>
            <a:r>
              <a:rPr lang="en-GB" sz="1400" b="1" dirty="0" smtClean="0">
                <a:solidFill>
                  <a:srgbClr val="FF0000"/>
                </a:solidFill>
              </a:rPr>
              <a:t>hyphen</a:t>
            </a:r>
            <a:r>
              <a:rPr lang="en-GB" sz="1400" dirty="0" smtClean="0">
                <a:solidFill>
                  <a:srgbClr val="FF0000"/>
                </a:solidFill>
              </a:rPr>
              <a:t> </a:t>
            </a:r>
            <a:r>
              <a:rPr lang="en-GB" sz="1400" dirty="0" smtClean="0"/>
              <a:t>between s3 and region</a:t>
            </a:r>
          </a:p>
          <a:p>
            <a:pPr lvl="1">
              <a:buFont typeface="Wingdings" panose="05000000000000000000" pitchFamily="2" charset="2"/>
              <a:buChar char="Ø"/>
            </a:pPr>
            <a:r>
              <a:rPr lang="en-GB" sz="1400" u="sng" dirty="0"/>
              <a:t>http://s3-aws-region.amazonaws.com/mynewbucket</a:t>
            </a:r>
          </a:p>
          <a:p>
            <a:pPr lvl="1">
              <a:buFont typeface="Wingdings" panose="05000000000000000000" pitchFamily="2" charset="2"/>
              <a:buChar char="Ø"/>
            </a:pPr>
            <a:r>
              <a:rPr lang="en-GB" sz="1400" u="sng" dirty="0"/>
              <a:t>http://mynewbucket.s3.aws-region.amazonaws.com</a:t>
            </a:r>
          </a:p>
          <a:p>
            <a:endParaRPr lang="en-GB" sz="1400" dirty="0" smtClean="0"/>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Tags</a:t>
            </a:r>
            <a:endParaRPr lang="en-US" dirty="0"/>
          </a:p>
        </p:txBody>
      </p:sp>
      <p:sp>
        <p:nvSpPr>
          <p:cNvPr id="3" name="Content Placeholder 2"/>
          <p:cNvSpPr>
            <a:spLocks noGrp="1"/>
          </p:cNvSpPr>
          <p:nvPr>
            <p:ph idx="1"/>
          </p:nvPr>
        </p:nvSpPr>
        <p:spPr/>
        <p:txBody>
          <a:bodyPr>
            <a:normAutofit/>
          </a:bodyPr>
          <a:lstStyle/>
          <a:p>
            <a:r>
              <a:rPr lang="en-GB" sz="1400" dirty="0"/>
              <a:t>You </a:t>
            </a:r>
            <a:r>
              <a:rPr lang="en-GB" sz="1400" b="1" dirty="0">
                <a:solidFill>
                  <a:srgbClr val="FF0000"/>
                </a:solidFill>
              </a:rPr>
              <a:t>cannot tag individual folders</a:t>
            </a:r>
            <a:r>
              <a:rPr lang="en-GB" sz="1400" dirty="0">
                <a:solidFill>
                  <a:srgbClr val="FF0000"/>
                </a:solidFill>
              </a:rPr>
              <a:t> </a:t>
            </a:r>
            <a:r>
              <a:rPr lang="en-GB" sz="1400" dirty="0"/>
              <a:t>within an S3 bucket. If you create an individual user for each staff member, there will be no way to keep their active directory credentials synched when they change their password. You should either create a </a:t>
            </a:r>
            <a:r>
              <a:rPr lang="en-GB" sz="1400" b="1" dirty="0">
                <a:solidFill>
                  <a:srgbClr val="FF0000"/>
                </a:solidFill>
              </a:rPr>
              <a:t>federation proxy or identity provider </a:t>
            </a:r>
            <a:r>
              <a:rPr lang="en-GB" sz="1400" dirty="0"/>
              <a:t>and then use AWS security token service to create temporary tokens. You will then need to create the appropriate IAM role for which the users will assume when writing to the S3 bucket</a:t>
            </a:r>
            <a:r>
              <a:rPr lang="en-GB" sz="1400" dirty="0" smtClean="0"/>
              <a:t>.</a:t>
            </a:r>
          </a:p>
          <a:p>
            <a:r>
              <a:rPr lang="en-GB" sz="1400" dirty="0"/>
              <a:t>Object tagging enables you to categorize storage. Each tag is a key-value pair</a:t>
            </a:r>
            <a:r>
              <a:rPr lang="en-GB" sz="1400" dirty="0" smtClean="0"/>
              <a:t>.</a:t>
            </a:r>
          </a:p>
          <a:p>
            <a:r>
              <a:rPr lang="en-GB" sz="1400" dirty="0"/>
              <a:t>You can add tags to new objects when you upload them or you can add them to existing objects. Note the following:</a:t>
            </a:r>
          </a:p>
          <a:p>
            <a:pPr lvl="1">
              <a:buFont typeface="Wingdings" panose="05000000000000000000" pitchFamily="2" charset="2"/>
              <a:buChar char="Ø"/>
            </a:pPr>
            <a:r>
              <a:rPr lang="en-GB" sz="1400" dirty="0"/>
              <a:t>You can associate up to 10 tags with an object. Tags associated with an object must have unique tag keys.</a:t>
            </a:r>
          </a:p>
          <a:p>
            <a:pPr lvl="1">
              <a:buFont typeface="Wingdings" panose="05000000000000000000" pitchFamily="2" charset="2"/>
              <a:buChar char="Ø"/>
            </a:pPr>
            <a:r>
              <a:rPr lang="en-GB" sz="1400" dirty="0"/>
              <a:t>A tag key can be up to 128 Unicode characters in length and tag values can be up to 256 Unicode characters in length.</a:t>
            </a:r>
          </a:p>
          <a:p>
            <a:pPr lvl="1">
              <a:buFont typeface="Wingdings" panose="05000000000000000000" pitchFamily="2" charset="2"/>
              <a:buChar char="Ø"/>
            </a:pPr>
            <a:r>
              <a:rPr lang="en-GB" sz="1400" dirty="0"/>
              <a:t>Key and values are case sensitive</a:t>
            </a:r>
            <a:r>
              <a:rPr lang="en-GB" sz="1400" dirty="0" smtClean="0"/>
              <a:t>.</a:t>
            </a:r>
          </a:p>
          <a:p>
            <a:r>
              <a:rPr lang="en-GB" sz="1400" dirty="0" smtClean="0"/>
              <a:t>Temporary security credential is valid for </a:t>
            </a:r>
            <a:r>
              <a:rPr lang="en-GB" sz="1400" b="1" dirty="0" smtClean="0"/>
              <a:t>1 hour </a:t>
            </a:r>
            <a:r>
              <a:rPr lang="en-GB" sz="1400" dirty="0" smtClean="0"/>
              <a:t>by default</a:t>
            </a:r>
            <a:endParaRPr lang="en-GB" sz="1400" dirty="0"/>
          </a:p>
          <a:p>
            <a:endParaRPr lang="en-GB" sz="1400" dirty="0" smtClean="0"/>
          </a:p>
        </p:txBody>
      </p:sp>
    </p:spTree>
    <p:extLst>
      <p:ext uri="{BB962C8B-B14F-4D97-AF65-F5344CB8AC3E}">
        <p14:creationId xmlns:p14="http://schemas.microsoft.com/office/powerpoint/2010/main" val="39358535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Multipart Upload</a:t>
            </a:r>
            <a:endParaRPr lang="en-US" dirty="0"/>
          </a:p>
        </p:txBody>
      </p:sp>
      <p:sp>
        <p:nvSpPr>
          <p:cNvPr id="3" name="Content Placeholder 2"/>
          <p:cNvSpPr>
            <a:spLocks noGrp="1"/>
          </p:cNvSpPr>
          <p:nvPr>
            <p:ph idx="1"/>
          </p:nvPr>
        </p:nvSpPr>
        <p:spPr/>
        <p:txBody>
          <a:bodyPr>
            <a:normAutofit/>
          </a:bodyPr>
          <a:lstStyle/>
          <a:p>
            <a:r>
              <a:rPr lang="en-GB" sz="1400" dirty="0" smtClean="0"/>
              <a:t>Improved throughput</a:t>
            </a:r>
          </a:p>
          <a:p>
            <a:r>
              <a:rPr lang="en-GB" sz="1400" dirty="0" smtClean="0"/>
              <a:t>Quick recovery from network failures</a:t>
            </a:r>
          </a:p>
          <a:p>
            <a:r>
              <a:rPr lang="en-GB" sz="1400" dirty="0" smtClean="0"/>
              <a:t>Ability to begin the upload before you know the final object size</a:t>
            </a:r>
          </a:p>
          <a:p>
            <a:r>
              <a:rPr lang="en-GB" sz="1400" dirty="0" smtClean="0"/>
              <a:t>Ability to pause and resume object uploads</a:t>
            </a:r>
          </a:p>
          <a:p>
            <a:r>
              <a:rPr lang="en-GB" sz="1400" dirty="0" smtClean="0"/>
              <a:t>Maximum part size </a:t>
            </a:r>
            <a:r>
              <a:rPr lang="en-GB" sz="1400" b="1" dirty="0" smtClean="0"/>
              <a:t>5 GB</a:t>
            </a:r>
          </a:p>
        </p:txBody>
      </p:sp>
    </p:spTree>
    <p:extLst>
      <p:ext uri="{BB962C8B-B14F-4D97-AF65-F5344CB8AC3E}">
        <p14:creationId xmlns:p14="http://schemas.microsoft.com/office/powerpoint/2010/main" val="22805407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Character Set</a:t>
            </a:r>
            <a:endParaRPr lang="en-US" dirty="0"/>
          </a:p>
        </p:txBody>
      </p:sp>
      <p:sp>
        <p:nvSpPr>
          <p:cNvPr id="3" name="Content Placeholder 2"/>
          <p:cNvSpPr>
            <a:spLocks noGrp="1"/>
          </p:cNvSpPr>
          <p:nvPr>
            <p:ph idx="1"/>
          </p:nvPr>
        </p:nvSpPr>
        <p:spPr/>
        <p:txBody>
          <a:bodyPr>
            <a:normAutofit/>
          </a:bodyPr>
          <a:lstStyle/>
          <a:p>
            <a:r>
              <a:rPr lang="en-GB" sz="1400" dirty="0" smtClean="0"/>
              <a:t>SOAP Request – </a:t>
            </a:r>
            <a:r>
              <a:rPr lang="en-GB" sz="1400" b="1" dirty="0" smtClean="0"/>
              <a:t>UTF-8</a:t>
            </a:r>
          </a:p>
          <a:p>
            <a:r>
              <a:rPr lang="en-GB" sz="1400" dirty="0" smtClean="0"/>
              <a:t>REST API – </a:t>
            </a:r>
            <a:r>
              <a:rPr lang="en-GB" sz="1400" b="1" dirty="0" smtClean="0"/>
              <a:t>US-ASCII</a:t>
            </a:r>
          </a:p>
        </p:txBody>
      </p:sp>
    </p:spTree>
    <p:extLst>
      <p:ext uri="{BB962C8B-B14F-4D97-AF65-F5344CB8AC3E}">
        <p14:creationId xmlns:p14="http://schemas.microsoft.com/office/powerpoint/2010/main" val="35165008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Metadata</a:t>
            </a:r>
            <a:endParaRPr lang="en-US" dirty="0"/>
          </a:p>
        </p:txBody>
      </p:sp>
      <p:sp>
        <p:nvSpPr>
          <p:cNvPr id="3" name="Content Placeholder 2"/>
          <p:cNvSpPr>
            <a:spLocks noGrp="1"/>
          </p:cNvSpPr>
          <p:nvPr>
            <p:ph idx="1"/>
          </p:nvPr>
        </p:nvSpPr>
        <p:spPr/>
        <p:txBody>
          <a:bodyPr>
            <a:normAutofit/>
          </a:bodyPr>
          <a:lstStyle/>
          <a:p>
            <a:r>
              <a:rPr lang="en-GB" sz="1400" b="1" dirty="0" smtClean="0"/>
              <a:t>Delete marker </a:t>
            </a:r>
            <a:r>
              <a:rPr lang="en-GB" sz="1400" dirty="0" smtClean="0"/>
              <a:t>metadata cannot be updated</a:t>
            </a:r>
          </a:p>
          <a:p>
            <a:r>
              <a:rPr lang="en-GB" sz="1400" dirty="0" smtClean="0"/>
              <a:t>HTTP Header can have </a:t>
            </a:r>
            <a:r>
              <a:rPr lang="en-GB" sz="1400" b="1" dirty="0" smtClean="0"/>
              <a:t>4KB</a:t>
            </a:r>
            <a:r>
              <a:rPr lang="en-GB" sz="1400" dirty="0" smtClean="0"/>
              <a:t> of data</a:t>
            </a:r>
          </a:p>
          <a:p>
            <a:r>
              <a:rPr lang="en-GB" sz="1400" dirty="0" smtClean="0"/>
              <a:t>User defined metadata prefixed with </a:t>
            </a:r>
            <a:r>
              <a:rPr lang="en-GB" sz="1400" b="1" dirty="0" smtClean="0"/>
              <a:t>“x-</a:t>
            </a:r>
            <a:r>
              <a:rPr lang="en-GB" sz="1400" b="1" dirty="0" err="1" smtClean="0"/>
              <a:t>amz</a:t>
            </a:r>
            <a:r>
              <a:rPr lang="en-GB" sz="1400" b="1" dirty="0" smtClean="0"/>
              <a:t>-meta-”</a:t>
            </a:r>
          </a:p>
          <a:p>
            <a:r>
              <a:rPr lang="en-GB" sz="1400" dirty="0" smtClean="0"/>
              <a:t>Maximum number of </a:t>
            </a:r>
            <a:r>
              <a:rPr lang="en-GB" sz="1400" b="1" dirty="0" smtClean="0"/>
              <a:t>object life cycle rules </a:t>
            </a:r>
            <a:r>
              <a:rPr lang="en-GB" sz="1400" dirty="0" smtClean="0"/>
              <a:t>is </a:t>
            </a:r>
            <a:r>
              <a:rPr lang="en-GB" sz="1400" dirty="0" smtClean="0">
                <a:solidFill>
                  <a:srgbClr val="FF0000"/>
                </a:solidFill>
              </a:rPr>
              <a:t>1000</a:t>
            </a:r>
          </a:p>
        </p:txBody>
      </p:sp>
    </p:spTree>
    <p:extLst>
      <p:ext uri="{BB962C8B-B14F-4D97-AF65-F5344CB8AC3E}">
        <p14:creationId xmlns:p14="http://schemas.microsoft.com/office/powerpoint/2010/main" val="136725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Dev Pays</a:t>
            </a:r>
            <a:endParaRPr lang="en-US" dirty="0"/>
          </a:p>
        </p:txBody>
      </p:sp>
      <p:sp>
        <p:nvSpPr>
          <p:cNvPr id="3" name="Content Placeholder 2"/>
          <p:cNvSpPr>
            <a:spLocks noGrp="1"/>
          </p:cNvSpPr>
          <p:nvPr>
            <p:ph idx="1"/>
          </p:nvPr>
        </p:nvSpPr>
        <p:spPr/>
        <p:txBody>
          <a:bodyPr>
            <a:normAutofit/>
          </a:bodyPr>
          <a:lstStyle/>
          <a:p>
            <a:r>
              <a:rPr lang="en-GB" sz="1400" dirty="0" smtClean="0"/>
              <a:t>SOAP API request doesn’t support Dev Pays</a:t>
            </a:r>
          </a:p>
          <a:p>
            <a:r>
              <a:rPr lang="en-GB" sz="1400" b="1" dirty="0" smtClean="0"/>
              <a:t>Requester</a:t>
            </a:r>
            <a:r>
              <a:rPr lang="en-GB" sz="1400" dirty="0" smtClean="0"/>
              <a:t> is charged for reading the content</a:t>
            </a:r>
          </a:p>
        </p:txBody>
      </p:sp>
    </p:spTree>
    <p:extLst>
      <p:ext uri="{BB962C8B-B14F-4D97-AF65-F5344CB8AC3E}">
        <p14:creationId xmlns:p14="http://schemas.microsoft.com/office/powerpoint/2010/main" val="29411447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CORS</a:t>
            </a:r>
            <a:endParaRPr lang="en-US" dirty="0"/>
          </a:p>
        </p:txBody>
      </p:sp>
      <p:sp>
        <p:nvSpPr>
          <p:cNvPr id="3" name="Content Placeholder 2"/>
          <p:cNvSpPr>
            <a:spLocks noGrp="1"/>
          </p:cNvSpPr>
          <p:nvPr>
            <p:ph idx="1"/>
          </p:nvPr>
        </p:nvSpPr>
        <p:spPr/>
        <p:txBody>
          <a:bodyPr>
            <a:normAutofit/>
          </a:bodyPr>
          <a:lstStyle/>
          <a:p>
            <a:r>
              <a:rPr lang="en-GB" sz="1400" dirty="0" smtClean="0"/>
              <a:t>Configures in “Permission Screen” </a:t>
            </a:r>
            <a:r>
              <a:rPr lang="en-GB" sz="1400" dirty="0"/>
              <a:t>o</a:t>
            </a:r>
            <a:r>
              <a:rPr lang="en-GB" sz="1400" dirty="0" smtClean="0"/>
              <a:t>n management console</a:t>
            </a:r>
          </a:p>
          <a:p>
            <a:r>
              <a:rPr lang="en-GB" sz="1400" b="1" dirty="0" smtClean="0"/>
              <a:t>AllowedOrigin Element</a:t>
            </a:r>
            <a:r>
              <a:rPr lang="en-GB" sz="1400" dirty="0" smtClean="0"/>
              <a:t> - </a:t>
            </a:r>
            <a:r>
              <a:rPr lang="en-GB" sz="1400" dirty="0"/>
              <a:t>In the AllowedOrigin element you specify the origins that you want to allow cross-domain </a:t>
            </a:r>
            <a:r>
              <a:rPr lang="en-GB" sz="1400" dirty="0" smtClean="0"/>
              <a:t>requests</a:t>
            </a:r>
          </a:p>
          <a:p>
            <a:r>
              <a:rPr lang="en-GB" sz="1400" b="1" dirty="0"/>
              <a:t>AllowedMethod </a:t>
            </a:r>
            <a:r>
              <a:rPr lang="en-GB" sz="1400" b="1" dirty="0" smtClean="0"/>
              <a:t>Element - </a:t>
            </a:r>
            <a:r>
              <a:rPr lang="en-GB" sz="1400" dirty="0"/>
              <a:t>In the CORS configuration, you can specify the following values for the AllowedMethod </a:t>
            </a:r>
            <a:r>
              <a:rPr lang="en-GB" sz="1400" dirty="0" smtClean="0"/>
              <a:t>element</a:t>
            </a:r>
            <a:endParaRPr lang="en-GB" sz="1400" dirty="0"/>
          </a:p>
          <a:p>
            <a:pPr lvl="1">
              <a:buFont typeface="Wingdings" panose="05000000000000000000" pitchFamily="2" charset="2"/>
              <a:buChar char="Ø"/>
            </a:pPr>
            <a:r>
              <a:rPr lang="en-GB" sz="1400" dirty="0"/>
              <a:t>GET</a:t>
            </a:r>
          </a:p>
          <a:p>
            <a:pPr lvl="1">
              <a:buFont typeface="Wingdings" panose="05000000000000000000" pitchFamily="2" charset="2"/>
              <a:buChar char="Ø"/>
            </a:pPr>
            <a:r>
              <a:rPr lang="en-GB" sz="1400" dirty="0"/>
              <a:t>PUT</a:t>
            </a:r>
          </a:p>
          <a:p>
            <a:pPr lvl="1">
              <a:buFont typeface="Wingdings" panose="05000000000000000000" pitchFamily="2" charset="2"/>
              <a:buChar char="Ø"/>
            </a:pPr>
            <a:r>
              <a:rPr lang="en-GB" sz="1400" dirty="0"/>
              <a:t>POST</a:t>
            </a:r>
          </a:p>
          <a:p>
            <a:pPr lvl="1">
              <a:buFont typeface="Wingdings" panose="05000000000000000000" pitchFamily="2" charset="2"/>
              <a:buChar char="Ø"/>
            </a:pPr>
            <a:r>
              <a:rPr lang="en-GB" sz="1400" dirty="0"/>
              <a:t>DELETE</a:t>
            </a:r>
          </a:p>
          <a:p>
            <a:pPr lvl="1">
              <a:buFont typeface="Wingdings" panose="05000000000000000000" pitchFamily="2" charset="2"/>
              <a:buChar char="Ø"/>
            </a:pPr>
            <a:r>
              <a:rPr lang="en-GB" sz="1400" dirty="0"/>
              <a:t>HEAD</a:t>
            </a:r>
          </a:p>
          <a:p>
            <a:r>
              <a:rPr lang="en-GB" sz="1400" dirty="0"/>
              <a:t>The </a:t>
            </a:r>
            <a:r>
              <a:rPr lang="en-GB" sz="1400" b="1" dirty="0"/>
              <a:t>AllowedHeader</a:t>
            </a:r>
            <a:r>
              <a:rPr lang="en-GB" sz="1400" dirty="0"/>
              <a:t> element specifies which headers are allowed in a </a:t>
            </a:r>
            <a:r>
              <a:rPr lang="en-GB" sz="1400" dirty="0" smtClean="0"/>
              <a:t>pre-flight </a:t>
            </a:r>
            <a:r>
              <a:rPr lang="en-GB" sz="1400" dirty="0"/>
              <a:t>request through the Access-Control-Request-Headers header.</a:t>
            </a:r>
            <a:endParaRPr lang="en-GB" sz="1400" b="1" dirty="0"/>
          </a:p>
          <a:p>
            <a:r>
              <a:rPr lang="en-GB" sz="1400" dirty="0"/>
              <a:t>Each </a:t>
            </a:r>
            <a:r>
              <a:rPr lang="en-GB" sz="1400" b="1" dirty="0"/>
              <a:t>ExposeHeader</a:t>
            </a:r>
            <a:r>
              <a:rPr lang="en-GB" sz="1400" dirty="0"/>
              <a:t> element identifies a header in the response that you want customers to be able to access from their applications</a:t>
            </a:r>
            <a:endParaRPr lang="en-GB" sz="1400" dirty="0" smtClean="0"/>
          </a:p>
          <a:p>
            <a:r>
              <a:rPr lang="en-GB" sz="1400" dirty="0"/>
              <a:t>The </a:t>
            </a:r>
            <a:r>
              <a:rPr lang="en-GB" sz="1400" b="1" dirty="0"/>
              <a:t>MaxAgeSeconds</a:t>
            </a:r>
            <a:r>
              <a:rPr lang="en-GB" sz="1400" dirty="0"/>
              <a:t> element specifies the time in seconds that your browser can cache the response for a </a:t>
            </a:r>
            <a:r>
              <a:rPr lang="en-GB" sz="1400" dirty="0" smtClean="0"/>
              <a:t>pre-flight </a:t>
            </a:r>
            <a:r>
              <a:rPr lang="en-GB" sz="1400" dirty="0"/>
              <a:t>request as identified </a:t>
            </a:r>
            <a:r>
              <a:rPr lang="en-GB" sz="1400" dirty="0" smtClean="0"/>
              <a:t>by </a:t>
            </a:r>
            <a:r>
              <a:rPr lang="en-GB" sz="1400" dirty="0"/>
              <a:t>the resource, the HTTP method, and the </a:t>
            </a:r>
            <a:r>
              <a:rPr lang="en-GB" sz="1400" dirty="0" smtClean="0"/>
              <a:t>origin</a:t>
            </a:r>
          </a:p>
          <a:p>
            <a:r>
              <a:rPr lang="en-GB" sz="1400" dirty="0"/>
              <a:t>When Amazon S3 receives a </a:t>
            </a:r>
            <a:r>
              <a:rPr lang="en-GB" sz="1400" dirty="0" smtClean="0"/>
              <a:t>pre-flight </a:t>
            </a:r>
            <a:r>
              <a:rPr lang="en-GB" sz="1400" dirty="0"/>
              <a:t>request from a browser, it evaluates the CORS configuration for the bucket and uses the </a:t>
            </a:r>
            <a:r>
              <a:rPr lang="en-GB" sz="1400" b="1" dirty="0">
                <a:solidFill>
                  <a:srgbClr val="FF0000"/>
                </a:solidFill>
              </a:rPr>
              <a:t>first CORSRule rule </a:t>
            </a:r>
            <a:r>
              <a:rPr lang="en-GB" sz="1400" dirty="0"/>
              <a:t>that matches the incoming browser request to enable a cross-origin request. </a:t>
            </a:r>
            <a:endParaRPr lang="en-GB" sz="1400" dirty="0" smtClean="0"/>
          </a:p>
        </p:txBody>
      </p:sp>
    </p:spTree>
    <p:extLst>
      <p:ext uri="{BB962C8B-B14F-4D97-AF65-F5344CB8AC3E}">
        <p14:creationId xmlns:p14="http://schemas.microsoft.com/office/powerpoint/2010/main" val="24049311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Archive Retrieval Options</a:t>
            </a:r>
            <a:endParaRPr lang="en-US" dirty="0"/>
          </a:p>
        </p:txBody>
      </p:sp>
      <p:sp>
        <p:nvSpPr>
          <p:cNvPr id="3" name="Content Placeholder 2"/>
          <p:cNvSpPr>
            <a:spLocks noGrp="1"/>
          </p:cNvSpPr>
          <p:nvPr>
            <p:ph idx="1"/>
          </p:nvPr>
        </p:nvSpPr>
        <p:spPr/>
        <p:txBody>
          <a:bodyPr>
            <a:normAutofit/>
          </a:bodyPr>
          <a:lstStyle/>
          <a:p>
            <a:r>
              <a:rPr lang="en-GB" sz="1400" dirty="0"/>
              <a:t>You can specify one of the following when restoring an archived object:</a:t>
            </a:r>
          </a:p>
          <a:p>
            <a:r>
              <a:rPr lang="en-GB" sz="1400" b="1" dirty="0"/>
              <a:t>Expedited</a:t>
            </a:r>
            <a:r>
              <a:rPr lang="en-GB" sz="1400" dirty="0"/>
              <a:t> - Expedited retrievals allow you to quickly access your data when occasional urgent requests for a subset of archives are required. For all but the largest archived objects (250 MB+), data accessed using Expedited retrievals are typically made available within 1–5 minutes. There are two types of Expedited retrievals: On-Demand and Provisioned. On-Demand requests are similar to EC2 On-Demand instances and are available most of the time. Provisioned requests are guaranteed to be available when you need them. For more information, see </a:t>
            </a:r>
            <a:r>
              <a:rPr lang="en-GB" sz="1400" dirty="0">
                <a:hlinkClick r:id="rId2"/>
              </a:rPr>
              <a:t>Provisioned Capacity</a:t>
            </a:r>
            <a:r>
              <a:rPr lang="en-GB" sz="1400" dirty="0"/>
              <a:t>.</a:t>
            </a:r>
          </a:p>
          <a:p>
            <a:r>
              <a:rPr lang="en-GB" sz="1400" b="1" dirty="0"/>
              <a:t>Standard</a:t>
            </a:r>
            <a:r>
              <a:rPr lang="en-GB" sz="1400" dirty="0"/>
              <a:t> - Standard retrievals allow you to access any of your archived objects within several hours. Standard retrievals typically complete within 3–5 hours. This is the </a:t>
            </a:r>
            <a:r>
              <a:rPr lang="en-GB" sz="1400" b="1" dirty="0">
                <a:solidFill>
                  <a:srgbClr val="FF0000"/>
                </a:solidFill>
              </a:rPr>
              <a:t>default option </a:t>
            </a:r>
            <a:r>
              <a:rPr lang="en-GB" sz="1400" dirty="0"/>
              <a:t>for retrieval requests that do not specify the retrieval option.</a:t>
            </a:r>
          </a:p>
          <a:p>
            <a:r>
              <a:rPr lang="en-GB" sz="1400" b="1" dirty="0"/>
              <a:t>Bulk</a:t>
            </a:r>
            <a:r>
              <a:rPr lang="en-GB" sz="1400" dirty="0"/>
              <a:t> - Bulk retrievals are Amazon Glacier’s lowest-cost retrieval option, enabling you to retrieve large amounts, even petabytes, of data inexpensively in a day. Bulk retrievals typically complete within 5–12 hours.</a:t>
            </a:r>
          </a:p>
        </p:txBody>
      </p:sp>
    </p:spTree>
    <p:extLst>
      <p:ext uri="{BB962C8B-B14F-4D97-AF65-F5344CB8AC3E}">
        <p14:creationId xmlns:p14="http://schemas.microsoft.com/office/powerpoint/2010/main" val="27759632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err="1" smtClean="0"/>
              <a:t>Opswork</a:t>
            </a:r>
            <a:r>
              <a:rPr lang="en-GB" sz="1400" dirty="0" smtClean="0"/>
              <a:t> service can implement </a:t>
            </a:r>
            <a:r>
              <a:rPr lang="en-GB" sz="1400" b="1" dirty="0" smtClean="0"/>
              <a:t>Chef Recipes </a:t>
            </a:r>
          </a:p>
          <a:p>
            <a:r>
              <a:rPr lang="en-GB" sz="1400" dirty="0" smtClean="0"/>
              <a:t>Cloudwatch – Detailed mode is enabled by default</a:t>
            </a:r>
            <a:endParaRPr lang="en-GB" sz="1400" dirty="0"/>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endParaRPr lang="en-GB" sz="1400" b="1" dirty="0"/>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t>
            </a:r>
            <a:r>
              <a:rPr lang="en-US" dirty="0" err="1" smtClean="0"/>
              <a:t>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p>
          <a:p>
            <a:r>
              <a:rPr lang="en-GB" sz="1400" dirty="0"/>
              <a:t>After the client browser posts the SAML assertion, AWS sends the sign-in URL as a redirect, and the client browser is redirected to the </a:t>
            </a:r>
            <a:r>
              <a:rPr lang="en-GB" sz="1400" dirty="0" smtClean="0"/>
              <a:t>Console</a:t>
            </a:r>
            <a:endParaRPr lang="en-GB" sz="1400" dirty="0"/>
          </a:p>
          <a:p>
            <a:r>
              <a:rPr lang="en-GB" sz="1400" dirty="0"/>
              <a:t>The portal first verifies the user's identity in your organization, then generates a SAML authentication </a:t>
            </a:r>
            <a:r>
              <a:rPr lang="en-GB" sz="1400" dirty="0" smtClean="0"/>
              <a:t>response</a:t>
            </a:r>
            <a:endParaRPr lang="en-GB" sz="1400" dirty="0"/>
          </a:p>
          <a:p>
            <a:endParaRPr lang="en-GB" sz="1400" dirty="0"/>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r>
              <a:rPr lang="en-GB" sz="1400" dirty="0" smtClean="0"/>
              <a:t>.</a:t>
            </a:r>
          </a:p>
          <a:p>
            <a:r>
              <a:rPr lang="en-GB" sz="1400" dirty="0"/>
              <a:t>EC2 Key Pairs, Security Groups, and ELBs </a:t>
            </a:r>
            <a:r>
              <a:rPr lang="en-GB" sz="1400" b="1" dirty="0">
                <a:solidFill>
                  <a:srgbClr val="FF0000"/>
                </a:solidFill>
              </a:rPr>
              <a:t>are region-specific</a:t>
            </a:r>
            <a:r>
              <a:rPr lang="en-GB" sz="1400" dirty="0"/>
              <a:t>.</a:t>
            </a:r>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lnSpcReduction="10000"/>
          </a:bodyPr>
          <a:lstStyle/>
          <a:p>
            <a:r>
              <a:rPr lang="en-GB" sz="1400" dirty="0"/>
              <a:t>Attaching 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b="1" dirty="0"/>
              <a:t>Scenarios for Network </a:t>
            </a:r>
            <a:r>
              <a:rPr lang="en-GB" sz="1400" b="1" dirty="0" smtClean="0"/>
              <a:t>Interfaces:-</a:t>
            </a:r>
            <a:endParaRPr lang="en-GB" sz="1400" b="1" dirty="0"/>
          </a:p>
          <a:p>
            <a:pPr lvl="1">
              <a:buFont typeface="Wingdings" panose="05000000000000000000" pitchFamily="2" charset="2"/>
              <a:buChar char="Ø"/>
            </a:pPr>
            <a:r>
              <a:rPr lang="en-GB" sz="1400" dirty="0"/>
              <a:t>Attaching multiple network interfaces to an instance is useful when you want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a:t>
            </a:r>
            <a:r>
              <a:rPr lang="en-GB" sz="1400" b="1" dirty="0"/>
              <a:t>dual-homed instances</a:t>
            </a:r>
            <a:r>
              <a:rPr lang="en-GB" sz="1400" dirty="0"/>
              <a:t>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r>
              <a:rPr lang="en-GB" sz="1400" b="1" dirty="0"/>
              <a:t>Dual-homed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r>
              <a:rPr lang="en-GB" sz="1400" dirty="0" smtClean="0"/>
              <a:t>.</a:t>
            </a:r>
          </a:p>
          <a:p>
            <a:pPr>
              <a:buFont typeface="Wingdings" panose="05000000000000000000" pitchFamily="2" charset="2"/>
              <a:buChar char="Ø"/>
            </a:pPr>
            <a:r>
              <a:rPr lang="en-GB" sz="1400" b="1" dirty="0"/>
              <a:t>i</a:t>
            </a:r>
            <a:r>
              <a:rPr lang="en-GB" sz="1400" b="1" dirty="0" smtClean="0"/>
              <a:t>o1</a:t>
            </a:r>
            <a:r>
              <a:rPr lang="en-GB" sz="1400" dirty="0" smtClean="0"/>
              <a:t> – Provisioned IOPS SSD – type suitable for database type activities</a:t>
            </a:r>
          </a:p>
          <a:p>
            <a:pPr>
              <a:buFont typeface="Wingdings" panose="05000000000000000000" pitchFamily="2" charset="2"/>
              <a:buChar char="Ø"/>
            </a:pPr>
            <a:r>
              <a:rPr lang="en-GB" sz="1400" b="1" dirty="0" smtClean="0"/>
              <a:t>50 : 1</a:t>
            </a:r>
            <a:r>
              <a:rPr lang="en-GB" sz="1400" dirty="0" smtClean="0"/>
              <a:t> – Maximum IOPS to memory size ratio</a:t>
            </a:r>
          </a:p>
          <a:p>
            <a:pPr>
              <a:buFont typeface="Wingdings" panose="05000000000000000000" pitchFamily="2" charset="2"/>
              <a:buChar char="Ø"/>
            </a:pPr>
            <a:r>
              <a:rPr lang="en-GB" sz="1400" dirty="0" smtClean="0"/>
              <a:t>EBS Volume – Geographic scope is </a:t>
            </a:r>
            <a:r>
              <a:rPr lang="en-GB" sz="1400" b="1" dirty="0" smtClean="0"/>
              <a:t>Availability Zone</a:t>
            </a:r>
            <a:endParaRPr lang="en-GB" sz="1400" b="1" dirty="0" smtClean="0"/>
          </a:p>
          <a:p>
            <a:pPr>
              <a:buFont typeface="Wingdings" panose="05000000000000000000" pitchFamily="2" charset="2"/>
              <a:buChar char="Ø"/>
            </a:pPr>
            <a:r>
              <a:rPr lang="en-GB" sz="1400" dirty="0" smtClean="0"/>
              <a:t>4 GB to 16 TB – SDD memory size</a:t>
            </a:r>
          </a:p>
          <a:p>
            <a:pPr>
              <a:buFont typeface="Wingdings" panose="05000000000000000000" pitchFamily="2" charset="2"/>
              <a:buChar char="Ø"/>
            </a:pPr>
            <a:r>
              <a:rPr lang="en-GB" sz="1400" dirty="0" smtClean="0"/>
              <a:t>SDD – Suitable for random access – 256 KB blocks</a:t>
            </a:r>
          </a:p>
          <a:p>
            <a:pPr>
              <a:buFont typeface="Wingdings" panose="05000000000000000000" pitchFamily="2" charset="2"/>
              <a:buChar char="Ø"/>
            </a:pPr>
            <a:r>
              <a:rPr lang="en-GB" sz="1400" dirty="0" smtClean="0"/>
              <a:t>HDD – Suitable for sequential access</a:t>
            </a:r>
          </a:p>
          <a:p>
            <a:pPr>
              <a:buFont typeface="Wingdings" panose="05000000000000000000" pitchFamily="2" charset="2"/>
              <a:buChar char="Ø"/>
            </a:pPr>
            <a:r>
              <a:rPr lang="en-GB" sz="1400" dirty="0"/>
              <a:t>In Amazon Web Services, when a user asks AWS to delete data in the cloud, AWS does not decommission the underlying physical media. The storage blocks are marked as </a:t>
            </a:r>
            <a:r>
              <a:rPr lang="en-GB" sz="1400" b="1" dirty="0"/>
              <a:t>unallocated </a:t>
            </a:r>
            <a:r>
              <a:rPr lang="en-GB" sz="1400" b="1" dirty="0" smtClean="0"/>
              <a:t>only</a:t>
            </a:r>
          </a:p>
          <a:p>
            <a:pPr>
              <a:buFont typeface="Wingdings" panose="05000000000000000000" pitchFamily="2" charset="2"/>
              <a:buChar char="Ø"/>
            </a:pPr>
            <a:r>
              <a:rPr lang="en-GB" sz="1400" dirty="0"/>
              <a:t>New EBS volumes now receive their maximum performance the moment that they are available and </a:t>
            </a:r>
            <a:r>
              <a:rPr lang="en-GB" sz="1400" b="1" dirty="0"/>
              <a:t>do not require initialization (formerly known as pre-warming)</a:t>
            </a:r>
            <a:r>
              <a:rPr lang="en-GB" sz="1400" dirty="0"/>
              <a:t>. However, storage blocks on volumes that were restored from snapshots must be initialized (pulled down from Amazon S3 and written to the volume) before you can access the block. This preliminary action takes time and can cause a significant increase in the latency of an I/O operation the first time each block is accessed</a:t>
            </a:r>
            <a:r>
              <a:rPr lang="en-GB" sz="1400" dirty="0" smtClean="0"/>
              <a:t>..</a:t>
            </a:r>
          </a:p>
          <a:p>
            <a:pPr>
              <a:buFont typeface="Wingdings" panose="05000000000000000000" pitchFamily="2" charset="2"/>
              <a:buChar char="Ø"/>
            </a:pPr>
            <a:r>
              <a:rPr lang="en-GB" sz="1400" dirty="0" smtClean="0"/>
              <a:t>Command to pre warm EBS - </a:t>
            </a:r>
            <a:r>
              <a:rPr lang="en-GB" sz="1400" b="1" dirty="0" err="1"/>
              <a:t>dd</a:t>
            </a:r>
            <a:r>
              <a:rPr lang="en-GB" sz="1400" b="1" dirty="0"/>
              <a:t> if=/dev/</a:t>
            </a:r>
            <a:r>
              <a:rPr lang="en-GB" sz="1400" b="1" dirty="0" err="1"/>
              <a:t>xvdf</a:t>
            </a:r>
            <a:r>
              <a:rPr lang="en-GB" sz="1400" b="1" dirty="0"/>
              <a:t> of=/dev/null </a:t>
            </a:r>
            <a:r>
              <a:rPr lang="en-GB" sz="1400" b="1" dirty="0" err="1"/>
              <a:t>bs</a:t>
            </a:r>
            <a:r>
              <a:rPr lang="en-GB" sz="1400" b="1" dirty="0"/>
              <a:t>=1M</a:t>
            </a:r>
            <a:endParaRPr lang="en-GB" sz="1400" b="1" dirty="0" smtClean="0"/>
          </a:p>
          <a:p>
            <a:pPr>
              <a:buFont typeface="Wingdings" panose="05000000000000000000" pitchFamily="2" charset="2"/>
              <a:buChar char="Ø"/>
            </a:pPr>
            <a:r>
              <a:rPr lang="en-GB" sz="1400" dirty="0"/>
              <a:t>The default limit for the </a:t>
            </a:r>
            <a:r>
              <a:rPr lang="en-GB" sz="1400" b="1" dirty="0"/>
              <a:t>maximum number of volumes</a:t>
            </a:r>
            <a:r>
              <a:rPr lang="en-GB" sz="1400" dirty="0"/>
              <a:t> that can be created is </a:t>
            </a:r>
            <a:r>
              <a:rPr lang="en-GB" sz="1400" b="1" dirty="0" smtClean="0">
                <a:solidFill>
                  <a:srgbClr val="FF0000"/>
                </a:solidFill>
              </a:rPr>
              <a:t>5000 per AWS account</a:t>
            </a:r>
            <a:r>
              <a:rPr lang="en-GB" sz="1400" dirty="0" smtClean="0"/>
              <a:t>.</a:t>
            </a:r>
          </a:p>
          <a:p>
            <a:pPr>
              <a:buFont typeface="Wingdings" panose="05000000000000000000" pitchFamily="2" charset="2"/>
              <a:buChar char="Ø"/>
            </a:pPr>
            <a:r>
              <a:rPr lang="en-GB" sz="1400" dirty="0"/>
              <a:t>Launching an instance that is </a:t>
            </a:r>
            <a:r>
              <a:rPr lang="en-GB" sz="1400" b="1" dirty="0"/>
              <a:t>EBS-optimized</a:t>
            </a:r>
            <a:r>
              <a:rPr lang="en-GB" sz="1400" dirty="0"/>
              <a:t> provides the user with a dedicated connection between the EC2 instance and the EBS volume.</a:t>
            </a:r>
            <a:endParaRPr lang="en-GB" sz="1400" dirty="0"/>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The user can join multiple provisioned IOPS volumes together in a </a:t>
            </a:r>
            <a:r>
              <a:rPr lang="en-GB" sz="1400" b="1" dirty="0"/>
              <a:t>RAID 1 configuration </a:t>
            </a:r>
            <a:r>
              <a:rPr lang="en-GB" sz="1400" dirty="0"/>
              <a:t>to achieve better </a:t>
            </a:r>
            <a:r>
              <a:rPr lang="en-GB" sz="1400" b="1" dirty="0">
                <a:solidFill>
                  <a:srgbClr val="FF0000"/>
                </a:solidFill>
              </a:rPr>
              <a:t>fault tolerance</a:t>
            </a:r>
            <a:r>
              <a:rPr lang="en-GB" sz="1400" dirty="0"/>
              <a:t>. </a:t>
            </a:r>
            <a:endParaRPr lang="en-GB" sz="1400" dirty="0" smtClean="0"/>
          </a:p>
          <a:p>
            <a:pPr>
              <a:buFont typeface="Wingdings" panose="05000000000000000000" pitchFamily="2" charset="2"/>
              <a:buChar char="Ø"/>
            </a:pPr>
            <a:r>
              <a:rPr lang="en-GB" sz="1400" dirty="0"/>
              <a:t>When </a:t>
            </a:r>
            <a:r>
              <a:rPr lang="en-GB" sz="1400" b="1" dirty="0"/>
              <a:t>I/O performance </a:t>
            </a:r>
            <a:r>
              <a:rPr lang="en-GB" sz="1400" dirty="0"/>
              <a:t>is more important than fault tolerance, the </a:t>
            </a:r>
            <a:r>
              <a:rPr lang="en-GB" sz="1400" b="1" dirty="0"/>
              <a:t>RAID 0 configuration </a:t>
            </a:r>
            <a:r>
              <a:rPr lang="en-GB" sz="1400" dirty="0"/>
              <a:t>must be used; for example, as in a heavily used database</a:t>
            </a:r>
            <a:endParaRPr lang="en-GB" sz="1400" dirty="0" smtClean="0"/>
          </a:p>
          <a:p>
            <a:pPr>
              <a:buFont typeface="Wingdings" panose="05000000000000000000" pitchFamily="2" charset="2"/>
              <a:buChar char="Ø"/>
            </a:pPr>
            <a:r>
              <a:rPr lang="en-GB" sz="1400" dirty="0"/>
              <a:t>For a better and consistent snapshot of the </a:t>
            </a:r>
            <a:r>
              <a:rPr lang="en-GB" sz="1400" b="1" dirty="0"/>
              <a:t>root EBS volume</a:t>
            </a:r>
            <a:r>
              <a:rPr lang="en-GB" sz="1400" dirty="0"/>
              <a:t>, AWS recommends </a:t>
            </a:r>
            <a:r>
              <a:rPr lang="en-GB" sz="1400" dirty="0">
                <a:solidFill>
                  <a:srgbClr val="FF0000"/>
                </a:solidFill>
              </a:rPr>
              <a:t>stopping the instance</a:t>
            </a:r>
            <a:r>
              <a:rPr lang="en-GB" sz="1400" dirty="0"/>
              <a:t>. </a:t>
            </a:r>
            <a:endParaRPr lang="en-GB" sz="1400" dirty="0" smtClean="0"/>
          </a:p>
          <a:p>
            <a:pPr>
              <a:buFont typeface="Wingdings" panose="05000000000000000000" pitchFamily="2" charset="2"/>
              <a:buChar char="Ø"/>
            </a:pPr>
            <a:r>
              <a:rPr lang="en-GB" sz="1400" dirty="0"/>
              <a:t>The </a:t>
            </a:r>
            <a:r>
              <a:rPr lang="en-GB" sz="1400" b="1" dirty="0"/>
              <a:t>substitutions option </a:t>
            </a:r>
            <a:r>
              <a:rPr lang="en-GB" sz="1400" dirty="0"/>
              <a:t>can only be used when </a:t>
            </a:r>
            <a:r>
              <a:rPr lang="en-GB" sz="1400" dirty="0" err="1"/>
              <a:t>manifestVersion</a:t>
            </a:r>
            <a:r>
              <a:rPr lang="en-GB" sz="1400" dirty="0"/>
              <a:t> is set to 2.0 and is </a:t>
            </a:r>
            <a:r>
              <a:rPr lang="en-GB" sz="1400" dirty="0">
                <a:solidFill>
                  <a:srgbClr val="FF0000"/>
                </a:solidFill>
              </a:rPr>
              <a:t>not available for Amazon EBS or Amazon Glacier import jobs</a:t>
            </a:r>
            <a:r>
              <a:rPr lang="en-GB" sz="1400" dirty="0" smtClean="0"/>
              <a:t>.</a:t>
            </a:r>
          </a:p>
          <a:p>
            <a:pPr>
              <a:buFont typeface="Wingdings" panose="05000000000000000000" pitchFamily="2" charset="2"/>
              <a:buChar char="Ø"/>
            </a:pPr>
            <a:r>
              <a:rPr lang="en-GB" sz="1400" dirty="0"/>
              <a:t>The number of snapshots that Amazon EBS can manage is </a:t>
            </a:r>
            <a:r>
              <a:rPr lang="en-GB" sz="1400" b="1" dirty="0">
                <a:solidFill>
                  <a:srgbClr val="00B050"/>
                </a:solidFill>
              </a:rPr>
              <a:t>10,000</a:t>
            </a:r>
            <a:r>
              <a:rPr lang="en-GB" sz="1400" dirty="0" smtClean="0"/>
              <a:t>.</a:t>
            </a:r>
          </a:p>
          <a:p>
            <a:pPr>
              <a:buFont typeface="Wingdings" panose="05000000000000000000" pitchFamily="2" charset="2"/>
              <a:buChar char="Ø"/>
            </a:pPr>
            <a:r>
              <a:rPr lang="en-GB" sz="1400" dirty="0" smtClean="0"/>
              <a:t>Snapshots </a:t>
            </a:r>
            <a:r>
              <a:rPr lang="en-GB" sz="1400" dirty="0"/>
              <a:t>with AWS Marketplace product codes </a:t>
            </a:r>
            <a:r>
              <a:rPr lang="en-GB" sz="1400" b="1" dirty="0"/>
              <a:t>can't be made public</a:t>
            </a:r>
            <a:r>
              <a:rPr lang="en-GB" sz="1400" dirty="0" smtClean="0"/>
              <a:t>.</a:t>
            </a:r>
          </a:p>
          <a:p>
            <a:pPr>
              <a:buFont typeface="Wingdings" panose="05000000000000000000" pitchFamily="2" charset="2"/>
              <a:buChar char="Ø"/>
            </a:pPr>
            <a:r>
              <a:rPr lang="en-GB" sz="1400"/>
              <a:t>Amazon EBS encryption uses AWS Key Management Service (AWS KMS) master keys when creating encrypted volumes and any snapshots created from your encrypted volumes.</a:t>
            </a:r>
            <a:endParaRPr lang="en-GB" sz="1400" dirty="0"/>
          </a:p>
        </p:txBody>
      </p:sp>
    </p:spTree>
    <p:extLst>
      <p:ext uri="{BB962C8B-B14F-4D97-AF65-F5344CB8AC3E}">
        <p14:creationId xmlns:p14="http://schemas.microsoft.com/office/powerpoint/2010/main" val="35872438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(Elastic 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WAF</a:t>
            </a:r>
            <a:endParaRPr lang="en-US" dirty="0"/>
          </a:p>
        </p:txBody>
      </p:sp>
      <p:sp>
        <p:nvSpPr>
          <p:cNvPr id="3" name="Content Placeholder 2"/>
          <p:cNvSpPr>
            <a:spLocks noGrp="1"/>
          </p:cNvSpPr>
          <p:nvPr>
            <p:ph idx="1"/>
          </p:nvPr>
        </p:nvSpPr>
        <p:spPr/>
        <p:txBody>
          <a:bodyPr>
            <a:normAutofit/>
          </a:bodyPr>
          <a:lstStyle/>
          <a:p>
            <a:r>
              <a:rPr lang="en-GB" sz="1400" dirty="0" smtClean="0"/>
              <a:t>Size constraint conditions</a:t>
            </a:r>
          </a:p>
          <a:p>
            <a:r>
              <a:rPr lang="en-GB" sz="1400" dirty="0" smtClean="0"/>
              <a:t>IP match conditions</a:t>
            </a:r>
          </a:p>
          <a:p>
            <a:r>
              <a:rPr lang="en-GB" sz="1400" dirty="0" smtClean="0"/>
              <a:t>String match conditions</a:t>
            </a:r>
            <a:endParaRPr lang="en-GB" sz="1400" dirty="0"/>
          </a:p>
        </p:txBody>
      </p:sp>
    </p:spTree>
    <p:extLst>
      <p:ext uri="{BB962C8B-B14F-4D97-AF65-F5344CB8AC3E}">
        <p14:creationId xmlns:p14="http://schemas.microsoft.com/office/powerpoint/2010/main" val="9338086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Trusted Adviser</a:t>
            </a:r>
            <a:endParaRPr lang="en-US" dirty="0"/>
          </a:p>
        </p:txBody>
      </p:sp>
      <p:sp>
        <p:nvSpPr>
          <p:cNvPr id="3" name="Content Placeholder 2"/>
          <p:cNvSpPr>
            <a:spLocks noGrp="1"/>
          </p:cNvSpPr>
          <p:nvPr>
            <p:ph idx="1"/>
          </p:nvPr>
        </p:nvSpPr>
        <p:spPr/>
        <p:txBody>
          <a:bodyPr>
            <a:normAutofit/>
          </a:bodyPr>
          <a:lstStyle/>
          <a:p>
            <a:r>
              <a:rPr lang="en-GB" sz="1400" dirty="0" smtClean="0"/>
              <a:t>Whether there is MFA configure on the root account </a:t>
            </a:r>
          </a:p>
          <a:p>
            <a:r>
              <a:rPr lang="en-GB" sz="1400" dirty="0" smtClean="0"/>
              <a:t>Advice on security groups and what ports have unrestricted access</a:t>
            </a:r>
            <a:endParaRPr lang="en-GB" sz="1400" dirty="0"/>
          </a:p>
        </p:txBody>
      </p:sp>
    </p:spTree>
    <p:extLst>
      <p:ext uri="{BB962C8B-B14F-4D97-AF65-F5344CB8AC3E}">
        <p14:creationId xmlns:p14="http://schemas.microsoft.com/office/powerpoint/2010/main" val="5837145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ECS Agent Software</a:t>
            </a:r>
            <a:endParaRPr lang="en-US" dirty="0"/>
          </a:p>
        </p:txBody>
      </p:sp>
      <p:sp>
        <p:nvSpPr>
          <p:cNvPr id="3" name="Content Placeholder 2"/>
          <p:cNvSpPr>
            <a:spLocks noGrp="1"/>
          </p:cNvSpPr>
          <p:nvPr>
            <p:ph idx="1"/>
          </p:nvPr>
        </p:nvSpPr>
        <p:spPr/>
        <p:txBody>
          <a:bodyPr>
            <a:normAutofit/>
          </a:bodyPr>
          <a:lstStyle/>
          <a:p>
            <a:r>
              <a:rPr lang="en-GB" sz="1400" dirty="0"/>
              <a:t>The ECS agent runs on most common </a:t>
            </a:r>
            <a:r>
              <a:rPr lang="en-GB" sz="1400" dirty="0" err="1"/>
              <a:t>flavors</a:t>
            </a:r>
            <a:r>
              <a:rPr lang="en-GB" sz="1400" dirty="0"/>
              <a:t> of Linux. </a:t>
            </a:r>
            <a:endParaRPr lang="en-GB" sz="1400" dirty="0" smtClean="0"/>
          </a:p>
          <a:p>
            <a:pPr lvl="1">
              <a:buFont typeface="Wingdings" panose="05000000000000000000" pitchFamily="2" charset="2"/>
              <a:buChar char="Ø"/>
            </a:pPr>
            <a:r>
              <a:rPr lang="en-GB" sz="1400" dirty="0" err="1" smtClean="0"/>
              <a:t>Debian</a:t>
            </a:r>
            <a:endParaRPr lang="en-GB" sz="1400" dirty="0" smtClean="0"/>
          </a:p>
          <a:p>
            <a:pPr lvl="1">
              <a:buFont typeface="Wingdings" panose="05000000000000000000" pitchFamily="2" charset="2"/>
              <a:buChar char="Ø"/>
            </a:pPr>
            <a:r>
              <a:rPr lang="en-GB" sz="1400" dirty="0" smtClean="0"/>
              <a:t>Ubuntu</a:t>
            </a:r>
          </a:p>
          <a:p>
            <a:pPr lvl="1">
              <a:buFont typeface="Wingdings" panose="05000000000000000000" pitchFamily="2" charset="2"/>
              <a:buChar char="Ø"/>
            </a:pPr>
            <a:r>
              <a:rPr lang="en-GB" sz="1400" dirty="0" smtClean="0"/>
              <a:t>CentOS</a:t>
            </a:r>
          </a:p>
          <a:p>
            <a:pPr lvl="1">
              <a:buFont typeface="Wingdings" panose="05000000000000000000" pitchFamily="2" charset="2"/>
              <a:buChar char="Ø"/>
            </a:pPr>
            <a:r>
              <a:rPr lang="en-GB" sz="1400" dirty="0" smtClean="0"/>
              <a:t>Amazon Linux</a:t>
            </a:r>
          </a:p>
          <a:p>
            <a:pPr lvl="1">
              <a:buFont typeface="Wingdings" panose="05000000000000000000" pitchFamily="2" charset="2"/>
              <a:buChar char="Ø"/>
            </a:pPr>
            <a:r>
              <a:rPr lang="en-GB" sz="1400" dirty="0" err="1" smtClean="0"/>
              <a:t>RedHat</a:t>
            </a:r>
            <a:endParaRPr lang="en-GB" sz="1400" dirty="0" smtClean="0"/>
          </a:p>
          <a:p>
            <a:r>
              <a:rPr lang="en-GB" sz="1400" dirty="0" smtClean="0"/>
              <a:t>Ways to provide security </a:t>
            </a:r>
            <a:r>
              <a:rPr lang="en-GB" sz="1400" dirty="0" err="1" smtClean="0"/>
              <a:t>priviledges</a:t>
            </a:r>
            <a:r>
              <a:rPr lang="en-GB" sz="1400" dirty="0" smtClean="0"/>
              <a:t> to Docker containers</a:t>
            </a:r>
          </a:p>
          <a:p>
            <a:pPr lvl="1">
              <a:buFont typeface="Wingdings" panose="05000000000000000000" pitchFamily="2" charset="2"/>
              <a:buChar char="Ø"/>
            </a:pPr>
            <a:r>
              <a:rPr lang="en-GB" sz="1400" dirty="0" smtClean="0"/>
              <a:t>Role granted to an ECS task</a:t>
            </a:r>
          </a:p>
          <a:p>
            <a:pPr lvl="1">
              <a:buFont typeface="Wingdings" panose="05000000000000000000" pitchFamily="2" charset="2"/>
              <a:buChar char="Ø"/>
            </a:pPr>
            <a:r>
              <a:rPr lang="en-GB" sz="1400" dirty="0"/>
              <a:t>Role granted to an ECS </a:t>
            </a:r>
            <a:r>
              <a:rPr lang="en-GB" sz="1400" dirty="0" smtClean="0"/>
              <a:t>container instances</a:t>
            </a:r>
          </a:p>
          <a:p>
            <a:endParaRPr lang="en-GB" sz="1400" dirty="0"/>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2733728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37470</TotalTime>
  <Words>6345</Words>
  <Application>Microsoft Office PowerPoint</Application>
  <PresentationFormat>On-screen Show (4:3)</PresentationFormat>
  <Paragraphs>581</Paragraphs>
  <Slides>102</Slides>
  <Notes>3</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Clarity</vt:lpstr>
      <vt:lpstr>AWS Solution Architect</vt:lpstr>
      <vt:lpstr>AWS Account</vt:lpstr>
      <vt:lpstr>Availability Zone</vt:lpstr>
      <vt:lpstr>VPC</vt:lpstr>
      <vt:lpstr>VPC</vt:lpstr>
      <vt:lpstr>VPC</vt:lpstr>
      <vt:lpstr>VPC to Data Centre</vt:lpstr>
      <vt:lpstr>VPC - Public and Private VPC from Wizard</vt:lpstr>
      <vt:lpstr>VPC – Create wizard</vt:lpstr>
      <vt:lpstr>VPC Peering</vt:lpstr>
      <vt:lpstr>DHCP Option sets</vt:lpstr>
      <vt:lpstr>Domain Servers - DNS</vt:lpstr>
      <vt:lpstr>AMI</vt:lpstr>
      <vt:lpstr>VPN</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Auto Scaling – Termination Policy</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vt:lpstr>
      <vt:lpstr>CloudFormation</vt:lpstr>
      <vt:lpstr>ELB</vt:lpstr>
      <vt:lpstr>ELB</vt:lpstr>
      <vt:lpstr>ELB -Failover</vt:lpstr>
      <vt:lpstr>EC2</vt:lpstr>
      <vt:lpstr>EC2</vt:lpstr>
      <vt:lpstr>EC2</vt:lpstr>
      <vt:lpstr>EC2 – Dedicated Instance</vt:lpstr>
      <vt:lpstr>EC2 – Tenancy</vt:lpstr>
      <vt:lpstr>EC2 – Tenancy</vt:lpstr>
      <vt:lpstr>EC2 – Public IP address</vt:lpstr>
      <vt:lpstr>Lambda</vt:lpstr>
      <vt:lpstr>EC2 Tags</vt:lpstr>
      <vt:lpstr>EC2 Instance Store</vt:lpstr>
      <vt:lpstr>Route 53</vt:lpstr>
      <vt:lpstr>Route 53</vt:lpstr>
      <vt:lpstr>Route 53 – Policy Types</vt:lpstr>
      <vt:lpstr>IAM</vt:lpstr>
      <vt:lpstr>IAM</vt:lpstr>
      <vt:lpstr>Bastion Host</vt:lpstr>
      <vt:lpstr>Network ACL</vt:lpstr>
      <vt:lpstr>Security Groups</vt:lpstr>
      <vt:lpstr>Security Groups Commands</vt:lpstr>
      <vt:lpstr>S3</vt:lpstr>
      <vt:lpstr>S3 - Tags</vt:lpstr>
      <vt:lpstr>S3 – Multipart Upload</vt:lpstr>
      <vt:lpstr>S3 – Character Set</vt:lpstr>
      <vt:lpstr>S3 – Metadata</vt:lpstr>
      <vt:lpstr>S3 – Dev Pays</vt:lpstr>
      <vt:lpstr>S3 – CORS</vt:lpstr>
      <vt:lpstr>S3 – Archive Retrieval Options</vt:lpstr>
      <vt:lpstr>Glacier</vt:lpstr>
      <vt:lpstr>SES</vt:lpstr>
      <vt:lpstr>Lambda</vt:lpstr>
      <vt:lpstr>Redshift</vt:lpstr>
      <vt:lpstr>SWF</vt:lpstr>
      <vt:lpstr>AMI</vt:lpstr>
      <vt:lpstr>OpsWork</vt:lpstr>
      <vt:lpstr>EMR</vt:lpstr>
      <vt:lpstr>STS – Secure Token Service</vt:lpstr>
      <vt:lpstr>VPN CloudHub</vt:lpstr>
      <vt:lpstr>Kinesis</vt:lpstr>
      <vt:lpstr>SAML 2.0</vt:lpstr>
      <vt:lpstr>Security</vt:lpstr>
      <vt:lpstr>CloudHSM</vt:lpstr>
      <vt:lpstr>Import/Export</vt:lpstr>
      <vt:lpstr>Key pairs</vt:lpstr>
      <vt:lpstr>ENI (Elastic Network Interface)</vt:lpstr>
      <vt:lpstr>ENI (Elastic Network Interface)</vt:lpstr>
      <vt:lpstr>Customer Gateway</vt:lpstr>
      <vt:lpstr>EBS (Elastic Block Storage)</vt:lpstr>
      <vt:lpstr>EBS (Elastic Block Storage)</vt:lpstr>
      <vt:lpstr>EIP (Elastic IP)</vt:lpstr>
      <vt:lpstr>ec2-net-utils</vt:lpstr>
      <vt:lpstr>ec2-net-utils</vt:lpstr>
      <vt:lpstr>AWS WAF</vt:lpstr>
      <vt:lpstr>Trusted Adviser</vt:lpstr>
      <vt:lpstr>ECS Agent Software</vt:lpstr>
      <vt:lpstr>Certificate Preparation</vt:lpstr>
      <vt:lpstr>DynamoDB Headers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1052</cp:revision>
  <dcterms:created xsi:type="dcterms:W3CDTF">2016-02-28T16:32:10Z</dcterms:created>
  <dcterms:modified xsi:type="dcterms:W3CDTF">2017-09-30T08:05:41Z</dcterms:modified>
</cp:coreProperties>
</file>