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10" r:id="rId9"/>
    <p:sldId id="307" r:id="rId10"/>
    <p:sldId id="313" r:id="rId11"/>
    <p:sldId id="314" r:id="rId12"/>
    <p:sldId id="315" r:id="rId13"/>
    <p:sldId id="316" r:id="rId14"/>
    <p:sldId id="317" r:id="rId15"/>
    <p:sldId id="318" r:id="rId16"/>
    <p:sldId id="319" r:id="rId17"/>
    <p:sldId id="320" r:id="rId18"/>
    <p:sldId id="321" r:id="rId19"/>
    <p:sldId id="322" r:id="rId20"/>
    <p:sldId id="323" r:id="rId21"/>
    <p:sldId id="308" r:id="rId22"/>
    <p:sldId id="306" r:id="rId23"/>
    <p:sldId id="286" r:id="rId24"/>
    <p:sldId id="287" r:id="rId25"/>
    <p:sldId id="288" r:id="rId26"/>
    <p:sldId id="289" r:id="rId27"/>
    <p:sldId id="290" r:id="rId28"/>
    <p:sldId id="291" r:id="rId29"/>
    <p:sldId id="325" r:id="rId30"/>
    <p:sldId id="292" r:id="rId31"/>
    <p:sldId id="293" r:id="rId32"/>
    <p:sldId id="294" r:id="rId33"/>
    <p:sldId id="295" r:id="rId34"/>
    <p:sldId id="296" r:id="rId35"/>
    <p:sldId id="298" r:id="rId36"/>
    <p:sldId id="302" r:id="rId37"/>
    <p:sldId id="327" r:id="rId38"/>
    <p:sldId id="299" r:id="rId39"/>
    <p:sldId id="300" r:id="rId40"/>
    <p:sldId id="297" r:id="rId41"/>
    <p:sldId id="303" r:id="rId42"/>
    <p:sldId id="301" r:id="rId43"/>
    <p:sldId id="311" r:id="rId44"/>
    <p:sldId id="312" r:id="rId45"/>
    <p:sldId id="324" r:id="rId46"/>
    <p:sldId id="326" r:id="rId47"/>
    <p:sldId id="309" r:id="rId48"/>
    <p:sldId id="26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91"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3/4/2018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oracle.com/javase/8/docs/api/java/util/concurrent/ExecutorCompletionServic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ownload.java.net/jdk8/docs/api/java/util/concurrent/ForkJoinPool.html#commonPoo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oracle.com/javase/8/docs/api/java/util/concurrent/Executors.html" TargetMode="External"/><Relationship Id="rId2" Type="http://schemas.openxmlformats.org/officeDocument/2006/relationships/hyperlink" Target="https://docs.oracle.com/javase/8/docs/api/java/lang/Runnabl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6" Type="http://schemas.openxmlformats.org/officeDocument/2006/relationships/hyperlink" Target="http://howtodoinjava.com/best-practices/java-executor-framework-tutorial-and-best-practices/" TargetMode="External"/><Relationship Id="rId5" Type="http://schemas.openxmlformats.org/officeDocument/2006/relationships/hyperlink" Target="https://docs.oracle.com/javase/8/docs/technotes/guides/concurrency/changes8.html" TargetMode="External"/><Relationship Id="rId4" Type="http://schemas.openxmlformats.org/officeDocument/2006/relationships/hyperlink" Target="https://docs.oracle.com/javase/7/docs/api/java/util/concurrent/ThreadLocalRandom.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a:t>
            </a:r>
            <a:endParaRPr lang="en-US" dirty="0"/>
          </a:p>
        </p:txBody>
      </p:sp>
      <p:sp>
        <p:nvSpPr>
          <p:cNvPr id="3" name="Content Placeholder 2"/>
          <p:cNvSpPr>
            <a:spLocks noGrp="1"/>
          </p:cNvSpPr>
          <p:nvPr>
            <p:ph idx="1"/>
          </p:nvPr>
        </p:nvSpPr>
        <p:spPr/>
        <p:txBody>
          <a:bodyPr>
            <a:normAutofit/>
          </a:bodyPr>
          <a:lstStyle/>
          <a:p>
            <a:r>
              <a:rPr lang="en-GB" sz="1600" dirty="0"/>
              <a:t>In an executor, you can execute two kinds of tasks</a:t>
            </a:r>
            <a:r>
              <a:rPr lang="en-GB" sz="1600" dirty="0" smtClean="0"/>
              <a:t>:-</a:t>
            </a:r>
          </a:p>
          <a:p>
            <a:pPr>
              <a:buFont typeface="Wingdings" panose="05000000000000000000" pitchFamily="2" charset="2"/>
              <a:buChar char="Ø"/>
            </a:pPr>
            <a:r>
              <a:rPr lang="en-GB" sz="1600" b="1" dirty="0"/>
              <a:t>Tasks based on the Runnable interface</a:t>
            </a:r>
            <a:r>
              <a:rPr lang="en-GB" sz="1600" dirty="0"/>
              <a:t>: These tasks implement the run() method that doesn't return any result.</a:t>
            </a:r>
          </a:p>
          <a:p>
            <a:pPr>
              <a:buFont typeface="Wingdings" panose="05000000000000000000" pitchFamily="2" charset="2"/>
              <a:buChar char="Ø"/>
            </a:pPr>
            <a:r>
              <a:rPr lang="en-GB" sz="1600" b="1" dirty="0"/>
              <a:t>Tasks based on the Callable interface</a:t>
            </a:r>
            <a:r>
              <a:rPr lang="en-GB" sz="1600" dirty="0"/>
              <a:t>: These tasks implement the call() interface that returns an object as a result. The concrete type that will be returned by the call() method is specified by the generic type parameter of the Callable interface. To get the result returned by the task, the executor will return you an implementation of the Future interface for every task.</a:t>
            </a:r>
          </a:p>
          <a:p>
            <a:endParaRPr lang="en-US" sz="1600" dirty="0" smtClean="0"/>
          </a:p>
        </p:txBody>
      </p:sp>
    </p:spTree>
    <p:extLst>
      <p:ext uri="{BB962C8B-B14F-4D97-AF65-F5344CB8AC3E}">
        <p14:creationId xmlns:p14="http://schemas.microsoft.com/office/powerpoint/2010/main" val="377923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Callable Interface</a:t>
            </a:r>
            <a:endParaRPr lang="en-US" dirty="0"/>
          </a:p>
        </p:txBody>
      </p:sp>
      <p:sp>
        <p:nvSpPr>
          <p:cNvPr id="3" name="Content Placeholder 2"/>
          <p:cNvSpPr>
            <a:spLocks noGrp="1"/>
          </p:cNvSpPr>
          <p:nvPr>
            <p:ph idx="1"/>
          </p:nvPr>
        </p:nvSpPr>
        <p:spPr/>
        <p:txBody>
          <a:bodyPr>
            <a:normAutofit/>
          </a:bodyPr>
          <a:lstStyle/>
          <a:p>
            <a:r>
              <a:rPr lang="en-GB" sz="1600" dirty="0"/>
              <a:t>The Callable interface is very similar to the Runnable interface. The main characteristics of this interface are:</a:t>
            </a:r>
          </a:p>
          <a:p>
            <a:pPr>
              <a:buFont typeface="Wingdings" panose="05000000000000000000" pitchFamily="2" charset="2"/>
              <a:buChar char="Ø"/>
            </a:pPr>
            <a:r>
              <a:rPr lang="en-GB" sz="1600" dirty="0"/>
              <a:t>It's a generic interface. It has a </a:t>
            </a:r>
            <a:r>
              <a:rPr lang="en-GB" sz="1600" b="1" dirty="0"/>
              <a:t>single type parameter </a:t>
            </a:r>
            <a:r>
              <a:rPr lang="en-GB" sz="1600" dirty="0"/>
              <a:t>that corresponds to the return type of the call() </a:t>
            </a:r>
            <a:r>
              <a:rPr lang="en-GB" sz="1600" dirty="0" smtClean="0"/>
              <a:t>method</a:t>
            </a:r>
            <a:endParaRPr lang="en-GB" sz="1600" dirty="0"/>
          </a:p>
          <a:p>
            <a:pPr>
              <a:buFont typeface="Wingdings" panose="05000000000000000000" pitchFamily="2" charset="2"/>
              <a:buChar char="Ø"/>
            </a:pPr>
            <a:r>
              <a:rPr lang="en-GB" sz="1600" dirty="0"/>
              <a:t>It declares the </a:t>
            </a:r>
            <a:r>
              <a:rPr lang="en-GB" sz="1600" b="1" dirty="0"/>
              <a:t>call()</a:t>
            </a:r>
            <a:r>
              <a:rPr lang="en-GB" sz="1600" dirty="0"/>
              <a:t> method. This method will be executed by the executor when it runs the task. It must return an object of the type specified in the </a:t>
            </a:r>
            <a:r>
              <a:rPr lang="en-GB" sz="1600" dirty="0" smtClean="0"/>
              <a:t>declaration</a:t>
            </a:r>
            <a:endParaRPr lang="en-GB" sz="1600" dirty="0"/>
          </a:p>
          <a:p>
            <a:pPr>
              <a:buFont typeface="Wingdings" panose="05000000000000000000" pitchFamily="2" charset="2"/>
              <a:buChar char="Ø"/>
            </a:pPr>
            <a:r>
              <a:rPr lang="en-GB" sz="1600" dirty="0"/>
              <a:t>The call() method can throw </a:t>
            </a:r>
            <a:r>
              <a:rPr lang="en-GB" sz="1600" b="1" dirty="0"/>
              <a:t>any checked exception</a:t>
            </a:r>
            <a:r>
              <a:rPr lang="en-GB" sz="1600" dirty="0"/>
              <a:t>. You can process the exceptions implementing your own executor and overriding the </a:t>
            </a:r>
            <a:r>
              <a:rPr lang="en-GB" sz="1600" b="1" dirty="0" err="1"/>
              <a:t>afterExecute</a:t>
            </a:r>
            <a:r>
              <a:rPr lang="en-GB" sz="1600" b="1" dirty="0"/>
              <a:t>()</a:t>
            </a:r>
            <a:r>
              <a:rPr lang="en-GB" sz="1600" dirty="0"/>
              <a:t> </a:t>
            </a:r>
            <a:r>
              <a:rPr lang="en-GB" sz="1600" dirty="0" smtClean="0"/>
              <a:t>method</a:t>
            </a:r>
            <a:endParaRPr lang="en-GB" sz="1600" dirty="0"/>
          </a:p>
        </p:txBody>
      </p:sp>
    </p:spTree>
    <p:extLst>
      <p:ext uri="{BB962C8B-B14F-4D97-AF65-F5344CB8AC3E}">
        <p14:creationId xmlns:p14="http://schemas.microsoft.com/office/powerpoint/2010/main" val="44768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When you send a Callable task to an executor, it will return you an implementation of the Future interface that allows you to control the execution and the status of the task and to get the result. The main characteristics of this interface are:</a:t>
            </a:r>
          </a:p>
          <a:p>
            <a:pPr>
              <a:buFont typeface="Wingdings" panose="05000000000000000000" pitchFamily="2" charset="2"/>
              <a:buChar char="Ø"/>
            </a:pPr>
            <a:r>
              <a:rPr lang="en-GB" sz="1600" dirty="0"/>
              <a:t>You can cancel the execution of the task using the </a:t>
            </a:r>
            <a:r>
              <a:rPr lang="en-GB" sz="1600" b="1" dirty="0"/>
              <a:t>cancel()</a:t>
            </a:r>
            <a:r>
              <a:rPr lang="en-GB" sz="1600" dirty="0"/>
              <a:t> </a:t>
            </a:r>
            <a:r>
              <a:rPr lang="en-GB" sz="1600" dirty="0" smtClean="0"/>
              <a:t>method</a:t>
            </a:r>
            <a:endParaRPr lang="en-GB" sz="1600" dirty="0"/>
          </a:p>
          <a:p>
            <a:pPr>
              <a:buFont typeface="Wingdings" panose="05000000000000000000" pitchFamily="2" charset="2"/>
              <a:buChar char="Ø"/>
            </a:pPr>
            <a:r>
              <a:rPr lang="en-GB" sz="1600" dirty="0"/>
              <a:t>You can check whether the task has been cancelled (with the</a:t>
            </a:r>
            <a:r>
              <a:rPr lang="en-GB" sz="1600" b="1" dirty="0"/>
              <a:t> </a:t>
            </a:r>
            <a:r>
              <a:rPr lang="en-GB" sz="1600" b="1" dirty="0" err="1"/>
              <a:t>isCancelled</a:t>
            </a:r>
            <a:r>
              <a:rPr lang="en-GB" sz="1600" b="1" dirty="0"/>
              <a:t>()</a:t>
            </a:r>
            <a:r>
              <a:rPr lang="en-GB" sz="1600" dirty="0"/>
              <a:t> method) or it has finished (with the </a:t>
            </a:r>
            <a:r>
              <a:rPr lang="en-GB" sz="1600" b="1" dirty="0" err="1"/>
              <a:t>isDone</a:t>
            </a:r>
            <a:r>
              <a:rPr lang="en-GB" sz="1600" b="1" dirty="0"/>
              <a:t>()</a:t>
            </a:r>
            <a:r>
              <a:rPr lang="en-GB" sz="1600" dirty="0"/>
              <a:t> method</a:t>
            </a:r>
            <a:r>
              <a:rPr lang="en-GB" sz="1600" dirty="0" smtClean="0"/>
              <a:t>)</a:t>
            </a:r>
            <a:endParaRPr lang="en-GB" sz="1600" dirty="0"/>
          </a:p>
          <a:p>
            <a:pPr>
              <a:buFont typeface="Wingdings" panose="05000000000000000000" pitchFamily="2" charset="2"/>
              <a:buChar char="Ø"/>
            </a:pPr>
            <a:r>
              <a:rPr lang="en-GB" sz="1600" dirty="0"/>
              <a:t>You can get the value returned by the task using the </a:t>
            </a:r>
            <a:r>
              <a:rPr lang="en-GB" sz="1600" b="1" dirty="0"/>
              <a:t>get()</a:t>
            </a:r>
            <a:r>
              <a:rPr lang="en-GB" sz="1600" dirty="0"/>
              <a:t> method. There are two variants of this method. The first one doesn't have parameters and returns the value returned by the task if it has finished its execution. If the task hasn't finished its execution, it suspends the execution thread until the tasks finish. The second variant admits two parameters: a </a:t>
            </a:r>
            <a:r>
              <a:rPr lang="en-GB" sz="1600" b="1" dirty="0"/>
              <a:t>period of time </a:t>
            </a:r>
            <a:r>
              <a:rPr lang="en-GB" sz="1600" dirty="0"/>
              <a:t>and </a:t>
            </a:r>
            <a:r>
              <a:rPr lang="en-GB" sz="1600" b="1" dirty="0" err="1"/>
              <a:t>TimeUnit</a:t>
            </a:r>
            <a:r>
              <a:rPr lang="en-GB" sz="1600" dirty="0"/>
              <a:t> of that period. The main difference with the first one is that the thread waits for the period of time passed as a parameter. If the period ends and the task hasn't finished its execution, the method throws a </a:t>
            </a:r>
            <a:r>
              <a:rPr lang="en-GB" sz="1600" b="1" dirty="0" err="1"/>
              <a:t>TimeoutException</a:t>
            </a:r>
            <a:r>
              <a:rPr lang="en-GB" sz="1600" dirty="0"/>
              <a:t> exception.</a:t>
            </a:r>
          </a:p>
        </p:txBody>
      </p:sp>
    </p:spTree>
    <p:extLst>
      <p:ext uri="{BB962C8B-B14F-4D97-AF65-F5344CB8AC3E}">
        <p14:creationId xmlns:p14="http://schemas.microsoft.com/office/powerpoint/2010/main" val="2010871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1</a:t>
            </a:r>
            <a:endParaRPr lang="en-US" dirty="0"/>
          </a:p>
        </p:txBody>
      </p:sp>
      <p:sp>
        <p:nvSpPr>
          <p:cNvPr id="3" name="Content Placeholder 2"/>
          <p:cNvSpPr>
            <a:spLocks noGrp="1"/>
          </p:cNvSpPr>
          <p:nvPr>
            <p:ph idx="1"/>
          </p:nvPr>
        </p:nvSpPr>
        <p:spPr/>
        <p:txBody>
          <a:bodyPr>
            <a:normAutofit/>
          </a:bodyPr>
          <a:lstStyle/>
          <a:p>
            <a:r>
              <a:rPr lang="en-GB" sz="1600" dirty="0" smtClean="0"/>
              <a:t>We </a:t>
            </a:r>
            <a:r>
              <a:rPr lang="en-GB" sz="1600" dirty="0"/>
              <a:t>create the tasks, send them to the </a:t>
            </a:r>
            <a:r>
              <a:rPr lang="en-GB" sz="1600" b="1" dirty="0"/>
              <a:t>executor</a:t>
            </a:r>
            <a:r>
              <a:rPr lang="en-GB" sz="1600" dirty="0"/>
              <a:t> using the </a:t>
            </a:r>
            <a:r>
              <a:rPr lang="en-GB" sz="1600" b="1" dirty="0"/>
              <a:t>submit()</a:t>
            </a:r>
            <a:r>
              <a:rPr lang="en-GB" sz="1600" dirty="0"/>
              <a:t> method, and add the Future object that method returns to the list of Future objects. The </a:t>
            </a:r>
            <a:r>
              <a:rPr lang="en-GB" sz="1600" b="1" dirty="0"/>
              <a:t>submit() </a:t>
            </a:r>
            <a:r>
              <a:rPr lang="en-GB" sz="1600" dirty="0"/>
              <a:t>method returns </a:t>
            </a:r>
            <a:r>
              <a:rPr lang="en-GB" sz="1600" b="1" dirty="0" smtClean="0">
                <a:solidFill>
                  <a:srgbClr val="0070C0"/>
                </a:solidFill>
              </a:rPr>
              <a:t>immediately</a:t>
            </a:r>
            <a:endParaRPr lang="en-GB" sz="1600" b="1" dirty="0">
              <a:solidFill>
                <a:srgbClr val="0070C0"/>
              </a:solidFill>
            </a:endParaRPr>
          </a:p>
          <a:p>
            <a:r>
              <a:rPr lang="en-GB" sz="1600" dirty="0"/>
              <a:t>Once we have sent the tasks to the executor, we call the </a:t>
            </a:r>
            <a:r>
              <a:rPr lang="en-GB" sz="1600" b="1" dirty="0"/>
              <a:t>shutdown()</a:t>
            </a:r>
            <a:r>
              <a:rPr lang="en-GB" sz="1600" dirty="0"/>
              <a:t> method of the executor to finish its execution and iterate over the list of </a:t>
            </a:r>
            <a:r>
              <a:rPr lang="en-GB" sz="1600" b="1" dirty="0"/>
              <a:t>Future</a:t>
            </a:r>
            <a:r>
              <a:rPr lang="en-GB" sz="1600" dirty="0"/>
              <a:t> objects to get the results of each task. </a:t>
            </a:r>
            <a:endParaRPr lang="en-GB" sz="1600" dirty="0" smtClean="0"/>
          </a:p>
          <a:p>
            <a:r>
              <a:rPr lang="en-GB" sz="1600" dirty="0" smtClean="0"/>
              <a:t>Calling the</a:t>
            </a:r>
            <a:r>
              <a:rPr lang="en-GB" sz="1600" dirty="0"/>
              <a:t> </a:t>
            </a:r>
            <a:r>
              <a:rPr lang="en-GB" sz="1600" b="1" dirty="0">
                <a:solidFill>
                  <a:srgbClr val="00B050"/>
                </a:solidFill>
              </a:rPr>
              <a:t>get()</a:t>
            </a:r>
            <a:r>
              <a:rPr lang="en-GB" sz="1600" dirty="0"/>
              <a:t> method without any parameter. This method returns the object returned by the </a:t>
            </a:r>
            <a:r>
              <a:rPr lang="en-GB" sz="1600" b="1" dirty="0"/>
              <a:t>call()</a:t>
            </a:r>
            <a:r>
              <a:rPr lang="en-GB" sz="1600" dirty="0"/>
              <a:t> method if the task has finished its execution. </a:t>
            </a:r>
            <a:endParaRPr lang="en-GB" sz="1600" dirty="0" smtClean="0"/>
          </a:p>
          <a:p>
            <a:r>
              <a:rPr lang="en-GB" sz="1600" dirty="0" smtClean="0"/>
              <a:t>If </a:t>
            </a:r>
            <a:r>
              <a:rPr lang="en-GB" sz="1600" dirty="0"/>
              <a:t>the task </a:t>
            </a:r>
            <a:r>
              <a:rPr lang="en-GB" sz="1600" dirty="0">
                <a:solidFill>
                  <a:srgbClr val="FF0000"/>
                </a:solidFill>
              </a:rPr>
              <a:t>is not finished</a:t>
            </a:r>
            <a:r>
              <a:rPr lang="en-GB" sz="1600" dirty="0"/>
              <a:t>, the method puts the current thread to </a:t>
            </a:r>
            <a:r>
              <a:rPr lang="en-GB" sz="1600" b="1" dirty="0">
                <a:solidFill>
                  <a:srgbClr val="FF0000"/>
                </a:solidFill>
              </a:rPr>
              <a:t>sleep</a:t>
            </a:r>
            <a:r>
              <a:rPr lang="en-GB" sz="1600" dirty="0">
                <a:solidFill>
                  <a:srgbClr val="FF0000"/>
                </a:solidFill>
              </a:rPr>
              <a:t> </a:t>
            </a:r>
            <a:r>
              <a:rPr lang="en-GB" sz="1600" dirty="0"/>
              <a:t>the calling thread until the task has finished and the results are </a:t>
            </a:r>
            <a:r>
              <a:rPr lang="en-GB" sz="1600" dirty="0" smtClean="0"/>
              <a:t>available</a:t>
            </a:r>
            <a:endParaRPr lang="en-GB" sz="1600" dirty="0"/>
          </a:p>
        </p:txBody>
      </p:sp>
    </p:spTree>
    <p:extLst>
      <p:ext uri="{BB962C8B-B14F-4D97-AF65-F5344CB8AC3E}">
        <p14:creationId xmlns:p14="http://schemas.microsoft.com/office/powerpoint/2010/main" val="316921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Callable Implementation – Approach 2</a:t>
            </a:r>
            <a:endParaRPr lang="en-US" dirty="0"/>
          </a:p>
        </p:txBody>
      </p:sp>
      <p:sp>
        <p:nvSpPr>
          <p:cNvPr id="3" name="Content Placeholder 2"/>
          <p:cNvSpPr>
            <a:spLocks noGrp="1"/>
          </p:cNvSpPr>
          <p:nvPr>
            <p:ph idx="1"/>
          </p:nvPr>
        </p:nvSpPr>
        <p:spPr/>
        <p:txBody>
          <a:bodyPr>
            <a:normAutofit/>
          </a:bodyPr>
          <a:lstStyle/>
          <a:p>
            <a:r>
              <a:rPr lang="en-GB" sz="1600" dirty="0" smtClean="0"/>
              <a:t>Using </a:t>
            </a:r>
            <a:r>
              <a:rPr lang="en-GB" sz="1600" b="1" dirty="0" smtClean="0"/>
              <a:t>invokeAll</a:t>
            </a:r>
            <a:r>
              <a:rPr lang="en-GB" sz="1600" b="1" dirty="0"/>
              <a:t>()</a:t>
            </a:r>
            <a:r>
              <a:rPr lang="en-GB" sz="1600" dirty="0"/>
              <a:t> method of the </a:t>
            </a:r>
            <a:r>
              <a:rPr lang="en-GB" sz="1600" b="1" dirty="0" err="1" smtClean="0"/>
              <a:t>AbstractExecutorService</a:t>
            </a:r>
            <a:endParaRPr lang="en-GB" sz="1600" b="1" dirty="0" smtClean="0"/>
          </a:p>
          <a:p>
            <a:r>
              <a:rPr lang="en-GB" sz="1600" dirty="0"/>
              <a:t>The invokeAll() method receives a </a:t>
            </a:r>
            <a:r>
              <a:rPr lang="en-GB" sz="1600" b="1" dirty="0"/>
              <a:t>List of Callable objects </a:t>
            </a:r>
            <a:r>
              <a:rPr lang="en-GB" sz="1600" dirty="0"/>
              <a:t>as a parameter and </a:t>
            </a:r>
            <a:r>
              <a:rPr lang="en-GB" sz="1600" b="1" dirty="0"/>
              <a:t>returns a List of Future </a:t>
            </a:r>
            <a:r>
              <a:rPr lang="en-GB" sz="1600" b="1" dirty="0" smtClean="0"/>
              <a:t>ones</a:t>
            </a:r>
            <a:endParaRPr lang="en-GB" sz="1600" dirty="0"/>
          </a:p>
          <a:p>
            <a:r>
              <a:rPr lang="en-GB" sz="1600" dirty="0" smtClean="0"/>
              <a:t>The main difference between the approach 1 (i.e. submit()) and approach (i.e. invokeAll()) is that </a:t>
            </a:r>
            <a:r>
              <a:rPr lang="en-GB" sz="1600" dirty="0"/>
              <a:t>the invokeAll() method </a:t>
            </a:r>
            <a:r>
              <a:rPr lang="en-GB" sz="1600" b="1" dirty="0">
                <a:solidFill>
                  <a:srgbClr val="00B050"/>
                </a:solidFill>
              </a:rPr>
              <a:t>returns when all the Callable tasks have ended their execution</a:t>
            </a:r>
          </a:p>
        </p:txBody>
      </p:sp>
    </p:spTree>
    <p:extLst>
      <p:ext uri="{BB962C8B-B14F-4D97-AF65-F5344CB8AC3E}">
        <p14:creationId xmlns:p14="http://schemas.microsoft.com/office/powerpoint/2010/main" val="3263617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Interface - Tasks</a:t>
            </a:r>
            <a:endParaRPr lang="en-US" dirty="0"/>
          </a:p>
        </p:txBody>
      </p:sp>
      <p:sp>
        <p:nvSpPr>
          <p:cNvPr id="3" name="Content Placeholder 2"/>
          <p:cNvSpPr>
            <a:spLocks noGrp="1"/>
          </p:cNvSpPr>
          <p:nvPr>
            <p:ph idx="1"/>
          </p:nvPr>
        </p:nvSpPr>
        <p:spPr/>
        <p:txBody>
          <a:bodyPr>
            <a:normAutofit/>
          </a:bodyPr>
          <a:lstStyle/>
          <a:p>
            <a:r>
              <a:rPr lang="en-GB" sz="1600" dirty="0" smtClean="0"/>
              <a:t>There are three methods to send </a:t>
            </a:r>
            <a:r>
              <a:rPr lang="en-GB" sz="1600" b="1" dirty="0" smtClean="0"/>
              <a:t>Callable</a:t>
            </a:r>
            <a:r>
              <a:rPr lang="en-GB" sz="1600" dirty="0" smtClean="0"/>
              <a:t> tasks to the executor:-</a:t>
            </a:r>
          </a:p>
          <a:p>
            <a:pPr lvl="1">
              <a:buFont typeface="Wingdings" panose="05000000000000000000" pitchFamily="2" charset="2"/>
              <a:buChar char="Ø"/>
            </a:pPr>
            <a:r>
              <a:rPr lang="en-GB" sz="1600" dirty="0" smtClean="0"/>
              <a:t>submit()</a:t>
            </a:r>
          </a:p>
          <a:p>
            <a:pPr lvl="1">
              <a:buFont typeface="Wingdings" panose="05000000000000000000" pitchFamily="2" charset="2"/>
              <a:buChar char="Ø"/>
            </a:pPr>
            <a:r>
              <a:rPr lang="en-GB" sz="1600" dirty="0" smtClean="0"/>
              <a:t>invokeAll()</a:t>
            </a:r>
          </a:p>
          <a:p>
            <a:pPr lvl="1">
              <a:buFont typeface="Wingdings" panose="05000000000000000000" pitchFamily="2" charset="2"/>
              <a:buChar char="Ø"/>
            </a:pPr>
            <a:r>
              <a:rPr lang="en-GB" sz="1600" dirty="0" smtClean="0"/>
              <a:t>invokeAny()</a:t>
            </a:r>
            <a:endParaRPr lang="en-GB" sz="1600" dirty="0"/>
          </a:p>
          <a:p>
            <a:pPr lvl="1">
              <a:buFont typeface="Wingdings" panose="05000000000000000000" pitchFamily="2" charset="2"/>
              <a:buChar char="Ø"/>
            </a:pPr>
            <a:endParaRPr lang="en-GB" sz="1600" dirty="0"/>
          </a:p>
          <a:p>
            <a:r>
              <a:rPr lang="en-GB" sz="1600" dirty="0"/>
              <a:t>If we send a task per document, we can process the results</a:t>
            </a:r>
            <a:r>
              <a:rPr lang="en-GB" sz="1600" dirty="0" smtClean="0"/>
              <a:t>:-</a:t>
            </a:r>
            <a:endParaRPr lang="en-GB" sz="1600" dirty="0"/>
          </a:p>
          <a:p>
            <a:pPr lvl="1">
              <a:buFont typeface="Wingdings" panose="05000000000000000000" pitchFamily="2" charset="2"/>
              <a:buChar char="Ø"/>
            </a:pPr>
            <a:r>
              <a:rPr lang="en-GB" sz="1600" dirty="0"/>
              <a:t>After sending every task, this is nonviable</a:t>
            </a:r>
          </a:p>
          <a:p>
            <a:pPr lvl="1">
              <a:buFont typeface="Wingdings" panose="05000000000000000000" pitchFamily="2" charset="2"/>
              <a:buChar char="Ø"/>
            </a:pPr>
            <a:r>
              <a:rPr lang="en-GB" sz="1600" dirty="0"/>
              <a:t>After the finalization of all the tasks, we have to store a lot of Future objects</a:t>
            </a:r>
          </a:p>
          <a:p>
            <a:pPr lvl="1">
              <a:buFont typeface="Wingdings" panose="05000000000000000000" pitchFamily="2" charset="2"/>
              <a:buChar char="Ø"/>
            </a:pPr>
            <a:r>
              <a:rPr lang="en-GB" sz="1600" dirty="0"/>
              <a:t>After sending a group of tasks, we have to include code to synchronize both </a:t>
            </a:r>
            <a:r>
              <a:rPr lang="en-GB" sz="1600" dirty="0" smtClean="0"/>
              <a:t>operations</a:t>
            </a:r>
          </a:p>
          <a:p>
            <a:pPr marL="274320" lvl="1" indent="0">
              <a:buNone/>
            </a:pPr>
            <a:endParaRPr lang="en-GB" sz="1600" dirty="0"/>
          </a:p>
          <a:p>
            <a:r>
              <a:rPr lang="en-GB" sz="1600" b="1" dirty="0" smtClean="0"/>
              <a:t>Disadvantages:-</a:t>
            </a:r>
          </a:p>
          <a:p>
            <a:pPr>
              <a:buFont typeface="Wingdings" panose="05000000000000000000" pitchFamily="2" charset="2"/>
              <a:buChar char="Ø"/>
            </a:pPr>
            <a:r>
              <a:rPr lang="en-GB" sz="1600" dirty="0"/>
              <a:t>All these approaches have a problem: we process the results of the tasks in a sequential way. If we use the </a:t>
            </a:r>
            <a:r>
              <a:rPr lang="en-GB" sz="1600" b="1" dirty="0">
                <a:solidFill>
                  <a:srgbClr val="00B050"/>
                </a:solidFill>
              </a:rPr>
              <a:t>invokeAll()</a:t>
            </a:r>
            <a:r>
              <a:rPr lang="en-GB" sz="1600" dirty="0"/>
              <a:t> method, we are in a situation similar to point 2. We have to </a:t>
            </a:r>
            <a:r>
              <a:rPr lang="en-GB" sz="1600" b="1" dirty="0"/>
              <a:t>wait for the finalization of all the </a:t>
            </a:r>
            <a:r>
              <a:rPr lang="en-GB" sz="1600" b="1" dirty="0" smtClean="0"/>
              <a:t>tasks</a:t>
            </a:r>
            <a:endParaRPr lang="en-GB" sz="1600" b="1" dirty="0"/>
          </a:p>
          <a:p>
            <a:endParaRPr lang="en-GB" dirty="0" smtClean="0"/>
          </a:p>
        </p:txBody>
      </p:sp>
    </p:spTree>
    <p:extLst>
      <p:ext uri="{BB962C8B-B14F-4D97-AF65-F5344CB8AC3E}">
        <p14:creationId xmlns:p14="http://schemas.microsoft.com/office/powerpoint/2010/main" val="2018301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a:t>
            </a:r>
            <a:endParaRPr lang="en-US" dirty="0"/>
          </a:p>
        </p:txBody>
      </p:sp>
      <p:sp>
        <p:nvSpPr>
          <p:cNvPr id="3" name="Content Placeholder 2"/>
          <p:cNvSpPr>
            <a:spLocks noGrp="1"/>
          </p:cNvSpPr>
          <p:nvPr>
            <p:ph idx="1"/>
          </p:nvPr>
        </p:nvSpPr>
        <p:spPr/>
        <p:txBody>
          <a:bodyPr>
            <a:normAutofit/>
          </a:bodyPr>
          <a:lstStyle/>
          <a:p>
            <a:r>
              <a:rPr lang="en-GB" sz="1600" b="1" dirty="0" smtClean="0"/>
              <a:t>Solution</a:t>
            </a:r>
            <a:r>
              <a:rPr lang="en-GB" sz="1600" dirty="0" smtClean="0"/>
              <a:t> to the problem described in the previous slide:-</a:t>
            </a:r>
          </a:p>
          <a:p>
            <a:pPr>
              <a:buFont typeface="Wingdings" panose="05000000000000000000" pitchFamily="2" charset="2"/>
              <a:buChar char="Ø"/>
            </a:pPr>
            <a:r>
              <a:rPr lang="en-GB" sz="1600" dirty="0"/>
              <a:t>A service that decouples the production of new asynchronous tasks from the consumption of the results of completed tasks. Producers submit tasks for execution. </a:t>
            </a:r>
            <a:r>
              <a:rPr lang="en-GB" sz="1600" b="1" dirty="0"/>
              <a:t>Consumers</a:t>
            </a:r>
            <a:r>
              <a:rPr lang="en-GB" sz="1600" dirty="0"/>
              <a:t> </a:t>
            </a:r>
            <a:r>
              <a:rPr lang="en-GB" sz="1600" dirty="0" smtClean="0"/>
              <a:t>take completed </a:t>
            </a:r>
            <a:r>
              <a:rPr lang="en-GB" sz="1600" dirty="0"/>
              <a:t>tasks and process their results in the order they </a:t>
            </a:r>
            <a:r>
              <a:rPr lang="en-GB" sz="1600" dirty="0" smtClean="0"/>
              <a:t>complete.</a:t>
            </a:r>
          </a:p>
          <a:p>
            <a:pPr>
              <a:buFont typeface="Wingdings" panose="05000000000000000000" pitchFamily="2" charset="2"/>
              <a:buChar char="Ø"/>
            </a:pPr>
            <a:r>
              <a:rPr lang="en-GB" sz="1600" dirty="0" smtClean="0"/>
              <a:t>A</a:t>
            </a:r>
            <a:r>
              <a:rPr lang="en-GB" sz="1600" dirty="0"/>
              <a:t> </a:t>
            </a:r>
            <a:r>
              <a:rPr lang="en-GB" sz="1600" dirty="0" err="1"/>
              <a:t>CompletionService</a:t>
            </a:r>
            <a:r>
              <a:rPr lang="en-GB" sz="1600" dirty="0"/>
              <a:t> can for example be used to manage </a:t>
            </a:r>
            <a:r>
              <a:rPr lang="en-GB" sz="1600" b="1" dirty="0"/>
              <a:t>asynchronous I/O</a:t>
            </a:r>
            <a:r>
              <a:rPr lang="en-GB" sz="1600" dirty="0"/>
              <a:t>, in which tasks that perform reads are submitted in one part of a program or system, and then acted upon in a different part of the program when the reads complete, possibly in a different order than they were </a:t>
            </a:r>
            <a:r>
              <a:rPr lang="en-GB" sz="1600" dirty="0" smtClean="0"/>
              <a:t>requested</a:t>
            </a:r>
          </a:p>
          <a:p>
            <a:pPr>
              <a:buFont typeface="Wingdings" panose="05000000000000000000" pitchFamily="2" charset="2"/>
              <a:buChar char="Ø"/>
            </a:pPr>
            <a:r>
              <a:rPr lang="en-GB" sz="1600" dirty="0"/>
              <a:t>The </a:t>
            </a:r>
            <a:r>
              <a:rPr lang="en-GB" sz="1600" dirty="0" err="1">
                <a:hlinkClick r:id="rId2" tooltip="class in java.util.concurrent"/>
              </a:rPr>
              <a:t>ExecutorCompletionService</a:t>
            </a:r>
            <a:r>
              <a:rPr lang="en-GB" sz="1600" dirty="0"/>
              <a:t> class provides an implementation of this </a:t>
            </a:r>
            <a:r>
              <a:rPr lang="en-GB" sz="1600" dirty="0" smtClean="0"/>
              <a:t>approach</a:t>
            </a:r>
          </a:p>
        </p:txBody>
      </p:sp>
    </p:spTree>
    <p:extLst>
      <p:ext uri="{BB962C8B-B14F-4D97-AF65-F5344CB8AC3E}">
        <p14:creationId xmlns:p14="http://schemas.microsoft.com/office/powerpoint/2010/main" val="1878774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CompletionService Implementation </a:t>
            </a:r>
            <a:endParaRPr lang="en-US" dirty="0"/>
          </a:p>
        </p:txBody>
      </p:sp>
      <p:sp>
        <p:nvSpPr>
          <p:cNvPr id="3" name="Content Placeholder 2"/>
          <p:cNvSpPr>
            <a:spLocks noGrp="1"/>
          </p:cNvSpPr>
          <p:nvPr>
            <p:ph idx="1"/>
          </p:nvPr>
        </p:nvSpPr>
        <p:spPr/>
        <p:txBody>
          <a:bodyPr>
            <a:normAutofit/>
          </a:bodyPr>
          <a:lstStyle/>
          <a:p>
            <a:r>
              <a:rPr lang="en-GB" sz="1600" dirty="0"/>
              <a:t>You can send tasks to the executor using the </a:t>
            </a:r>
            <a:r>
              <a:rPr lang="en-GB" sz="1600" b="1" dirty="0">
                <a:solidFill>
                  <a:srgbClr val="00B050"/>
                </a:solidFill>
              </a:rPr>
              <a:t>submit()</a:t>
            </a:r>
            <a:r>
              <a:rPr lang="en-GB" sz="1600" dirty="0"/>
              <a:t> method and get the results of the tasks when they finish using the </a:t>
            </a:r>
            <a:r>
              <a:rPr lang="en-GB" sz="1600" b="1" dirty="0">
                <a:solidFill>
                  <a:srgbClr val="00B050"/>
                </a:solidFill>
              </a:rPr>
              <a:t>poll()</a:t>
            </a:r>
            <a:r>
              <a:rPr lang="en-GB" sz="1600" dirty="0"/>
              <a:t> or</a:t>
            </a:r>
            <a:r>
              <a:rPr lang="en-GB" sz="1600" b="1" dirty="0">
                <a:solidFill>
                  <a:srgbClr val="00B050"/>
                </a:solidFill>
              </a:rPr>
              <a:t> take() </a:t>
            </a:r>
            <a:r>
              <a:rPr lang="en-GB" sz="1600" dirty="0"/>
              <a:t>methods</a:t>
            </a:r>
            <a:r>
              <a:rPr lang="en-GB" sz="1600" dirty="0" smtClean="0"/>
              <a:t>.</a:t>
            </a:r>
            <a:endParaRPr lang="en-GB" sz="1600" dirty="0"/>
          </a:p>
          <a:p>
            <a:pPr lvl="1">
              <a:buFont typeface="Wingdings" panose="05000000000000000000" pitchFamily="2" charset="2"/>
              <a:buChar char="Ø"/>
            </a:pPr>
            <a:r>
              <a:rPr lang="en-GB" sz="1600" dirty="0"/>
              <a:t>A </a:t>
            </a:r>
            <a:r>
              <a:rPr lang="en-GB" sz="1600" dirty="0" err="1"/>
              <a:t>CompletionService</a:t>
            </a:r>
            <a:r>
              <a:rPr lang="en-GB" sz="1600" dirty="0"/>
              <a:t> object to execute the </a:t>
            </a:r>
            <a:r>
              <a:rPr lang="en-GB" sz="1600" dirty="0" smtClean="0"/>
              <a:t>tasks</a:t>
            </a:r>
          </a:p>
          <a:p>
            <a:pPr lvl="1">
              <a:buFont typeface="Wingdings" panose="05000000000000000000" pitchFamily="2" charset="2"/>
              <a:buChar char="Ø"/>
            </a:pPr>
            <a:r>
              <a:rPr lang="en-GB" sz="1600" b="1" dirty="0" smtClean="0"/>
              <a:t>poll()</a:t>
            </a:r>
            <a:r>
              <a:rPr lang="en-GB" sz="1600" dirty="0" smtClean="0"/>
              <a:t> - </a:t>
            </a:r>
            <a:r>
              <a:rPr lang="en-GB" sz="1600" dirty="0"/>
              <a:t>Retrieves and removes the Future representing the next completed task, or null if none are </a:t>
            </a:r>
            <a:r>
              <a:rPr lang="en-GB" sz="1600" dirty="0" smtClean="0"/>
              <a:t>present</a:t>
            </a:r>
          </a:p>
          <a:p>
            <a:pPr lvl="1">
              <a:buFont typeface="Wingdings" panose="05000000000000000000" pitchFamily="2" charset="2"/>
              <a:buChar char="Ø"/>
            </a:pPr>
            <a:r>
              <a:rPr lang="en-GB" sz="1600" b="1" dirty="0" smtClean="0"/>
              <a:t>take()</a:t>
            </a:r>
            <a:r>
              <a:rPr lang="en-GB" sz="1600" dirty="0" smtClean="0"/>
              <a:t> - </a:t>
            </a:r>
            <a:r>
              <a:rPr lang="en-GB" sz="1600" dirty="0"/>
              <a:t>Retrieves and removes the Future representing the next completed task, waiting if none are yet </a:t>
            </a:r>
            <a:r>
              <a:rPr lang="en-GB" sz="1600" dirty="0" smtClean="0"/>
              <a:t>present</a:t>
            </a:r>
            <a:endParaRPr lang="en-GB" sz="1600" dirty="0"/>
          </a:p>
        </p:txBody>
      </p:sp>
    </p:spTree>
    <p:extLst>
      <p:ext uri="{BB962C8B-B14F-4D97-AF65-F5344CB8AC3E}">
        <p14:creationId xmlns:p14="http://schemas.microsoft.com/office/powerpoint/2010/main" val="3197382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Phaser class</a:t>
            </a:r>
            <a:endParaRPr lang="en-US" dirty="0"/>
          </a:p>
        </p:txBody>
      </p:sp>
      <p:sp>
        <p:nvSpPr>
          <p:cNvPr id="3" name="Content Placeholder 2"/>
          <p:cNvSpPr>
            <a:spLocks noGrp="1"/>
          </p:cNvSpPr>
          <p:nvPr>
            <p:ph idx="1"/>
          </p:nvPr>
        </p:nvSpPr>
        <p:spPr/>
        <p:txBody>
          <a:bodyPr>
            <a:normAutofit/>
          </a:bodyPr>
          <a:lstStyle/>
          <a:p>
            <a:r>
              <a:rPr lang="en-GB" sz="1600" b="1" dirty="0"/>
              <a:t>Synchronization</a:t>
            </a:r>
            <a:r>
              <a:rPr lang="en-GB" sz="1600" dirty="0"/>
              <a:t> is the coordination of two or more tasks to get the desired result. You can synchronize the execution of two or more tasks, when they have to be executed in a predefined order, or synchronize the access to a shared resource, when only one thread at a time can execute a fragment of code or modify a block of </a:t>
            </a:r>
            <a:r>
              <a:rPr lang="en-GB" sz="1600" dirty="0" smtClean="0"/>
              <a:t>memory</a:t>
            </a:r>
          </a:p>
          <a:p>
            <a:r>
              <a:rPr lang="en-GB" sz="1600" b="1" dirty="0" smtClean="0"/>
              <a:t>Phaser</a:t>
            </a:r>
            <a:r>
              <a:rPr lang="en-GB" sz="1600" dirty="0" smtClean="0"/>
              <a:t> class provides a</a:t>
            </a:r>
            <a:r>
              <a:rPr lang="en-GB" sz="1600" dirty="0"/>
              <a:t> powerful mechanism (</a:t>
            </a:r>
            <a:r>
              <a:rPr lang="en-GB" sz="1600" b="1" dirty="0" err="1"/>
              <a:t>phaser</a:t>
            </a:r>
            <a:r>
              <a:rPr lang="en-GB" sz="1600" dirty="0"/>
              <a:t>) to execute tasks divided into </a:t>
            </a:r>
            <a:r>
              <a:rPr lang="en-GB" sz="1600" dirty="0" smtClean="0"/>
              <a:t>phases</a:t>
            </a:r>
          </a:p>
          <a:p>
            <a:r>
              <a:rPr lang="en-GB" sz="1600" dirty="0"/>
              <a:t>The task can ask the Phaser class to wait until all other participants finish the phase</a:t>
            </a:r>
          </a:p>
          <a:p>
            <a:r>
              <a:rPr lang="en-GB" sz="1600" dirty="0"/>
              <a:t>The Phaser class is a </a:t>
            </a:r>
            <a:r>
              <a:rPr lang="en-GB" sz="1600" b="1" dirty="0"/>
              <a:t>synchronization mechanism</a:t>
            </a:r>
            <a:r>
              <a:rPr lang="en-GB" sz="1600" dirty="0"/>
              <a:t> designed to control the execution of algorithms that can be divided into phases in a concurrent </a:t>
            </a:r>
            <a:r>
              <a:rPr lang="en-GB" sz="1600" dirty="0" smtClean="0"/>
              <a:t>way</a:t>
            </a:r>
            <a:endParaRPr lang="en-GB" sz="1600" dirty="0"/>
          </a:p>
        </p:txBody>
      </p:sp>
    </p:spTree>
    <p:extLst>
      <p:ext uri="{BB962C8B-B14F-4D97-AF65-F5344CB8AC3E}">
        <p14:creationId xmlns:p14="http://schemas.microsoft.com/office/powerpoint/2010/main" val="826708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Streams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stream</a:t>
            </a:r>
            <a:r>
              <a:rPr lang="en-GB" sz="1600" dirty="0"/>
              <a:t> is a sequence of data (it is not a data structure) that allows you to apply a sequence of operations in a sequential or concurrent way to filter, convert, sort, reduce, or organize those elements to obtain a final </a:t>
            </a:r>
            <a:r>
              <a:rPr lang="en-GB" sz="1600" dirty="0" smtClean="0"/>
              <a:t>object</a:t>
            </a:r>
          </a:p>
          <a:p>
            <a:r>
              <a:rPr lang="en-GB" sz="1600" dirty="0"/>
              <a:t>A stream API resembles </a:t>
            </a:r>
            <a:r>
              <a:rPr lang="en-GB" sz="1600" b="1" dirty="0"/>
              <a:t>LINQ</a:t>
            </a:r>
            <a:r>
              <a:rPr lang="en-GB" sz="1600" dirty="0"/>
              <a:t> (short for </a:t>
            </a:r>
            <a:r>
              <a:rPr lang="en-GB" sz="1600" b="1" dirty="0"/>
              <a:t>Language-Integrated Query</a:t>
            </a:r>
            <a:r>
              <a:rPr lang="en-GB" sz="1600" dirty="0"/>
              <a:t>) queries available in C# language and, to some extent, could be compared with SQL </a:t>
            </a:r>
            <a:r>
              <a:rPr lang="en-GB" sz="1600" dirty="0" smtClean="0"/>
              <a:t>queries</a:t>
            </a:r>
          </a:p>
          <a:p>
            <a:r>
              <a:rPr lang="en-GB" sz="1600" b="1" dirty="0" smtClean="0"/>
              <a:t>Basic characteristics:-</a:t>
            </a:r>
          </a:p>
          <a:p>
            <a:pPr>
              <a:buFont typeface="Wingdings" panose="05000000000000000000" pitchFamily="2" charset="2"/>
              <a:buChar char="Ø"/>
            </a:pPr>
            <a:r>
              <a:rPr lang="en-GB" sz="1600" dirty="0"/>
              <a:t>A stream </a:t>
            </a:r>
            <a:r>
              <a:rPr lang="en-GB" sz="1600" b="1" dirty="0"/>
              <a:t>does not store </a:t>
            </a:r>
            <a:r>
              <a:rPr lang="en-GB" sz="1600" dirty="0"/>
              <a:t>its elements. The stream takes the elements from its source and sends them across all the operations that form the </a:t>
            </a:r>
            <a:r>
              <a:rPr lang="en-GB" sz="1600" dirty="0" smtClean="0"/>
              <a:t>pipeline</a:t>
            </a:r>
          </a:p>
          <a:p>
            <a:pPr>
              <a:buFont typeface="Wingdings" panose="05000000000000000000" pitchFamily="2" charset="2"/>
              <a:buChar char="Ø"/>
            </a:pPr>
            <a:r>
              <a:rPr lang="en-GB" sz="1600" dirty="0"/>
              <a:t>When you create a stream, you can use the </a:t>
            </a:r>
            <a:r>
              <a:rPr lang="en-GB" sz="1600" b="1" dirty="0"/>
              <a:t>stream()</a:t>
            </a:r>
            <a:r>
              <a:rPr lang="en-GB" sz="1600" dirty="0"/>
              <a:t> method to create a sequential stream or </a:t>
            </a:r>
            <a:r>
              <a:rPr lang="en-GB" sz="1600" b="1" dirty="0" err="1"/>
              <a:t>parallelStream</a:t>
            </a:r>
            <a:r>
              <a:rPr lang="en-GB" sz="1600" b="1" dirty="0"/>
              <a:t>()</a:t>
            </a:r>
            <a:r>
              <a:rPr lang="en-GB" sz="1600" dirty="0"/>
              <a:t> to create a concurrent </a:t>
            </a:r>
            <a:r>
              <a:rPr lang="en-GB" sz="1600" dirty="0" smtClean="0"/>
              <a:t>one. </a:t>
            </a:r>
            <a:r>
              <a:rPr lang="en-GB" sz="1600" dirty="0"/>
              <a:t>The </a:t>
            </a:r>
            <a:r>
              <a:rPr lang="en-GB" sz="1600" b="1" dirty="0" err="1">
                <a:solidFill>
                  <a:srgbClr val="00B050"/>
                </a:solidFill>
              </a:rPr>
              <a:t>BaseStream</a:t>
            </a:r>
            <a:r>
              <a:rPr lang="en-GB" sz="1600" dirty="0"/>
              <a:t> interface defines the sequential() methods to obtain a sequential version of the stream and parallel() to obtain a concurrent version of the </a:t>
            </a:r>
            <a:r>
              <a:rPr lang="en-GB" sz="1600" dirty="0" smtClean="0"/>
              <a:t>stream</a:t>
            </a:r>
          </a:p>
          <a:p>
            <a:pPr>
              <a:buFont typeface="Wingdings" panose="05000000000000000000" pitchFamily="2" charset="2"/>
              <a:buChar char="Ø"/>
            </a:pPr>
            <a:r>
              <a:rPr lang="en-GB" sz="1600" dirty="0"/>
              <a:t>Internally, parallel streams in Oracle JDK 8 and Open JDK 8 use an implementation of the </a:t>
            </a:r>
            <a:r>
              <a:rPr lang="en-GB" sz="1600" b="1" dirty="0">
                <a:solidFill>
                  <a:srgbClr val="00B050"/>
                </a:solidFill>
              </a:rPr>
              <a:t>Fork/Join framework </a:t>
            </a:r>
            <a:r>
              <a:rPr lang="en-GB" sz="1600" dirty="0"/>
              <a:t>to execute the concurrent </a:t>
            </a:r>
            <a:r>
              <a:rPr lang="en-GB" sz="1600" dirty="0" smtClean="0"/>
              <a:t>operations</a:t>
            </a:r>
          </a:p>
          <a:p>
            <a:pPr>
              <a:buFont typeface="Wingdings" panose="05000000000000000000" pitchFamily="2" charset="2"/>
              <a:buChar char="Ø"/>
            </a:pPr>
            <a:r>
              <a:rPr lang="en-GB" sz="1600" dirty="0"/>
              <a:t>Streams can't be </a:t>
            </a:r>
            <a:r>
              <a:rPr lang="en-GB" sz="1600" b="1" dirty="0" smtClean="0"/>
              <a:t>reusable</a:t>
            </a:r>
          </a:p>
          <a:p>
            <a:pPr>
              <a:buFont typeface="Wingdings" panose="05000000000000000000" pitchFamily="2" charset="2"/>
              <a:buChar char="Ø"/>
            </a:pPr>
            <a:r>
              <a:rPr lang="en-GB" sz="1600" dirty="0"/>
              <a:t>Streams make a </a:t>
            </a:r>
            <a:r>
              <a:rPr lang="en-GB" sz="1600" b="1" dirty="0"/>
              <a:t>lazy</a:t>
            </a:r>
            <a:r>
              <a:rPr lang="en-GB" sz="1600" dirty="0"/>
              <a:t> processing of </a:t>
            </a:r>
            <a:r>
              <a:rPr lang="en-GB" sz="1600" dirty="0" smtClean="0"/>
              <a:t>data</a:t>
            </a:r>
          </a:p>
          <a:p>
            <a:pPr>
              <a:buFont typeface="Wingdings" panose="05000000000000000000" pitchFamily="2" charset="2"/>
              <a:buChar char="Ø"/>
            </a:pPr>
            <a:r>
              <a:rPr lang="en-GB" sz="1600" dirty="0"/>
              <a:t>Stream operations </a:t>
            </a:r>
            <a:r>
              <a:rPr lang="en-GB" sz="1600" b="1" dirty="0"/>
              <a:t>don't allow </a:t>
            </a:r>
            <a:r>
              <a:rPr lang="en-GB" sz="1600" dirty="0"/>
              <a:t>you to modify the stream source</a:t>
            </a:r>
            <a:endParaRPr lang="en-GB" sz="1600" b="1" dirty="0"/>
          </a:p>
        </p:txBody>
      </p:sp>
    </p:spTree>
    <p:extLst>
      <p:ext uri="{BB962C8B-B14F-4D97-AF65-F5344CB8AC3E}">
        <p14:creationId xmlns:p14="http://schemas.microsoft.com/office/powerpoint/2010/main" val="3318531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Parallel Strea</a:t>
            </a:r>
            <a:r>
              <a:rPr lang="en-US" dirty="0"/>
              <a:t>m</a:t>
            </a:r>
          </a:p>
        </p:txBody>
      </p:sp>
      <p:sp>
        <p:nvSpPr>
          <p:cNvPr id="3" name="Content Placeholder 2"/>
          <p:cNvSpPr>
            <a:spLocks noGrp="1"/>
          </p:cNvSpPr>
          <p:nvPr>
            <p:ph idx="1"/>
          </p:nvPr>
        </p:nvSpPr>
        <p:spPr/>
        <p:txBody>
          <a:bodyPr>
            <a:normAutofit/>
          </a:bodyPr>
          <a:lstStyle/>
          <a:p>
            <a:r>
              <a:rPr lang="en-GB" sz="1600" dirty="0" smtClean="0"/>
              <a:t>There is no way to provide the </a:t>
            </a:r>
            <a:r>
              <a:rPr lang="en-GB" sz="1600" dirty="0" smtClean="0">
                <a:solidFill>
                  <a:srgbClr val="FF0000"/>
                </a:solidFill>
              </a:rPr>
              <a:t>thread pool size </a:t>
            </a:r>
            <a:r>
              <a:rPr lang="en-GB" sz="1600" dirty="0" smtClean="0"/>
              <a:t>for the parallel stream. </a:t>
            </a:r>
            <a:r>
              <a:rPr lang="en-GB" sz="1600" dirty="0"/>
              <a:t>The problem is that all parallel streams use </a:t>
            </a:r>
            <a:r>
              <a:rPr lang="en-GB" sz="1600" dirty="0">
                <a:hlinkClick r:id="rId2"/>
              </a:rPr>
              <a:t>common fork-join thread pool</a:t>
            </a:r>
            <a:r>
              <a:rPr lang="en-GB" sz="1600" dirty="0"/>
              <a:t> and if you submit a long-running task, you effectively block all threads in the </a:t>
            </a:r>
            <a:r>
              <a:rPr lang="en-GB" sz="1600" dirty="0" smtClean="0"/>
              <a:t>pool</a:t>
            </a:r>
            <a:endParaRPr lang="en-GB" sz="1600" dirty="0"/>
          </a:p>
          <a:p>
            <a:endParaRPr lang="en-GB" sz="1600" dirty="0"/>
          </a:p>
        </p:txBody>
      </p:sp>
    </p:spTree>
    <p:extLst>
      <p:ext uri="{BB962C8B-B14F-4D97-AF65-F5344CB8AC3E}">
        <p14:creationId xmlns:p14="http://schemas.microsoft.com/office/powerpoint/2010/main" val="665913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a:t>
            </a:r>
            <a:r>
              <a:rPr lang="en-GB" sz="1600" b="1" dirty="0" smtClean="0">
                <a:solidFill>
                  <a:srgbClr val="FF0000"/>
                </a:solidFill>
              </a:rPr>
              <a:t>HashTable</a:t>
            </a:r>
            <a:r>
              <a:rPr lang="en-GB" sz="1600" dirty="0" smtClean="0"/>
              <a:t>,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a:t>
            </a:r>
            <a:r>
              <a:rPr lang="en-US" sz="1600" dirty="0" smtClean="0">
                <a:solidFill>
                  <a:srgbClr val="FF0000"/>
                </a:solidFill>
              </a:rPr>
              <a:t>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 Vs HashTable</a:t>
            </a:r>
            <a:endParaRPr lang="en-US" dirty="0"/>
          </a:p>
        </p:txBody>
      </p:sp>
      <p:sp>
        <p:nvSpPr>
          <p:cNvPr id="3" name="Content Placeholder 2"/>
          <p:cNvSpPr>
            <a:spLocks noGrp="1"/>
          </p:cNvSpPr>
          <p:nvPr>
            <p:ph idx="1"/>
          </p:nvPr>
        </p:nvSpPr>
        <p:spPr/>
        <p:txBody>
          <a:bodyPr>
            <a:normAutofit/>
          </a:bodyPr>
          <a:lstStyle/>
          <a:p>
            <a:r>
              <a:rPr lang="en-GB" sz="1600" dirty="0"/>
              <a:t>ConcurrentHashMap is introduced in Java 1.5. ConcurrentHashMap uses </a:t>
            </a:r>
            <a:r>
              <a:rPr lang="en-GB" sz="1600" dirty="0">
                <a:solidFill>
                  <a:srgbClr val="FF0000"/>
                </a:solidFill>
              </a:rPr>
              <a:t>multiple buckets to store data</a:t>
            </a:r>
            <a:r>
              <a:rPr lang="en-GB" sz="1600" dirty="0"/>
              <a:t>. This avoids read locks and greatly improves performance over a HashTable. Both are thread safe, but there are obvious performance wins with ConcurrentHashMap</a:t>
            </a:r>
            <a:r>
              <a:rPr lang="en-GB" sz="1600" dirty="0" smtClean="0"/>
              <a:t>.</a:t>
            </a:r>
            <a:endParaRPr lang="en-GB" sz="1600" dirty="0"/>
          </a:p>
          <a:p>
            <a:r>
              <a:rPr lang="en-GB" sz="1600" dirty="0"/>
              <a:t>When you read from a ConcurrentHashMap using </a:t>
            </a:r>
            <a:r>
              <a:rPr lang="en-GB" sz="1600" dirty="0">
                <a:solidFill>
                  <a:srgbClr val="FF0000"/>
                </a:solidFill>
              </a:rPr>
              <a:t>get(), there are no locks</a:t>
            </a:r>
            <a:r>
              <a:rPr lang="en-GB" sz="1600" dirty="0"/>
              <a:t>, contrary to the HashTable for which all operations are simply synchronized. HashTable was released in old versions of Java whereas ConcurrentHashMap is a java 1.5 </a:t>
            </a:r>
            <a:r>
              <a:rPr lang="en-GB" sz="1600" dirty="0" smtClean="0"/>
              <a:t>thing</a:t>
            </a:r>
            <a:endParaRPr lang="en-GB" sz="1600" dirty="0"/>
          </a:p>
          <a:p>
            <a:r>
              <a:rPr lang="en-GB" sz="1600" dirty="0">
                <a:solidFill>
                  <a:srgbClr val="FF0000"/>
                </a:solidFill>
              </a:rPr>
              <a:t>HashMap</a:t>
            </a:r>
            <a:r>
              <a:rPr lang="en-GB" sz="1600" dirty="0"/>
              <a:t> is the best thing to use in a </a:t>
            </a:r>
            <a:r>
              <a:rPr lang="en-GB" sz="1600" dirty="0">
                <a:solidFill>
                  <a:srgbClr val="FF0000"/>
                </a:solidFill>
              </a:rPr>
              <a:t>single threaded </a:t>
            </a:r>
            <a:r>
              <a:rPr lang="en-GB" sz="1600" dirty="0" smtClean="0">
                <a:solidFill>
                  <a:srgbClr val="FF0000"/>
                </a:solidFill>
              </a:rPr>
              <a:t>application</a:t>
            </a:r>
            <a:endParaRPr lang="en-US" sz="1600" dirty="0" smtClean="0"/>
          </a:p>
        </p:txBody>
      </p:sp>
    </p:spTree>
    <p:extLst>
      <p:ext uri="{BB962C8B-B14F-4D97-AF65-F5344CB8AC3E}">
        <p14:creationId xmlns:p14="http://schemas.microsoft.com/office/powerpoint/2010/main" val="2520215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a:t>
            </a:r>
            <a:r>
              <a:rPr lang="en-US" dirty="0" smtClean="0"/>
              <a:t>g </a:t>
            </a:r>
            <a:r>
              <a:rPr lang="en-US" dirty="0" smtClean="0"/>
              <a:t>Runnable over Thread class</a:t>
            </a:r>
            <a:endParaRPr lang="en-US" dirty="0"/>
          </a:p>
        </p:txBody>
      </p:sp>
      <p:sp>
        <p:nvSpPr>
          <p:cNvPr id="3" name="Content Placeholder 2"/>
          <p:cNvSpPr>
            <a:spLocks noGrp="1"/>
          </p:cNvSpPr>
          <p:nvPr>
            <p:ph idx="1"/>
          </p:nvPr>
        </p:nvSpPr>
        <p:spPr/>
        <p:txBody>
          <a:bodyPr>
            <a:normAutofit/>
          </a:bodyPr>
          <a:lstStyle/>
          <a:p>
            <a:r>
              <a:rPr lang="en-GB" sz="1600" dirty="0" smtClean="0"/>
              <a:t>Using Runnable interface is better for the following reasons:-</a:t>
            </a:r>
          </a:p>
          <a:p>
            <a:pPr>
              <a:buFont typeface="Wingdings" panose="05000000000000000000" pitchFamily="2" charset="2"/>
              <a:buChar char="Ø"/>
            </a:pPr>
            <a:r>
              <a:rPr lang="en-GB" sz="1600" dirty="0" smtClean="0"/>
              <a:t>Java doesn’t support </a:t>
            </a:r>
            <a:r>
              <a:rPr lang="en-GB" sz="1600" dirty="0" smtClean="0">
                <a:solidFill>
                  <a:srgbClr val="FF0000"/>
                </a:solidFill>
              </a:rPr>
              <a:t>multiple inheritance </a:t>
            </a:r>
          </a:p>
          <a:p>
            <a:pPr>
              <a:buFont typeface="Wingdings" panose="05000000000000000000" pitchFamily="2" charset="2"/>
              <a:buChar char="Ø"/>
            </a:pPr>
            <a:r>
              <a:rPr lang="en-GB" sz="1600" dirty="0" smtClean="0"/>
              <a:t>Extending the class means you are going to modify the functionality, however in this context it is not going to be the case</a:t>
            </a:r>
          </a:p>
          <a:p>
            <a:pPr>
              <a:buFont typeface="Wingdings" panose="05000000000000000000" pitchFamily="2" charset="2"/>
              <a:buChar char="Ø"/>
            </a:pPr>
            <a:r>
              <a:rPr lang="en-GB" sz="1600" dirty="0"/>
              <a:t>Runnable interface represent a </a:t>
            </a:r>
            <a:r>
              <a:rPr lang="en-GB" sz="1600" b="1" dirty="0">
                <a:solidFill>
                  <a:srgbClr val="FF0000"/>
                </a:solidFill>
              </a:rPr>
              <a:t>Task</a:t>
            </a:r>
            <a:r>
              <a:rPr lang="en-GB" sz="1600" dirty="0">
                <a:solidFill>
                  <a:srgbClr val="FF0000"/>
                </a:solidFill>
              </a:rPr>
              <a:t> </a:t>
            </a:r>
            <a:r>
              <a:rPr lang="en-GB" sz="1600" dirty="0"/>
              <a:t>which can be executed by either plain Thread or Executors or any other means. So logical separation of Task as Runnable than Thread is good design </a:t>
            </a:r>
            <a:r>
              <a:rPr lang="en-GB" sz="1600" dirty="0" smtClean="0"/>
              <a:t>decision</a:t>
            </a:r>
          </a:p>
          <a:p>
            <a:pPr>
              <a:buFont typeface="Wingdings" panose="05000000000000000000" pitchFamily="2" charset="2"/>
              <a:buChar char="Ø"/>
            </a:pPr>
            <a:r>
              <a:rPr lang="en-GB" sz="1600" dirty="0"/>
              <a:t>Separating task as Runnable means we can </a:t>
            </a:r>
            <a:r>
              <a:rPr lang="en-GB" sz="1600" b="1" dirty="0">
                <a:solidFill>
                  <a:srgbClr val="FF0000"/>
                </a:solidFill>
              </a:rPr>
              <a:t>reuse</a:t>
            </a:r>
            <a:r>
              <a:rPr lang="en-GB" sz="1600" dirty="0">
                <a:solidFill>
                  <a:srgbClr val="FF0000"/>
                </a:solidFill>
              </a:rPr>
              <a:t> </a:t>
            </a:r>
            <a:r>
              <a:rPr lang="en-GB" sz="1600" dirty="0"/>
              <a:t>the task and also has liberty to execute it from different </a:t>
            </a:r>
            <a:r>
              <a:rPr lang="en-GB" sz="1600" dirty="0" smtClean="0"/>
              <a:t>means</a:t>
            </a:r>
          </a:p>
          <a:p>
            <a:pPr>
              <a:buFont typeface="Wingdings" panose="05000000000000000000" pitchFamily="2" charset="2"/>
              <a:buChar char="Ø"/>
            </a:pPr>
            <a:r>
              <a:rPr lang="en-GB" sz="1600" dirty="0"/>
              <a:t>Java designer recognizes this and that's why </a:t>
            </a:r>
            <a:r>
              <a:rPr lang="en-GB" sz="1600" dirty="0">
                <a:solidFill>
                  <a:srgbClr val="FF0000"/>
                </a:solidFill>
              </a:rPr>
              <a:t>Executors</a:t>
            </a:r>
            <a:r>
              <a:rPr lang="en-GB" sz="1600" dirty="0">
                <a:solidFill>
                  <a:srgbClr val="FF0000"/>
                </a:solidFill>
              </a:rPr>
              <a:t> accept </a:t>
            </a:r>
            <a:r>
              <a:rPr lang="en-GB" sz="1600" dirty="0">
                <a:solidFill>
                  <a:srgbClr val="FF0000"/>
                </a:solidFill>
              </a:rPr>
              <a:t>Runnable</a:t>
            </a:r>
            <a:r>
              <a:rPr lang="en-GB" sz="1600" dirty="0">
                <a:solidFill>
                  <a:srgbClr val="FF0000"/>
                </a:solidFill>
              </a:rPr>
              <a:t> as </a:t>
            </a:r>
            <a:r>
              <a:rPr lang="en-GB" sz="1600" dirty="0">
                <a:solidFill>
                  <a:srgbClr val="FF0000"/>
                </a:solidFill>
              </a:rPr>
              <a:t>Task</a:t>
            </a:r>
            <a:r>
              <a:rPr lang="en-GB" sz="1600" dirty="0"/>
              <a:t> and they have worker thread which executes those task</a:t>
            </a:r>
            <a:endParaRPr lang="en-US" sz="1600" dirty="0"/>
          </a:p>
        </p:txBody>
      </p:sp>
    </p:spTree>
    <p:extLst>
      <p:ext uri="{BB962C8B-B14F-4D97-AF65-F5344CB8AC3E}">
        <p14:creationId xmlns:p14="http://schemas.microsoft.com/office/powerpoint/2010/main" val="7035150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dirty="0"/>
              <a:t>work-stealing </a:t>
            </a:r>
            <a:r>
              <a:rPr lang="en-US" sz="1600" dirty="0" smtClean="0"/>
              <a:t>algorithm</a:t>
            </a:r>
          </a:p>
          <a:p>
            <a:r>
              <a:rPr lang="en-GB" sz="1600" dirty="0"/>
              <a:t>Worker threads that run out of things to do can steal tasks from other threads that are still </a:t>
            </a:r>
            <a:r>
              <a:rPr lang="en-GB" sz="1600" dirty="0" smtClean="0"/>
              <a:t>busy</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StampedLock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A Future represents the result of an </a:t>
            </a:r>
            <a:r>
              <a:rPr lang="en-GB" sz="1600" b="1" dirty="0"/>
              <a:t>asynchronous computation</a:t>
            </a:r>
            <a:r>
              <a:rPr lang="en-GB" sz="1600" dirty="0"/>
              <a:t>. Methods are provided to check if the computation is complete, to wait for its completion, and to retrieve the result of the computation. </a:t>
            </a:r>
            <a:endParaRPr lang="en-GB" sz="1600" dirty="0" smtClean="0"/>
          </a:p>
          <a:p>
            <a:r>
              <a:rPr lang="en-GB" sz="1600" dirty="0" smtClean="0"/>
              <a:t>The </a:t>
            </a:r>
            <a:r>
              <a:rPr lang="en-GB" sz="1600" dirty="0"/>
              <a:t>result can only be retrieved using </a:t>
            </a:r>
            <a:r>
              <a:rPr lang="en-GB" sz="1600" b="1" dirty="0"/>
              <a:t>method get </a:t>
            </a:r>
            <a:r>
              <a:rPr lang="en-GB" sz="1600" dirty="0"/>
              <a:t>when the computation has completed, blocking if necessary until it is ready. Cancellation is performed by the </a:t>
            </a:r>
            <a:r>
              <a:rPr lang="en-GB" sz="1600" b="1" dirty="0"/>
              <a:t>cancel method</a:t>
            </a:r>
            <a:r>
              <a:rPr lang="en-GB" sz="1600" dirty="0"/>
              <a:t>. Additional methods are provided to determine if the task completed normally or was cancelled. Once a computation has completed, the computation cannot be cancelled. If you would like to use a Future for the sake of cancellability but not provide a usable result, you can declare types of the form Future&lt;?&gt; </a:t>
            </a:r>
            <a:r>
              <a:rPr lang="en-GB" sz="1600" dirty="0" smtClean="0"/>
              <a:t>and </a:t>
            </a:r>
            <a:r>
              <a:rPr lang="en-GB" sz="1600" dirty="0"/>
              <a:t>return null as a result of the underlying task</a:t>
            </a:r>
            <a:r>
              <a:rPr lang="en-GB" sz="1600" dirty="0" smtClean="0"/>
              <a:t>.</a:t>
            </a:r>
          </a:p>
          <a:p>
            <a:r>
              <a:rPr lang="en-GB" sz="1600" dirty="0" smtClean="0"/>
              <a:t>Sub interfaces:-</a:t>
            </a:r>
          </a:p>
          <a:p>
            <a:pPr lvl="1"/>
            <a:r>
              <a:rPr lang="en-GB" sz="1400" dirty="0" smtClean="0"/>
              <a:t>Response&lt;T&gt;</a:t>
            </a:r>
          </a:p>
          <a:p>
            <a:pPr lvl="1"/>
            <a:r>
              <a:rPr lang="en-GB" sz="1400" dirty="0" err="1" smtClean="0"/>
              <a:t>RunnableFuture</a:t>
            </a:r>
            <a:r>
              <a:rPr lang="en-GB" sz="1400" dirty="0" smtClean="0"/>
              <a:t>&lt;V&gt;</a:t>
            </a:r>
          </a:p>
          <a:p>
            <a:pPr lvl="1"/>
            <a:r>
              <a:rPr lang="en-GB" sz="1400" dirty="0" err="1"/>
              <a:t>RunnableScheduledFuture</a:t>
            </a:r>
            <a:r>
              <a:rPr lang="en-GB" sz="1400" dirty="0"/>
              <a:t>&lt;V</a:t>
            </a:r>
            <a:r>
              <a:rPr lang="en-GB" sz="1400" dirty="0" smtClean="0"/>
              <a:t>&gt;</a:t>
            </a:r>
          </a:p>
          <a:p>
            <a:pPr lvl="1"/>
            <a:r>
              <a:rPr lang="en-GB" sz="1400" dirty="0"/>
              <a:t> </a:t>
            </a:r>
            <a:r>
              <a:rPr lang="en-GB" sz="1400" dirty="0" err="1"/>
              <a:t>ScheduledFuture</a:t>
            </a:r>
            <a:r>
              <a:rPr lang="en-GB" sz="1400" dirty="0"/>
              <a:t>&lt;V&gt;</a:t>
            </a:r>
            <a:endParaRPr lang="en-GB" sz="1400" dirty="0" smtClean="0"/>
          </a:p>
          <a:p>
            <a:pPr lvl="1"/>
            <a:endParaRPr lang="en-US" sz="1200" dirty="0"/>
          </a:p>
        </p:txBody>
      </p:sp>
    </p:spTree>
    <p:extLst>
      <p:ext uri="{BB962C8B-B14F-4D97-AF65-F5344CB8AC3E}">
        <p14:creationId xmlns:p14="http://schemas.microsoft.com/office/powerpoint/2010/main" val="524333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 Functional Interface</a:t>
            </a:r>
            <a:endParaRPr lang="en-US" dirty="0"/>
          </a:p>
        </p:txBody>
      </p:sp>
      <p:sp>
        <p:nvSpPr>
          <p:cNvPr id="3" name="Content Placeholder 2"/>
          <p:cNvSpPr>
            <a:spLocks noGrp="1"/>
          </p:cNvSpPr>
          <p:nvPr>
            <p:ph idx="1"/>
          </p:nvPr>
        </p:nvSpPr>
        <p:spPr/>
        <p:txBody>
          <a:bodyPr>
            <a:normAutofit/>
          </a:bodyPr>
          <a:lstStyle/>
          <a:p>
            <a:r>
              <a:rPr lang="en-GB" sz="1600" dirty="0"/>
              <a:t>This is a functional interface and can therefore be used as the assignment target for a lambda expression or method </a:t>
            </a:r>
            <a:r>
              <a:rPr lang="en-GB" sz="1600" dirty="0" smtClean="0"/>
              <a:t>reference</a:t>
            </a:r>
          </a:p>
          <a:p>
            <a:r>
              <a:rPr lang="en-GB" sz="1600" dirty="0"/>
              <a:t>A task that returns a result and may throw an exception. </a:t>
            </a:r>
            <a:r>
              <a:rPr lang="en-GB" sz="1600" dirty="0" err="1"/>
              <a:t>Implementors</a:t>
            </a:r>
            <a:r>
              <a:rPr lang="en-GB" sz="1600" dirty="0"/>
              <a:t> define a single method with no arguments called </a:t>
            </a:r>
            <a:r>
              <a:rPr lang="en-GB" sz="1600" b="1" dirty="0"/>
              <a:t>call</a:t>
            </a:r>
            <a:r>
              <a:rPr lang="en-GB" sz="1600" dirty="0" smtClean="0"/>
              <a:t>.</a:t>
            </a:r>
          </a:p>
          <a:p>
            <a:r>
              <a:rPr lang="en-GB" sz="1600" dirty="0"/>
              <a:t>The Callable interface is similar to </a:t>
            </a:r>
            <a:r>
              <a:rPr lang="en-GB" sz="1600" dirty="0">
                <a:hlinkClick r:id="rId2" tooltip="interface in java.lang"/>
              </a:rPr>
              <a:t>Runnable</a:t>
            </a:r>
            <a:r>
              <a:rPr lang="en-GB" sz="1600" dirty="0"/>
              <a:t>, in that both are designed for classes whose instances are potentially executed by another thread. </a:t>
            </a:r>
            <a:r>
              <a:rPr lang="en-GB" sz="1600" dirty="0">
                <a:solidFill>
                  <a:srgbClr val="FF0000"/>
                </a:solidFill>
              </a:rPr>
              <a:t>A Runnable, however, does not return a result and cannot throw a checked exception</a:t>
            </a:r>
            <a:r>
              <a:rPr lang="en-GB" sz="1600" dirty="0" smtClean="0"/>
              <a:t>.</a:t>
            </a:r>
          </a:p>
          <a:p>
            <a:r>
              <a:rPr lang="en-GB" sz="1600" dirty="0"/>
              <a:t>The </a:t>
            </a:r>
            <a:r>
              <a:rPr lang="en-GB" sz="1600" dirty="0">
                <a:hlinkClick r:id="rId3" tooltip="class in java.util.concurrent"/>
              </a:rPr>
              <a:t>Executors</a:t>
            </a:r>
            <a:r>
              <a:rPr lang="en-GB" sz="1600" dirty="0"/>
              <a:t> class contains utility methods to convert from other common forms to Callable classes.</a:t>
            </a:r>
            <a:endParaRPr lang="en-US" sz="1600" dirty="0"/>
          </a:p>
        </p:txBody>
      </p:sp>
    </p:spTree>
    <p:extLst>
      <p:ext uri="{BB962C8B-B14F-4D97-AF65-F5344CB8AC3E}">
        <p14:creationId xmlns:p14="http://schemas.microsoft.com/office/powerpoint/2010/main" val="40975042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CompletableFuture</a:t>
            </a:r>
            <a:endParaRPr lang="en-US" dirty="0"/>
          </a:p>
        </p:txBody>
      </p:sp>
      <p:sp>
        <p:nvSpPr>
          <p:cNvPr id="3" name="Content Placeholder 2"/>
          <p:cNvSpPr>
            <a:spLocks noGrp="1"/>
          </p:cNvSpPr>
          <p:nvPr>
            <p:ph idx="1"/>
          </p:nvPr>
        </p:nvSpPr>
        <p:spPr/>
        <p:txBody>
          <a:bodyPr>
            <a:normAutofit/>
          </a:bodyPr>
          <a:lstStyle/>
          <a:p>
            <a:r>
              <a:rPr lang="en-GB" sz="1600" dirty="0"/>
              <a:t>CompletableFuture is used for asynchronous programming in Java. Asynchronous programming is a means of writing </a:t>
            </a:r>
            <a:r>
              <a:rPr lang="en-GB" sz="1600" i="1" dirty="0"/>
              <a:t>non-blocking</a:t>
            </a:r>
            <a:r>
              <a:rPr lang="en-GB" sz="1600" dirty="0"/>
              <a:t> code by running a task on a separate thread than the main application thread and notifying the main thread about its progress, completion or failure</a:t>
            </a:r>
            <a:r>
              <a:rPr lang="en-GB" sz="1600" dirty="0" smtClean="0"/>
              <a:t>.</a:t>
            </a:r>
          </a:p>
          <a:p>
            <a:r>
              <a:rPr lang="en-GB" sz="1600" dirty="0" smtClean="0"/>
              <a:t>Limitations of Future:-</a:t>
            </a:r>
          </a:p>
          <a:p>
            <a:pPr lvl="1">
              <a:buFont typeface="Wingdings" panose="05000000000000000000" pitchFamily="2" charset="2"/>
              <a:buChar char="Ø"/>
            </a:pPr>
            <a:r>
              <a:rPr lang="en-GB" sz="1400" dirty="0" smtClean="0"/>
              <a:t>It cannot be manually completed</a:t>
            </a:r>
          </a:p>
          <a:p>
            <a:pPr lvl="1">
              <a:buFont typeface="Wingdings" panose="05000000000000000000" pitchFamily="2" charset="2"/>
              <a:buChar char="Ø"/>
            </a:pPr>
            <a:r>
              <a:rPr lang="en-GB" sz="1400" dirty="0"/>
              <a:t>You cannot perform further action on a Future’s result without </a:t>
            </a:r>
            <a:r>
              <a:rPr lang="en-GB" sz="1400" dirty="0" smtClean="0"/>
              <a:t>blocking. The get() method is a blocking method. </a:t>
            </a:r>
            <a:r>
              <a:rPr lang="en-GB" sz="1400" dirty="0"/>
              <a:t>You </a:t>
            </a:r>
            <a:r>
              <a:rPr lang="en-GB" sz="1400" b="1" dirty="0">
                <a:solidFill>
                  <a:srgbClr val="FF0000"/>
                </a:solidFill>
              </a:rPr>
              <a:t>don’t have the ability to attach a </a:t>
            </a:r>
            <a:r>
              <a:rPr lang="en-GB" sz="1400" b="1" dirty="0" err="1">
                <a:solidFill>
                  <a:srgbClr val="FF0000"/>
                </a:solidFill>
              </a:rPr>
              <a:t>callback</a:t>
            </a:r>
            <a:r>
              <a:rPr lang="en-GB" sz="1400" b="1" dirty="0">
                <a:solidFill>
                  <a:srgbClr val="FF0000"/>
                </a:solidFill>
              </a:rPr>
              <a:t> function </a:t>
            </a:r>
            <a:r>
              <a:rPr lang="en-GB" sz="1400" dirty="0"/>
              <a:t>to the Future and have it get called automatically when the Future’s result is available</a:t>
            </a:r>
            <a:r>
              <a:rPr lang="en-GB" sz="1400" dirty="0" smtClean="0"/>
              <a:t>.</a:t>
            </a:r>
          </a:p>
          <a:p>
            <a:pPr lvl="1">
              <a:buFont typeface="Wingdings" panose="05000000000000000000" pitchFamily="2" charset="2"/>
              <a:buChar char="Ø"/>
            </a:pPr>
            <a:r>
              <a:rPr lang="en-GB" sz="1400" dirty="0" smtClean="0"/>
              <a:t>Multiple futures cannot be chained together</a:t>
            </a:r>
          </a:p>
          <a:p>
            <a:pPr lvl="1">
              <a:buFont typeface="Wingdings" panose="05000000000000000000" pitchFamily="2" charset="2"/>
              <a:buChar char="Ø"/>
            </a:pPr>
            <a:r>
              <a:rPr lang="en-GB" sz="1400" dirty="0" smtClean="0"/>
              <a:t>You cannot combine multiple futures together</a:t>
            </a:r>
          </a:p>
          <a:p>
            <a:pPr lvl="1">
              <a:buFont typeface="Wingdings" panose="05000000000000000000" pitchFamily="2" charset="2"/>
              <a:buChar char="Ø"/>
            </a:pPr>
            <a:r>
              <a:rPr lang="en-GB" sz="1400" dirty="0" smtClean="0"/>
              <a:t>No exception handling</a:t>
            </a:r>
            <a:endParaRPr lang="en-US" sz="1400" dirty="0"/>
          </a:p>
        </p:txBody>
      </p:sp>
    </p:spTree>
    <p:extLst>
      <p:ext uri="{BB962C8B-B14F-4D97-AF65-F5344CB8AC3E}">
        <p14:creationId xmlns:p14="http://schemas.microsoft.com/office/powerpoint/2010/main" val="1972032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Closure Vs Lambda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0155194"/>
              </p:ext>
            </p:extLst>
          </p:nvPr>
        </p:nvGraphicFramePr>
        <p:xfrm>
          <a:off x="683568" y="1772816"/>
          <a:ext cx="7416824" cy="3371840"/>
        </p:xfrm>
        <a:graphic>
          <a:graphicData uri="http://schemas.openxmlformats.org/drawingml/2006/table">
            <a:tbl>
              <a:tblPr firstRow="1" bandRow="1">
                <a:tableStyleId>{5C22544A-7EE6-4342-B048-85BDC9FD1C3A}</a:tableStyleId>
              </a:tblPr>
              <a:tblGrid>
                <a:gridCol w="3708412"/>
                <a:gridCol w="3708412"/>
              </a:tblGrid>
              <a:tr h="720080">
                <a:tc>
                  <a:txBody>
                    <a:bodyPr/>
                    <a:lstStyle/>
                    <a:p>
                      <a:r>
                        <a:rPr lang="en-GB" dirty="0" smtClean="0"/>
                        <a:t>Lambda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Closure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72">
                <a:tc>
                  <a:txBody>
                    <a:bodyPr/>
                    <a:lstStyle/>
                    <a:p>
                      <a:r>
                        <a:rPr lang="en-GB" dirty="0" smtClean="0"/>
                        <a:t>Anonymous Function – a function defined with no name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dk1"/>
                          </a:solidFill>
                          <a:effectLst/>
                          <a:latin typeface="+mn-lt"/>
                          <a:ea typeface="+mn-ea"/>
                          <a:cs typeface="+mn-cs"/>
                        </a:rPr>
                        <a:t>A </a:t>
                      </a:r>
                      <a:r>
                        <a:rPr lang="en-GB" sz="1800" b="1" i="1" kern="1200" dirty="0" smtClean="0">
                          <a:solidFill>
                            <a:schemeClr val="dk1"/>
                          </a:solidFill>
                          <a:effectLst/>
                          <a:latin typeface="+mn-lt"/>
                          <a:ea typeface="+mn-ea"/>
                          <a:cs typeface="+mn-cs"/>
                        </a:rPr>
                        <a:t>closure</a:t>
                      </a:r>
                      <a:r>
                        <a:rPr lang="en-GB" sz="1800" b="0" i="0" kern="1200" dirty="0" smtClean="0">
                          <a:solidFill>
                            <a:schemeClr val="dk1"/>
                          </a:solidFill>
                          <a:effectLst/>
                          <a:latin typeface="+mn-lt"/>
                          <a:ea typeface="+mn-ea"/>
                          <a:cs typeface="+mn-cs"/>
                        </a:rPr>
                        <a:t> is a function that is evaluated in its own environment, which has one or more bound variables that can be accessed when the function is called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72">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dk1"/>
                          </a:solidFill>
                          <a:effectLst/>
                          <a:latin typeface="+mn-lt"/>
                          <a:ea typeface="+mn-ea"/>
                          <a:cs typeface="+mn-cs"/>
                        </a:rPr>
                        <a:t>Have the ability to interact with variables from the </a:t>
                      </a:r>
                      <a:r>
                        <a:rPr lang="en-GB" sz="1800" b="0" i="0" kern="1200" dirty="0" smtClean="0">
                          <a:solidFill>
                            <a:srgbClr val="FF0000"/>
                          </a:solidFill>
                          <a:effectLst/>
                          <a:latin typeface="+mn-lt"/>
                          <a:ea typeface="+mn-ea"/>
                          <a:cs typeface="+mn-cs"/>
                        </a:rPr>
                        <a:t>outside environment</a:t>
                      </a:r>
                      <a:r>
                        <a:rPr lang="en-GB" sz="1800" b="0" i="0" kern="1200" dirty="0" smtClean="0">
                          <a:solidFill>
                            <a:schemeClr val="dk1"/>
                          </a:solidFill>
                          <a:effectLst/>
                          <a:latin typeface="+mn-lt"/>
                          <a:ea typeface="+mn-ea"/>
                          <a:cs typeface="+mn-cs"/>
                        </a:rPr>
                        <a:t> of where the closure is defined</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97592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hlinkClick r:id="rId5"/>
              </a:rPr>
              <a:t>https://</a:t>
            </a:r>
            <a:r>
              <a:rPr lang="en-US" sz="1600" dirty="0" smtClean="0">
                <a:hlinkClick r:id="rId5"/>
              </a:rPr>
              <a:t>docs.oracle.com/javase/8/docs/technotes/guides/concurrency/changes8.html</a:t>
            </a:r>
            <a:endParaRPr lang="en-US" sz="1600" dirty="0" smtClean="0"/>
          </a:p>
          <a:p>
            <a:r>
              <a:rPr lang="en-US" sz="1600" dirty="0">
                <a:hlinkClick r:id="rId6"/>
              </a:rPr>
              <a:t>http://howtodoinjava.com/best-practices/java-executor-framework-tutorial-and-best-practices</a:t>
            </a:r>
            <a:r>
              <a:rPr lang="en-US" sz="1600" dirty="0" smtClean="0">
                <a:hlinkClick r:id="rId6"/>
              </a:rPr>
              <a:t>/</a:t>
            </a:r>
            <a:endParaRPr lang="en-US" sz="1600" dirty="0" smtClean="0"/>
          </a:p>
          <a:p>
            <a:r>
              <a:rPr lang="en-US" sz="1600" dirty="0"/>
              <a:t>https://dzone.com/articles/think-twice-using-java-8</a:t>
            </a:r>
            <a:endParaRPr lang="en-US" sz="1600" dirty="0" smtClean="0"/>
          </a:p>
          <a:p>
            <a:r>
              <a:rPr lang="en-US" sz="1600" dirty="0"/>
              <a:t>https://docs.oracle.com/javase/tutorial/java/generics/restrictions.html</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pool</a:t>
            </a:r>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Executor is normally used instead of explicitly creating threads</a:t>
            </a:r>
            <a:r>
              <a:rPr lang="en-GB" sz="1600" dirty="0"/>
              <a:t>. For example, rather than invoking new Thread(new(</a:t>
            </a:r>
            <a:r>
              <a:rPr lang="en-GB" sz="1600" dirty="0" err="1"/>
              <a:t>RunnableTask</a:t>
            </a:r>
            <a:r>
              <a:rPr lang="en-GB" sz="1600" dirty="0"/>
              <a:t>())).start()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Executor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a:bodyPr>
          <a:lstStyle/>
          <a:p>
            <a:r>
              <a:rPr lang="en-GB" sz="1600" dirty="0"/>
              <a:t>java.util.concurrent is used to run the Runnable objects without creating new threads every time and mostly re-using the already created </a:t>
            </a:r>
            <a:r>
              <a:rPr lang="en-GB" sz="1600" dirty="0" smtClean="0"/>
              <a:t>threads</a:t>
            </a:r>
          </a:p>
          <a:p>
            <a:r>
              <a:rPr lang="en-GB" sz="1600" dirty="0"/>
              <a:t>Creating a thread in java is a very expensive process which includes memory overhead also. So, it’s a good idea if we can re-use these threads once created, to run our future </a:t>
            </a:r>
            <a:r>
              <a:rPr lang="en-GB" sz="1600" dirty="0" smtClean="0"/>
              <a:t>runnable</a:t>
            </a:r>
          </a:p>
          <a:p>
            <a:r>
              <a:rPr lang="en-GB" sz="1600" dirty="0"/>
              <a:t>Please note that the whole point of executors is to </a:t>
            </a:r>
            <a:r>
              <a:rPr lang="en-GB" sz="1600" b="1" dirty="0">
                <a:solidFill>
                  <a:srgbClr val="00B050"/>
                </a:solidFill>
              </a:rPr>
              <a:t>abstract away the specifics of execution</a:t>
            </a:r>
            <a:r>
              <a:rPr lang="en-GB" sz="1600" dirty="0"/>
              <a:t>, so </a:t>
            </a:r>
            <a:r>
              <a:rPr lang="en-GB" sz="1600" b="1" u="sng" dirty="0"/>
              <a:t>ordering is not guaranteed</a:t>
            </a:r>
            <a:r>
              <a:rPr lang="en-GB" sz="1600" dirty="0"/>
              <a:t> unless explicitly </a:t>
            </a:r>
            <a:r>
              <a:rPr lang="en-GB" sz="1600" dirty="0" smtClean="0"/>
              <a:t>stated</a:t>
            </a:r>
          </a:p>
          <a:p>
            <a:endParaRPr lang="en-GB" sz="1600" dirty="0" smtClean="0"/>
          </a:p>
          <a:p>
            <a:endParaRPr lang="en-GB" sz="1600" dirty="0"/>
          </a:p>
        </p:txBody>
      </p:sp>
    </p:spTree>
    <p:extLst>
      <p:ext uri="{BB962C8B-B14F-4D97-AF65-F5344CB8AC3E}">
        <p14:creationId xmlns:p14="http://schemas.microsoft.com/office/powerpoint/2010/main" val="4197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ExecutorService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ExecutorService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5535</TotalTime>
  <Words>1818</Words>
  <Application>Microsoft Office PowerPoint</Application>
  <PresentationFormat>On-screen Show (4:3)</PresentationFormat>
  <Paragraphs>344</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Clarity</vt:lpstr>
      <vt:lpstr>Multi-threading</vt:lpstr>
      <vt:lpstr>Thread Properties</vt:lpstr>
      <vt:lpstr>Thread States</vt:lpstr>
      <vt:lpstr>Threadgroup</vt:lpstr>
      <vt:lpstr>start() vs run()</vt:lpstr>
      <vt:lpstr>wait() vs sleep()</vt:lpstr>
      <vt:lpstr>Executor Framework</vt:lpstr>
      <vt:lpstr>Executor Framework</vt:lpstr>
      <vt:lpstr>ExecutorService</vt:lpstr>
      <vt:lpstr>Executor</vt:lpstr>
      <vt:lpstr>Callable Interface</vt:lpstr>
      <vt:lpstr>Future Interface</vt:lpstr>
      <vt:lpstr>Callable Implementation – Approach 1</vt:lpstr>
      <vt:lpstr>Callable Implementation – Approach 2</vt:lpstr>
      <vt:lpstr>Callable Interface - Tasks</vt:lpstr>
      <vt:lpstr>CompletionService </vt:lpstr>
      <vt:lpstr>CompletionService Implementation </vt:lpstr>
      <vt:lpstr>Phaser class</vt:lpstr>
      <vt:lpstr>Streams</vt:lpstr>
      <vt:lpstr>Disadvantages of Parallel Stream</vt:lpstr>
      <vt:lpstr>Concurrent Collections</vt:lpstr>
      <vt:lpstr>Volatile variable</vt:lpstr>
      <vt:lpstr>UncaughtExceptionHandler</vt:lpstr>
      <vt:lpstr>Inter Thread Communication</vt:lpstr>
      <vt:lpstr>ThreadLocal</vt:lpstr>
      <vt:lpstr>FutureTask class</vt:lpstr>
      <vt:lpstr>Interrupted</vt:lpstr>
      <vt:lpstr>ConcurrentHashMap</vt:lpstr>
      <vt:lpstr>ConcurrentHashMap Vs HashTable</vt:lpstr>
      <vt:lpstr>Heap Vs Stack</vt:lpstr>
      <vt:lpstr>ReentrantLock</vt:lpstr>
      <vt:lpstr>Thread Sequencing</vt:lpstr>
      <vt:lpstr>Semaphore</vt:lpstr>
      <vt:lpstr>ThreadPool</vt:lpstr>
      <vt:lpstr>ReadWriteLock</vt:lpstr>
      <vt:lpstr>Starting and Stopping the Thread</vt:lpstr>
      <vt:lpstr>Using Runnable over Thread class</vt:lpstr>
      <vt:lpstr>Singleton</vt:lpstr>
      <vt:lpstr>Singleton – Ctnd …</vt:lpstr>
      <vt:lpstr>Immutable Class</vt:lpstr>
      <vt:lpstr>Fork-Join Framework</vt:lpstr>
      <vt:lpstr>Java 8 Concurrency Improvements</vt:lpstr>
      <vt:lpstr>Future Interface</vt:lpstr>
      <vt:lpstr>Callable – Functional Interface</vt:lpstr>
      <vt:lpstr>CompletableFuture</vt:lpstr>
      <vt:lpstr>Closure Vs Lambda</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542</cp:revision>
  <dcterms:created xsi:type="dcterms:W3CDTF">2016-02-28T16:32:10Z</dcterms:created>
  <dcterms:modified xsi:type="dcterms:W3CDTF">2018-03-04T16:41:20Z</dcterms:modified>
</cp:coreProperties>
</file>