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0"/>
  </p:notesMasterIdLst>
  <p:sldIdLst>
    <p:sldId id="256" r:id="rId2"/>
    <p:sldId id="257" r:id="rId3"/>
    <p:sldId id="364" r:id="rId4"/>
    <p:sldId id="329" r:id="rId5"/>
    <p:sldId id="308" r:id="rId6"/>
    <p:sldId id="331" r:id="rId7"/>
    <p:sldId id="334" r:id="rId8"/>
    <p:sldId id="333" r:id="rId9"/>
    <p:sldId id="343" r:id="rId10"/>
    <p:sldId id="339" r:id="rId11"/>
    <p:sldId id="335" r:id="rId12"/>
    <p:sldId id="344" r:id="rId13"/>
    <p:sldId id="345" r:id="rId14"/>
    <p:sldId id="342" r:id="rId15"/>
    <p:sldId id="288" r:id="rId16"/>
    <p:sldId id="291" r:id="rId17"/>
    <p:sldId id="275" r:id="rId18"/>
    <p:sldId id="270" r:id="rId19"/>
    <p:sldId id="279" r:id="rId20"/>
    <p:sldId id="306" r:id="rId21"/>
    <p:sldId id="274" r:id="rId22"/>
    <p:sldId id="276" r:id="rId23"/>
    <p:sldId id="271" r:id="rId24"/>
    <p:sldId id="303" r:id="rId25"/>
    <p:sldId id="290" r:id="rId26"/>
    <p:sldId id="326" r:id="rId27"/>
    <p:sldId id="327" r:id="rId28"/>
    <p:sldId id="352" r:id="rId29"/>
    <p:sldId id="272" r:id="rId30"/>
    <p:sldId id="273" r:id="rId31"/>
    <p:sldId id="277" r:id="rId32"/>
    <p:sldId id="309" r:id="rId33"/>
    <p:sldId id="346" r:id="rId34"/>
    <p:sldId id="278" r:id="rId35"/>
    <p:sldId id="280" r:id="rId36"/>
    <p:sldId id="320" r:id="rId37"/>
    <p:sldId id="301" r:id="rId38"/>
    <p:sldId id="281" r:id="rId39"/>
    <p:sldId id="282" r:id="rId40"/>
    <p:sldId id="283" r:id="rId41"/>
    <p:sldId id="300" r:id="rId42"/>
    <p:sldId id="289" r:id="rId43"/>
    <p:sldId id="284" r:id="rId44"/>
    <p:sldId id="348" r:id="rId45"/>
    <p:sldId id="353" r:id="rId46"/>
    <p:sldId id="285" r:id="rId47"/>
    <p:sldId id="314" r:id="rId48"/>
    <p:sldId id="325" r:id="rId49"/>
    <p:sldId id="347" r:id="rId50"/>
    <p:sldId id="350" r:id="rId51"/>
    <p:sldId id="351" r:id="rId52"/>
    <p:sldId id="349" r:id="rId53"/>
    <p:sldId id="328" r:id="rId54"/>
    <p:sldId id="318" r:id="rId55"/>
    <p:sldId id="317" r:id="rId56"/>
    <p:sldId id="286" r:id="rId57"/>
    <p:sldId id="315" r:id="rId58"/>
    <p:sldId id="356" r:id="rId59"/>
    <p:sldId id="287" r:id="rId60"/>
    <p:sldId id="319" r:id="rId61"/>
    <p:sldId id="292" r:id="rId62"/>
    <p:sldId id="293" r:id="rId63"/>
    <p:sldId id="294" r:id="rId64"/>
    <p:sldId id="338" r:id="rId65"/>
    <p:sldId id="295" r:id="rId66"/>
    <p:sldId id="354" r:id="rId67"/>
    <p:sldId id="355" r:id="rId68"/>
    <p:sldId id="357" r:id="rId69"/>
    <p:sldId id="360" r:id="rId70"/>
    <p:sldId id="359" r:id="rId71"/>
    <p:sldId id="358" r:id="rId72"/>
    <p:sldId id="361" r:id="rId73"/>
    <p:sldId id="372" r:id="rId74"/>
    <p:sldId id="296" r:id="rId75"/>
    <p:sldId id="297" r:id="rId76"/>
    <p:sldId id="298" r:id="rId77"/>
    <p:sldId id="299" r:id="rId78"/>
    <p:sldId id="302" r:id="rId79"/>
    <p:sldId id="304" r:id="rId80"/>
    <p:sldId id="305" r:id="rId81"/>
    <p:sldId id="307" r:id="rId82"/>
    <p:sldId id="310" r:id="rId83"/>
    <p:sldId id="323" r:id="rId84"/>
    <p:sldId id="312" r:id="rId85"/>
    <p:sldId id="311" r:id="rId86"/>
    <p:sldId id="313" r:id="rId87"/>
    <p:sldId id="316" r:id="rId88"/>
    <p:sldId id="321" r:id="rId89"/>
    <p:sldId id="322" r:id="rId90"/>
    <p:sldId id="324" r:id="rId91"/>
    <p:sldId id="332" r:id="rId92"/>
    <p:sldId id="370" r:id="rId93"/>
    <p:sldId id="337" r:id="rId94"/>
    <p:sldId id="330" r:id="rId95"/>
    <p:sldId id="368" r:id="rId96"/>
    <p:sldId id="369" r:id="rId97"/>
    <p:sldId id="336" r:id="rId98"/>
    <p:sldId id="340" r:id="rId99"/>
    <p:sldId id="341" r:id="rId100"/>
    <p:sldId id="362" r:id="rId101"/>
    <p:sldId id="363" r:id="rId102"/>
    <p:sldId id="366" r:id="rId103"/>
    <p:sldId id="365" r:id="rId104"/>
    <p:sldId id="367" r:id="rId105"/>
    <p:sldId id="371" r:id="rId106"/>
    <p:sldId id="373" r:id="rId107"/>
    <p:sldId id="374" r:id="rId108"/>
    <p:sldId id="269"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87554" autoAdjust="0"/>
  </p:normalViewPr>
  <p:slideViewPr>
    <p:cSldViewPr>
      <p:cViewPr>
        <p:scale>
          <a:sx n="60" d="100"/>
          <a:sy n="60" d="100"/>
        </p:scale>
        <p:origin x="-806"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27/11/2017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31</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32</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33</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11/27/2017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a:t>
            </a:r>
            <a:endParaRPr lang="en-US" dirty="0"/>
          </a:p>
        </p:txBody>
      </p:sp>
      <p:sp>
        <p:nvSpPr>
          <p:cNvPr id="3" name="Content Placeholder 2"/>
          <p:cNvSpPr>
            <a:spLocks noGrp="1"/>
          </p:cNvSpPr>
          <p:nvPr>
            <p:ph idx="1"/>
          </p:nvPr>
        </p:nvSpPr>
        <p:spPr/>
        <p:txBody>
          <a:bodyPr>
            <a:normAutofit/>
          </a:bodyPr>
          <a:lstStyle/>
          <a:p>
            <a:r>
              <a:rPr lang="en-GB" sz="1400" dirty="0" smtClean="0"/>
              <a:t>Size constraint conditions</a:t>
            </a:r>
          </a:p>
          <a:p>
            <a:r>
              <a:rPr lang="en-GB" sz="1400" dirty="0" smtClean="0"/>
              <a:t>IP match conditions</a:t>
            </a:r>
          </a:p>
          <a:p>
            <a:r>
              <a:rPr lang="en-GB" sz="1400" dirty="0" smtClean="0"/>
              <a:t>String match conditions</a:t>
            </a:r>
            <a:endParaRPr lang="en-GB" sz="1400" dirty="0"/>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smtClean="0"/>
              <a:t>Whether there is MFA configure on the root account </a:t>
            </a:r>
          </a:p>
          <a:p>
            <a:r>
              <a:rPr lang="en-GB" sz="1400" dirty="0" smtClean="0"/>
              <a:t>Advice on security groups and what ports have unrestricted access</a:t>
            </a:r>
            <a:endParaRPr lang="en-GB" sz="1400" dirty="0"/>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a:t>
            </a:r>
            <a:r>
              <a:rPr lang="en-GB" sz="1400" dirty="0" err="1" smtClean="0"/>
              <a:t>priviledges</a:t>
            </a:r>
            <a:r>
              <a:rPr lang="en-GB" sz="1400" dirty="0" smtClean="0"/>
              <a:t>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a:t>
            </a:r>
            <a:endParaRPr lang="en-US" dirty="0"/>
          </a:p>
        </p:txBody>
      </p:sp>
      <p:sp>
        <p:nvSpPr>
          <p:cNvPr id="3" name="Content Placeholder 2"/>
          <p:cNvSpPr>
            <a:spLocks noGrp="1"/>
          </p:cNvSpPr>
          <p:nvPr>
            <p:ph idx="1"/>
          </p:nvPr>
        </p:nvSpPr>
        <p:spPr/>
        <p:txBody>
          <a:bodyPr>
            <a:normAutofit/>
          </a:bodyPr>
          <a:lstStyle/>
          <a:p>
            <a:r>
              <a:rPr lang="en-GB" sz="1400" dirty="0" smtClean="0"/>
              <a:t>By using </a:t>
            </a:r>
            <a:r>
              <a:rPr lang="en-GB" sz="1400" b="1" dirty="0" smtClean="0"/>
              <a:t>proxy</a:t>
            </a:r>
            <a:r>
              <a:rPr lang="en-GB" sz="1400" dirty="0" smtClean="0"/>
              <a:t>, it is not possible for a developer to achieve item level access control</a:t>
            </a:r>
          </a:p>
          <a:p>
            <a:r>
              <a:rPr lang="en-GB" sz="1400" dirty="0" smtClean="0"/>
              <a:t>By using </a:t>
            </a:r>
            <a:r>
              <a:rPr lang="en-GB" sz="1400" b="1" dirty="0" smtClean="0"/>
              <a:t>FGAC</a:t>
            </a:r>
            <a:r>
              <a:rPr lang="en-GB" sz="1400" dirty="0" smtClean="0"/>
              <a:t>, it is possible for a developer to achieve item level access control</a:t>
            </a:r>
          </a:p>
          <a:p>
            <a:r>
              <a:rPr lang="en-GB" sz="1400" dirty="0" smtClean="0"/>
              <a:t>By using </a:t>
            </a:r>
            <a:r>
              <a:rPr lang="en-GB" sz="1400" b="1" dirty="0" smtClean="0"/>
              <a:t>Per-Client Embedded Token</a:t>
            </a:r>
            <a:r>
              <a:rPr lang="en-GB" sz="1400" dirty="0" smtClean="0"/>
              <a:t>, it is possible for a developer to achieve item level access control</a:t>
            </a:r>
            <a:endParaRPr lang="en-GB" sz="1400" dirty="0" smtClean="0"/>
          </a:p>
          <a:p>
            <a:endParaRPr lang="en-GB" sz="1400" dirty="0"/>
          </a:p>
        </p:txBody>
      </p:sp>
    </p:spTree>
    <p:extLst>
      <p:ext uri="{BB962C8B-B14F-4D97-AF65-F5344CB8AC3E}">
        <p14:creationId xmlns:p14="http://schemas.microsoft.com/office/powerpoint/2010/main" val="38977549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LDAP</a:t>
            </a:r>
            <a:endParaRPr lang="en-US" dirty="0"/>
          </a:p>
        </p:txBody>
      </p:sp>
      <p:sp>
        <p:nvSpPr>
          <p:cNvPr id="3" name="Content Placeholder 2"/>
          <p:cNvSpPr>
            <a:spLocks noGrp="1"/>
          </p:cNvSpPr>
          <p:nvPr>
            <p:ph idx="1"/>
          </p:nvPr>
        </p:nvSpPr>
        <p:spPr/>
        <p:txBody>
          <a:bodyPr>
            <a:normAutofit/>
          </a:bodyPr>
          <a:lstStyle/>
          <a:p>
            <a:r>
              <a:rPr lang="en-GB" sz="1400" dirty="0" smtClean="0"/>
              <a:t>Use SAML to enable SSO between AWS and LDAP</a:t>
            </a:r>
            <a:endParaRPr lang="en-GB" sz="1400" dirty="0"/>
          </a:p>
        </p:txBody>
      </p:sp>
    </p:spTree>
    <p:extLst>
      <p:ext uri="{BB962C8B-B14F-4D97-AF65-F5344CB8AC3E}">
        <p14:creationId xmlns:p14="http://schemas.microsoft.com/office/powerpoint/2010/main" val="335802485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Responsibility Model</a:t>
            </a:r>
            <a:endParaRPr lang="en-US" dirty="0"/>
          </a:p>
        </p:txBody>
      </p:sp>
      <p:sp>
        <p:nvSpPr>
          <p:cNvPr id="3" name="Content Placeholder 2"/>
          <p:cNvSpPr>
            <a:spLocks noGrp="1"/>
          </p:cNvSpPr>
          <p:nvPr>
            <p:ph idx="1"/>
          </p:nvPr>
        </p:nvSpPr>
        <p:spPr/>
        <p:txBody>
          <a:bodyPr>
            <a:normAutofit/>
          </a:bodyPr>
          <a:lstStyle/>
          <a:p>
            <a:r>
              <a:rPr lang="en-GB" sz="1400" dirty="0" smtClean="0"/>
              <a:t>The security of the cloud is managed by Amazon AWS provider</a:t>
            </a:r>
          </a:p>
          <a:p>
            <a:r>
              <a:rPr lang="en-GB" sz="1400" dirty="0" smtClean="0"/>
              <a:t>The security in the cloud is responsibility of the customer</a:t>
            </a:r>
          </a:p>
          <a:p>
            <a:r>
              <a:rPr lang="en-GB" sz="1400" b="1" dirty="0" smtClean="0"/>
              <a:t>Physical networking</a:t>
            </a:r>
            <a:r>
              <a:rPr lang="en-GB" sz="1400" dirty="0" smtClean="0"/>
              <a:t> comes as part of the responsibility of AWS</a:t>
            </a:r>
          </a:p>
        </p:txBody>
      </p:sp>
    </p:spTree>
    <p:extLst>
      <p:ext uri="{BB962C8B-B14F-4D97-AF65-F5344CB8AC3E}">
        <p14:creationId xmlns:p14="http://schemas.microsoft.com/office/powerpoint/2010/main" val="24993382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VPC</a:t>
            </a:r>
            <a:r>
              <a:rPr lang="en-GB" sz="1400" dirty="0" smtClean="0"/>
              <a:t>.</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VPC.</a:t>
            </a:r>
          </a:p>
          <a:p>
            <a:endParaRPr lang="en-GB" sz="1400" dirty="0"/>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solidFill>
                  <a:srgbClr val="FF0000"/>
                </a:solidFill>
              </a:rPr>
              <a:t>5000</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r>
              <a:rPr lang="en-GB" sz="1400" b="1" dirty="0" err="1" smtClean="0"/>
              <a:t>DeleteMessageQueue</a:t>
            </a:r>
            <a:r>
              <a:rPr lang="en-GB" sz="1400" dirty="0" smtClean="0"/>
              <a:t> – is NOT a valid command</a:t>
            </a:r>
          </a:p>
          <a:p>
            <a:r>
              <a:rPr lang="en-GB" sz="1400" dirty="0"/>
              <a:t>The SQS message retention period is configurable and can be set anywhere from </a:t>
            </a:r>
            <a:r>
              <a:rPr lang="en-GB" sz="1400" b="1" dirty="0"/>
              <a:t>1 minute to 2 weeks</a:t>
            </a:r>
            <a:r>
              <a:rPr lang="en-GB" sz="1400" dirty="0"/>
              <a:t>. </a:t>
            </a:r>
            <a:endParaRPr lang="en-GB" sz="1400" dirty="0" smtClean="0"/>
          </a:p>
          <a:p>
            <a:r>
              <a:rPr lang="en-GB" sz="1400" dirty="0" smtClean="0"/>
              <a:t>Maximum data size – </a:t>
            </a:r>
            <a:r>
              <a:rPr lang="en-GB" sz="1400" b="1" dirty="0" smtClean="0"/>
              <a:t>256 KB</a:t>
            </a:r>
          </a:p>
          <a:p>
            <a:r>
              <a:rPr lang="en-GB" sz="1400" dirty="0"/>
              <a:t>Amazon SQS supports </a:t>
            </a:r>
            <a:r>
              <a:rPr lang="en-GB" sz="1400" b="1" dirty="0"/>
              <a:t>SOAP and QUERY </a:t>
            </a:r>
            <a:r>
              <a:rPr lang="en-GB" sz="1400" b="1"/>
              <a:t>APIs </a:t>
            </a:r>
            <a:r>
              <a:rPr lang="en-GB" sz="1400" b="1" smtClean="0"/>
              <a:t>only</a:t>
            </a:r>
            <a:endParaRPr lang="en-GB" sz="1400" b="1" dirty="0"/>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a:t>
            </a:r>
            <a:r>
              <a:rPr lang="en-GB" sz="1400" b="1" dirty="0">
                <a:solidFill>
                  <a:srgbClr val="FF0000"/>
                </a:solidFill>
              </a:rPr>
              <a:t>launches new instances before terminating the old ones</a:t>
            </a:r>
            <a:r>
              <a:rPr lang="en-GB" sz="1400" dirty="0"/>
              <a:t>,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a:t>
            </a:r>
            <a:r>
              <a:rPr lang="en-GB" sz="1400" b="1" dirty="0" smtClean="0"/>
              <a:t>GB</a:t>
            </a:r>
          </a:p>
          <a:p>
            <a:r>
              <a:rPr lang="en-GB" sz="1400" dirty="0" smtClean="0"/>
              <a:t>In case of outage, the RDS automatically switches to a standby replica in another AZ if you have enabled </a:t>
            </a:r>
            <a:r>
              <a:rPr lang="en-GB" sz="1400" b="1" dirty="0" smtClean="0"/>
              <a:t>Multiple AZ</a:t>
            </a:r>
            <a:endParaRPr lang="en-GB" sz="1400" b="1" dirty="0" smtClean="0"/>
          </a:p>
          <a:p>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b="1" dirty="0" smtClean="0">
                <a:solidFill>
                  <a:srgbClr val="FF0000"/>
                </a:solidFill>
              </a:rPr>
              <a:t>General purpose and Provisioned IOPS </a:t>
            </a:r>
            <a:r>
              <a:rPr lang="en-GB" sz="1400" dirty="0" smtClean="0"/>
              <a:t>-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r>
              <a:rPr lang="en-GB" sz="1400" dirty="0" smtClean="0"/>
              <a:t>CloudFront can handle data transfer rate </a:t>
            </a:r>
            <a:r>
              <a:rPr lang="en-GB" sz="1400" b="1" dirty="0" smtClean="0">
                <a:solidFill>
                  <a:srgbClr val="FF0000"/>
                </a:solidFill>
              </a:rPr>
              <a:t>1,000 MBPS and 1000 requests per second</a:t>
            </a:r>
            <a:endParaRPr lang="en-GB" sz="1400" b="1" dirty="0">
              <a:solidFill>
                <a:srgbClr val="FF0000"/>
              </a:solidFill>
            </a:endParaRPr>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FF000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a:t>
            </a:r>
            <a:r>
              <a:rPr lang="en-GB" sz="1400" dirty="0">
                <a:solidFill>
                  <a:srgbClr val="FF0000"/>
                </a:solidFill>
              </a:rPr>
              <a:t>routes</a:t>
            </a:r>
            <a:r>
              <a:rPr lang="en-GB" sz="1400" dirty="0"/>
              <a:t>,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a:t>
            </a:r>
            <a:r>
              <a:rPr lang="en-GB" sz="1400" b="1" dirty="0">
                <a:solidFill>
                  <a:srgbClr val="FF0000"/>
                </a:solidFill>
              </a:rPr>
              <a:t>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a:t>
            </a:r>
            <a:r>
              <a:rPr lang="en-GB" sz="1400" dirty="0" smtClean="0"/>
              <a:t>URL</a:t>
            </a:r>
          </a:p>
          <a:p>
            <a:r>
              <a:rPr lang="en-GB" sz="1400" b="1" dirty="0" smtClean="0"/>
              <a:t>List-stacks</a:t>
            </a:r>
            <a:r>
              <a:rPr lang="en-GB" sz="1400" dirty="0" smtClean="0"/>
              <a:t> command is used to list any of the stacks you have created or have deleted up to 90 days ago</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solidFill>
                  <a:srgbClr val="FF0000"/>
                </a:solidFill>
              </a:rPr>
              <a:t>TCP protocol </a:t>
            </a:r>
          </a:p>
          <a:p>
            <a:r>
              <a:rPr lang="en-GB" sz="1400" dirty="0"/>
              <a:t>When a user is configuring ELB and registering the EC2 instances with it, ELB will create a source security group.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Security Policy.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a:t>
            </a:r>
            <a:r>
              <a:rPr lang="en-GB" sz="1400" dirty="0" smtClean="0"/>
              <a:t>services</a:t>
            </a:r>
          </a:p>
          <a:p>
            <a:r>
              <a:rPr lang="en-GB" sz="1400" b="1" dirty="0" smtClean="0"/>
              <a:t>Controller service </a:t>
            </a:r>
            <a:r>
              <a:rPr lang="en-GB" sz="1400" dirty="0" smtClean="0"/>
              <a:t>is responsible for monitoring the Load Balancers</a:t>
            </a:r>
            <a:endParaRPr lang="en-GB" sz="1400" dirty="0"/>
          </a:p>
          <a:p>
            <a:endParaRPr lang="en-GB" sz="1400" dirty="0"/>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r>
              <a:rPr lang="en-GB" sz="1400" dirty="0" smtClean="0"/>
              <a:t>.</a:t>
            </a:r>
          </a:p>
          <a:p>
            <a:r>
              <a:rPr lang="en-GB" sz="1400" b="1" dirty="0" smtClean="0"/>
              <a:t>Partial upfront, All upfront and No upfront </a:t>
            </a:r>
            <a:r>
              <a:rPr lang="en-GB" sz="1400" dirty="0" smtClean="0"/>
              <a:t>– payment options are associated with Reserved Instances</a:t>
            </a:r>
            <a:endParaRPr lang="en-GB" sz="1400" dirty="0" smtClean="0"/>
          </a:p>
          <a:p>
            <a:r>
              <a:rPr lang="en-GB" sz="1400" dirty="0" smtClean="0"/>
              <a:t>Shuffle </a:t>
            </a:r>
            <a:r>
              <a:rPr lang="en-GB" sz="1400" dirty="0" err="1" smtClean="0"/>
              <a:t>Sharding</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p>
          <a:p>
            <a:pPr marL="0" indent="0">
              <a:buNone/>
            </a:pPr>
            <a:endParaRPr lang="en-GB" sz="1400" dirty="0"/>
          </a:p>
          <a:p>
            <a:endParaRPr lang="en-GB" sz="1400" dirty="0"/>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a:t>
            </a:r>
            <a:r>
              <a:rPr lang="en-GB" sz="1400" dirty="0">
                <a:solidFill>
                  <a:srgbClr val="FF0000"/>
                </a:solidFill>
              </a:rPr>
              <a:t>multiple customer gateways</a:t>
            </a:r>
            <a:r>
              <a:rPr lang="en-GB" sz="1400" dirty="0"/>
              <a:t>.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a:t>
            </a:r>
            <a:r>
              <a:rPr lang="en-GB" sz="1400" dirty="0">
                <a:solidFill>
                  <a:srgbClr val="FF0000"/>
                </a:solidFill>
              </a:rPr>
              <a:t>standard for passing configuration information </a:t>
            </a:r>
            <a:r>
              <a:rPr lang="en-GB" sz="1400" dirty="0"/>
              <a:t>to hosts on a TCP/IP network. In AWS, after you create a set of DHCP options, you can't modify them. If you want your VPC to use a different set of DHCP options, you must create a new set and associate them with your VPC. </a:t>
            </a:r>
            <a:r>
              <a:rPr lang="en-GB" sz="1400" dirty="0">
                <a:solidFill>
                  <a:srgbClr val="FF0000"/>
                </a:solidFill>
              </a:rPr>
              <a:t>You can also set up your VPC to use no DHCP options at all</a:t>
            </a:r>
            <a:r>
              <a:rPr lang="en-GB" sz="1400" dirty="0" smtClean="0">
                <a:solidFill>
                  <a:srgbClr val="FF0000"/>
                </a:solidFill>
              </a:rPr>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not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not associated with your AWS account. When a public IP address is disassociated from your instance, it is released back into the public IPv4 address pool, and you cannot reuse </a:t>
            </a:r>
            <a:r>
              <a:rPr lang="en-GB" sz="1400" dirty="0" smtClean="0"/>
              <a:t>it</a:t>
            </a:r>
            <a:endParaRPr lang="en-GB" sz="1400" dirty="0"/>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EC2 hosted DNS instance that does zone transfers from the internal DNS, and allows itself to be queried by external servers.</a:t>
            </a:r>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r>
              <a:rPr lang="en-GB" sz="1400" b="1" dirty="0" smtClean="0"/>
              <a:t>.</a:t>
            </a:r>
          </a:p>
          <a:p>
            <a:r>
              <a:rPr lang="en-GB" sz="1400" dirty="0" smtClean="0"/>
              <a:t>The default number of </a:t>
            </a:r>
            <a:r>
              <a:rPr lang="en-GB" sz="1400" b="1" dirty="0" smtClean="0">
                <a:solidFill>
                  <a:srgbClr val="FF0000"/>
                </a:solidFill>
              </a:rPr>
              <a:t>subnets per VPC is 200</a:t>
            </a:r>
            <a:endParaRPr lang="en-GB" sz="1400" b="1" dirty="0">
              <a:solidFill>
                <a:srgbClr val="FF0000"/>
              </a:solidFill>
            </a:endParaRPr>
          </a:p>
          <a:p>
            <a:endParaRPr lang="en-GB" sz="1400" dirty="0" smtClean="0"/>
          </a:p>
          <a:p>
            <a:endParaRPr lang="en-GB" sz="1400" dirty="0"/>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p>
          <a:p>
            <a:r>
              <a:rPr lang="en-GB" sz="1400" b="1" dirty="0" smtClean="0"/>
              <a:t>AWS: secure transport</a:t>
            </a:r>
            <a:r>
              <a:rPr lang="en-GB" sz="1400" dirty="0" smtClean="0"/>
              <a:t> – IAM policy condition key to check whether the request was sent using SSL</a:t>
            </a:r>
          </a:p>
          <a:p>
            <a:r>
              <a:rPr lang="en-GB" sz="1400" dirty="0" smtClean="0"/>
              <a:t>IAM is available </a:t>
            </a:r>
            <a:r>
              <a:rPr lang="en-GB" sz="1400" dirty="0" smtClean="0"/>
              <a:t>through </a:t>
            </a:r>
            <a:r>
              <a:rPr lang="en-GB" sz="1400" b="1" dirty="0" smtClean="0">
                <a:solidFill>
                  <a:srgbClr val="FF0000"/>
                </a:solidFill>
              </a:rPr>
              <a:t>AWS management console, CLI, IAM QUERY API</a:t>
            </a:r>
            <a:endParaRPr lang="en-GB" sz="1400" b="1" dirty="0">
              <a:solidFill>
                <a:srgbClr val="FF0000"/>
              </a:solidFill>
            </a:endParaRPr>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endParaRPr lang="en-GB" sz="1400" dirty="0"/>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t>
            </a:r>
            <a:r>
              <a:rPr lang="en-US" dirty="0" smtClean="0"/>
              <a:t>Life Cycle Policies</a:t>
            </a:r>
            <a:endParaRPr lang="en-US" dirty="0"/>
          </a:p>
        </p:txBody>
      </p:sp>
      <p:sp>
        <p:nvSpPr>
          <p:cNvPr id="3" name="Content Placeholder 2"/>
          <p:cNvSpPr>
            <a:spLocks noGrp="1"/>
          </p:cNvSpPr>
          <p:nvPr>
            <p:ph idx="1"/>
          </p:nvPr>
        </p:nvSpPr>
        <p:spPr/>
        <p:txBody>
          <a:bodyPr>
            <a:normAutofit/>
          </a:bodyPr>
          <a:lstStyle/>
          <a:p>
            <a:r>
              <a:rPr lang="en-GB" sz="1400" dirty="0" smtClean="0"/>
              <a:t>Need to </a:t>
            </a:r>
            <a:r>
              <a:rPr lang="en-GB" sz="1400" b="1" dirty="0" smtClean="0"/>
              <a:t>enable bucket versioning</a:t>
            </a:r>
            <a:r>
              <a:rPr lang="en-GB" sz="1400" dirty="0" smtClean="0"/>
              <a:t> to manage S3 lifecycle policies</a:t>
            </a:r>
            <a:endParaRPr lang="en-GB" sz="1400" dirty="0"/>
          </a:p>
        </p:txBody>
      </p:sp>
    </p:spTree>
    <p:extLst>
      <p:ext uri="{BB962C8B-B14F-4D97-AF65-F5344CB8AC3E}">
        <p14:creationId xmlns:p14="http://schemas.microsoft.com/office/powerpoint/2010/main" val="3129778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endParaRPr lang="en-GB" sz="1400"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lnSpcReduction="10000"/>
          </a:bodyPr>
          <a:lstStyle/>
          <a:p>
            <a:r>
              <a:rPr lang="en-GB" sz="1400" dirty="0"/>
              <a:t>Attaching 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a:t>Scenarios for Network </a:t>
            </a:r>
            <a:r>
              <a:rPr lang="en-GB" sz="1400" b="1" dirty="0" smtClean="0"/>
              <a:t>Interfaces:-</a:t>
            </a:r>
            <a:endParaRPr lang="en-GB" sz="1400" b="1" dirty="0"/>
          </a:p>
          <a:p>
            <a:pPr lvl="1">
              <a:buFont typeface="Wingdings" panose="05000000000000000000" pitchFamily="2" charset="2"/>
              <a:buChar char="Ø"/>
            </a:pPr>
            <a:r>
              <a:rPr lang="en-GB" sz="1400" dirty="0"/>
              <a:t>Attaching multiple network interfaces to an instance is useful when you want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a:t>
            </a:r>
            <a:r>
              <a:rPr lang="en-GB" sz="1400" b="1" dirty="0"/>
              <a:t>dual-homed instances</a:t>
            </a:r>
            <a:r>
              <a:rPr lang="en-GB" sz="1400" dirty="0"/>
              <a:t>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r>
              <a:rPr lang="en-GB" sz="1400" b="1" dirty="0"/>
              <a:t>Dual-homed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smtClean="0"/>
              <a:t>ENI </a:t>
            </a:r>
            <a:r>
              <a:rPr lang="en-GB" sz="1400" b="1" dirty="0" smtClean="0">
                <a:solidFill>
                  <a:srgbClr val="FF0000"/>
                </a:solidFill>
              </a:rPr>
              <a:t>terminates</a:t>
            </a:r>
            <a:r>
              <a:rPr lang="en-GB" sz="1400" dirty="0" smtClean="0"/>
              <a:t> by default – When it is attached to an instance via </a:t>
            </a:r>
            <a:r>
              <a:rPr lang="en-GB" sz="1400" b="1" dirty="0" smtClean="0"/>
              <a:t>Management console</a:t>
            </a:r>
          </a:p>
          <a:p>
            <a:r>
              <a:rPr lang="en-GB" sz="1400" dirty="0"/>
              <a:t>ENI </a:t>
            </a:r>
            <a:r>
              <a:rPr lang="en-GB" sz="1400" b="1" dirty="0" smtClean="0">
                <a:solidFill>
                  <a:srgbClr val="FF0000"/>
                </a:solidFill>
              </a:rPr>
              <a:t>doesn’t</a:t>
            </a:r>
            <a:r>
              <a:rPr lang="en-GB" sz="1400" dirty="0" smtClean="0"/>
              <a:t> terminates – </a:t>
            </a:r>
            <a:r>
              <a:rPr lang="en-GB" sz="1400" dirty="0"/>
              <a:t>When it is attached to an instance via </a:t>
            </a:r>
            <a:r>
              <a:rPr lang="en-GB" sz="1400" b="1" dirty="0" smtClean="0"/>
              <a:t>CLI command</a:t>
            </a:r>
            <a:endParaRPr lang="en-GB" sz="1400" b="1" dirty="0"/>
          </a:p>
        </p:txBody>
      </p:sp>
    </p:spTree>
    <p:extLst>
      <p:ext uri="{BB962C8B-B14F-4D97-AF65-F5344CB8AC3E}">
        <p14:creationId xmlns:p14="http://schemas.microsoft.com/office/powerpoint/2010/main" val="40266125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a:t>2</a:t>
            </a:r>
            <a:r>
              <a:rPr lang="en-GB" sz="1400" b="1" dirty="0" smtClean="0"/>
              <a:t>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p>
          <a:p>
            <a:pPr>
              <a:buFont typeface="Wingdings" panose="05000000000000000000" pitchFamily="2" charset="2"/>
              <a:buChar char="Ø"/>
            </a:pPr>
            <a:r>
              <a:rPr lang="en-GB" sz="1400" dirty="0" smtClean="0"/>
              <a:t>EBS Snapshot</a:t>
            </a:r>
            <a:r>
              <a:rPr lang="en-GB" sz="1400" b="1" dirty="0" smtClean="0"/>
              <a:t> - </a:t>
            </a:r>
            <a:r>
              <a:rPr lang="en-GB" sz="1400" dirty="0"/>
              <a:t>Geographic scope is </a:t>
            </a:r>
            <a:r>
              <a:rPr lang="en-GB" sz="1400" b="1" dirty="0" smtClean="0"/>
              <a:t>Region</a:t>
            </a:r>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dirty="0"/>
              <a:t>Amazon EBS encryption uses AWS Key Management Service (AWS KMS) master keys when creating encrypted volumes and any snapshots created from your encrypted volumes</a:t>
            </a:r>
            <a:r>
              <a:rPr lang="en-GB" sz="1400" dirty="0" smtClean="0"/>
              <a:t>.</a:t>
            </a:r>
          </a:p>
          <a:p>
            <a:pPr>
              <a:buFont typeface="Wingdings" panose="05000000000000000000" pitchFamily="2" charset="2"/>
              <a:buChar char="Ø"/>
            </a:pPr>
            <a:r>
              <a:rPr lang="en-GB" sz="1400" dirty="0"/>
              <a:t>Volume status checks are automated tests that run every 5 minutes and return a pass or fail status. If all checks pass, the status of the volume is ok. If a check fails, the status of the volume is </a:t>
            </a:r>
            <a:r>
              <a:rPr lang="en-GB" sz="1400" b="1" dirty="0">
                <a:solidFill>
                  <a:srgbClr val="00B050"/>
                </a:solidFill>
              </a:rPr>
              <a:t>impaired</a:t>
            </a:r>
            <a:r>
              <a:rPr lang="en-GB" sz="1400" dirty="0" smtClean="0"/>
              <a:t>.</a:t>
            </a:r>
          </a:p>
          <a:p>
            <a:pPr>
              <a:buFont typeface="Wingdings" panose="05000000000000000000" pitchFamily="2" charset="2"/>
              <a:buChar char="Ø"/>
            </a:pPr>
            <a:r>
              <a:rPr lang="en-GB" sz="1400" dirty="0"/>
              <a:t>A Provisioned IOPS volume must be at least </a:t>
            </a:r>
            <a:r>
              <a:rPr lang="en-GB" sz="1400" b="1" dirty="0">
                <a:solidFill>
                  <a:srgbClr val="00B050"/>
                </a:solidFill>
              </a:rPr>
              <a:t>10 GB in </a:t>
            </a:r>
            <a:r>
              <a:rPr lang="en-GB" sz="1400" b="1" dirty="0" smtClean="0">
                <a:solidFill>
                  <a:srgbClr val="00B050"/>
                </a:solidFill>
              </a:rPr>
              <a:t>size</a:t>
            </a:r>
          </a:p>
          <a:p>
            <a:pPr>
              <a:buFont typeface="Wingdings" panose="05000000000000000000" pitchFamily="2" charset="2"/>
              <a:buChar char="Ø"/>
            </a:pPr>
            <a:r>
              <a:rPr lang="en-GB" sz="1400" dirty="0"/>
              <a:t>Amazon RDS provides three storage types: magnetic, General Purpose (SSD), and Provisioned IOPS (input/output operations per second). </a:t>
            </a:r>
            <a:r>
              <a:rPr lang="en-GB" sz="1400" b="1" dirty="0">
                <a:solidFill>
                  <a:srgbClr val="00B050"/>
                </a:solidFill>
              </a:rPr>
              <a:t>Magnetic</a:t>
            </a:r>
            <a:r>
              <a:rPr lang="en-GB" sz="1400" dirty="0">
                <a:solidFill>
                  <a:srgbClr val="00B050"/>
                </a:solidFill>
              </a:rPr>
              <a:t> </a:t>
            </a:r>
            <a:r>
              <a:rPr lang="en-GB" sz="1400" dirty="0"/>
              <a:t>(Standard) storage is ideal for applications with light or burst I/O requirements.</a:t>
            </a:r>
            <a:endParaRPr lang="en-GB" sz="1400" b="1" dirty="0">
              <a:solidFill>
                <a:srgbClr val="00B050"/>
              </a:solidFill>
            </a:endParaRPr>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General Purpose SSD volumes provide the ability to burst to </a:t>
            </a:r>
            <a:r>
              <a:rPr lang="en-GB" sz="1400" b="1" dirty="0"/>
              <a:t>10,000 IOPS per volume</a:t>
            </a:r>
            <a:r>
              <a:rPr lang="en-GB" sz="1400" dirty="0"/>
              <a:t>, independent of volume size, to meet the performance needs of most applications</a:t>
            </a:r>
            <a:r>
              <a:rPr lang="en-GB" sz="1400" dirty="0" smtClean="0"/>
              <a:t>.</a:t>
            </a:r>
          </a:p>
          <a:p>
            <a:pPr>
              <a:buFont typeface="Wingdings" panose="05000000000000000000" pitchFamily="2" charset="2"/>
              <a:buChar char="Ø"/>
            </a:pPr>
            <a:r>
              <a:rPr lang="en-GB" sz="1400" dirty="0"/>
              <a:t>To attach an Amazon EBS volume to an instance using the command line, you can use one of the following commands:</a:t>
            </a:r>
          </a:p>
          <a:p>
            <a:pPr lvl="1"/>
            <a:r>
              <a:rPr lang="en-GB" sz="1400" dirty="0"/>
              <a:t>attach-volume (AWS CLI</a:t>
            </a:r>
            <a:r>
              <a:rPr lang="en-GB" sz="1400" dirty="0" smtClean="0"/>
              <a:t>)</a:t>
            </a:r>
          </a:p>
          <a:p>
            <a:pPr lvl="1"/>
            <a:r>
              <a:rPr lang="en-GB" sz="1400" dirty="0" smtClean="0"/>
              <a:t>ec2-attach-volume </a:t>
            </a:r>
            <a:r>
              <a:rPr lang="en-GB" sz="1400" dirty="0"/>
              <a:t>(Amazon EC2 CLI</a:t>
            </a:r>
            <a:r>
              <a:rPr lang="en-GB" sz="1400" dirty="0" smtClean="0"/>
              <a:t>)</a:t>
            </a:r>
          </a:p>
          <a:p>
            <a:pPr lvl="1"/>
            <a:r>
              <a:rPr lang="en-GB" sz="1400" dirty="0" smtClean="0"/>
              <a:t>Add-EC2Volume </a:t>
            </a:r>
            <a:r>
              <a:rPr lang="en-GB" sz="1400" dirty="0"/>
              <a:t>(AWS Tools for Windows PowerShell</a:t>
            </a:r>
            <a:r>
              <a:rPr lang="en-GB" sz="1400" dirty="0" smtClean="0"/>
              <a:t>)</a:t>
            </a:r>
          </a:p>
          <a:p>
            <a:r>
              <a:rPr lang="en-GB" sz="1400" dirty="0"/>
              <a:t>Amazon EBS currently supports up to </a:t>
            </a:r>
            <a:r>
              <a:rPr lang="en-GB" sz="1400" b="1" dirty="0">
                <a:solidFill>
                  <a:srgbClr val="FF0000"/>
                </a:solidFill>
              </a:rPr>
              <a:t>20,000 IOPS per volume </a:t>
            </a:r>
            <a:r>
              <a:rPr lang="en-GB" sz="1400" dirty="0"/>
              <a:t>on Provisioned IOPS volumes</a:t>
            </a:r>
            <a:r>
              <a:rPr lang="en-GB" sz="1400" dirty="0" smtClean="0"/>
              <a:t>.</a:t>
            </a:r>
          </a:p>
          <a:p>
            <a:r>
              <a:rPr lang="en-GB" sz="1400" dirty="0" smtClean="0"/>
              <a:t>EBS backed EC2 instance – stopped and started – Runs on new host computer</a:t>
            </a:r>
          </a:p>
          <a:p>
            <a:r>
              <a:rPr lang="en-GB" sz="1400" dirty="0"/>
              <a:t>EBS backed EC2 instance – </a:t>
            </a:r>
            <a:r>
              <a:rPr lang="en-GB" sz="1400" dirty="0" smtClean="0"/>
              <a:t>Rebooted </a:t>
            </a:r>
            <a:r>
              <a:rPr lang="en-GB" sz="1400" dirty="0"/>
              <a:t>– </a:t>
            </a:r>
            <a:r>
              <a:rPr lang="en-GB" sz="1400" dirty="0" smtClean="0"/>
              <a:t>Doesn’t run </a:t>
            </a:r>
            <a:r>
              <a:rPr lang="en-GB" sz="1400" dirty="0"/>
              <a:t>on new host computer</a:t>
            </a:r>
          </a:p>
          <a:p>
            <a:endParaRPr lang="en-GB" sz="1400" dirty="0"/>
          </a:p>
        </p:txBody>
      </p:sp>
    </p:spTree>
    <p:extLst>
      <p:ext uri="{BB962C8B-B14F-4D97-AF65-F5344CB8AC3E}">
        <p14:creationId xmlns:p14="http://schemas.microsoft.com/office/powerpoint/2010/main" val="6141636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41382</TotalTime>
  <Words>6554</Words>
  <Application>Microsoft Office PowerPoint</Application>
  <PresentationFormat>On-screen Show (4:3)</PresentationFormat>
  <Paragraphs>621</Paragraphs>
  <Slides>108</Slides>
  <Notes>3</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Clarity</vt:lpstr>
      <vt:lpstr>AWS Solution Architect</vt:lpstr>
      <vt:lpstr>AWS Account</vt:lpstr>
      <vt:lpstr>Availability Zone</vt:lpstr>
      <vt:lpstr>VPC</vt:lpstr>
      <vt:lpstr>VPC</vt:lpstr>
      <vt:lpstr>VPC</vt:lpstr>
      <vt:lpstr>VPC to Data Centre</vt:lpstr>
      <vt:lpstr>VPC - Public and Private VPC from Wizard</vt:lpstr>
      <vt:lpstr>VPC – Create wizard</vt:lpstr>
      <vt:lpstr>VPC Peering</vt:lpstr>
      <vt:lpstr>DHCP Option sets</vt:lpstr>
      <vt:lpstr>Domain Servers - DNS</vt:lpstr>
      <vt:lpstr>AMI</vt:lpstr>
      <vt:lpstr>VPN</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S3 – Life Cycle Policies</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vt:lpstr>
      <vt:lpstr>Import/Export</vt:lpstr>
      <vt:lpstr>Key pairs</vt:lpstr>
      <vt:lpstr>ENI (Elastic Network Interface)</vt:lpstr>
      <vt:lpstr>ENI (Elastic Network Interface)</vt:lpstr>
      <vt:lpstr>ENI (Elastic Network Interface)</vt:lpstr>
      <vt:lpstr>Customer Gateway</vt:lpstr>
      <vt:lpstr>EBS (Elastic Block Storage)</vt:lpstr>
      <vt:lpstr>EBS (Elastic Block Storage)</vt:lpstr>
      <vt:lpstr>EBS (Elastic Block Storage)</vt:lpstr>
      <vt:lpstr>EIP (Elastic IP)</vt:lpstr>
      <vt:lpstr>ec2-net-utils</vt:lpstr>
      <vt:lpstr>ec2-net-utils</vt:lpstr>
      <vt:lpstr>AWS WAF</vt:lpstr>
      <vt:lpstr>Trusted Adviser</vt:lpstr>
      <vt:lpstr>ECS Agent Software</vt:lpstr>
      <vt:lpstr>Certificate Preparation</vt:lpstr>
      <vt:lpstr>DynamoDB Headers</vt:lpstr>
      <vt:lpstr>DynamoDB</vt:lpstr>
      <vt:lpstr>LDAP</vt:lpstr>
      <vt:lpstr>Shared Responsibility Model</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1095</cp:revision>
  <dcterms:created xsi:type="dcterms:W3CDTF">2016-02-28T16:32:10Z</dcterms:created>
  <dcterms:modified xsi:type="dcterms:W3CDTF">2017-11-28T20:08:41Z</dcterms:modified>
</cp:coreProperties>
</file>