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6" r:id="rId4"/>
    <p:sldId id="270" r:id="rId5"/>
    <p:sldId id="273" r:id="rId6"/>
    <p:sldId id="271" r:id="rId7"/>
    <p:sldId id="272" r:id="rId8"/>
    <p:sldId id="274" r:id="rId9"/>
    <p:sldId id="275" r:id="rId10"/>
    <p:sldId id="280" r:id="rId11"/>
    <p:sldId id="293" r:id="rId12"/>
    <p:sldId id="294" r:id="rId13"/>
    <p:sldId id="296" r:id="rId14"/>
    <p:sldId id="283" r:id="rId15"/>
    <p:sldId id="284" r:id="rId16"/>
    <p:sldId id="297" r:id="rId17"/>
    <p:sldId id="285" r:id="rId18"/>
    <p:sldId id="298" r:id="rId19"/>
    <p:sldId id="286" r:id="rId20"/>
    <p:sldId id="287" r:id="rId21"/>
    <p:sldId id="290" r:id="rId22"/>
    <p:sldId id="288" r:id="rId23"/>
    <p:sldId id="282" r:id="rId24"/>
    <p:sldId id="289" r:id="rId25"/>
    <p:sldId id="276" r:id="rId26"/>
    <p:sldId id="291" r:id="rId27"/>
    <p:sldId id="292" r:id="rId28"/>
    <p:sldId id="281" r:id="rId29"/>
    <p:sldId id="278" r:id="rId30"/>
    <p:sldId id="279" r:id="rId31"/>
    <p:sldId id="277" r:id="rId32"/>
    <p:sldId id="295" r:id="rId33"/>
    <p:sldId id="26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02"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3/7/2016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3/7/2016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3/7/2016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angularjs.org/api/ng/directive/ngCloa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en/Security/C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tylermcginnis.com/angularjs-factory-vs-service-vs-provide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angularjs.org/api/ngRoute/service/$route" TargetMode="External"/><Relationship Id="rId2" Type="http://schemas.openxmlformats.org/officeDocument/2006/relationships/hyperlink" Target="https://docs.angularjs.org/api/ngRoute/provider/$routeProvider" TargetMode="External"/><Relationship Id="rId1" Type="http://schemas.openxmlformats.org/officeDocument/2006/relationships/slideLayout" Target="../slideLayouts/slideLayout2.xml"/><Relationship Id="rId4" Type="http://schemas.openxmlformats.org/officeDocument/2006/relationships/hyperlink" Target="http://en.wikipedia.org/wiki/Deep_linking"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angularjs.org/api/ng/function/angular.element" TargetMode="External"/><Relationship Id="rId2" Type="http://schemas.openxmlformats.org/officeDocument/2006/relationships/hyperlink" Target="http://jquery.com/" TargetMode="External"/><Relationship Id="rId1" Type="http://schemas.openxmlformats.org/officeDocument/2006/relationships/slideLayout" Target="../slideLayouts/slideLayout2.xml"/><Relationship Id="rId5" Type="http://schemas.openxmlformats.org/officeDocument/2006/relationships/hyperlink" Target="http://api.jquery.com/jQuery/" TargetMode="External"/><Relationship Id="rId4" Type="http://schemas.openxmlformats.org/officeDocument/2006/relationships/hyperlink" Target="https://docs.angularjs.org/api/ng/directive/ngJq"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angular/angular-seed" TargetMode="External"/><Relationship Id="rId2" Type="http://schemas.openxmlformats.org/officeDocument/2006/relationships/hyperlink" Target="https://docs.angularjs.org/tutorial/" TargetMode="External"/><Relationship Id="rId1" Type="http://schemas.openxmlformats.org/officeDocument/2006/relationships/slideLayout" Target="../slideLayouts/slideLayout2.xml"/><Relationship Id="rId6" Type="http://schemas.openxmlformats.org/officeDocument/2006/relationships/hyperlink" Target="https://github.com/angular/angular.js/wiki/Best-Practices" TargetMode="External"/><Relationship Id="rId5" Type="http://schemas.openxmlformats.org/officeDocument/2006/relationships/hyperlink" Target="https://www.madewithangular.com/#/" TargetMode="External"/><Relationship Id="rId4" Type="http://schemas.openxmlformats.org/officeDocument/2006/relationships/hyperlink" Target="https://docs.angularjs.org/tutorial/step_0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angularjs.org/api/ng/service/$rootScope" TargetMode="External"/><Relationship Id="rId2" Type="http://schemas.openxmlformats.org/officeDocument/2006/relationships/hyperlink" Target="https://docs.angularjs.org/api/auto/service/$injector"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AngularJS</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Directive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directives are used to extend HTML. These are special attributes starting with </a:t>
            </a:r>
            <a:r>
              <a:rPr lang="en-GB" sz="1600" b="1" dirty="0">
                <a:solidFill>
                  <a:srgbClr val="00B050"/>
                </a:solidFill>
              </a:rPr>
              <a:t>ng-</a:t>
            </a:r>
            <a:r>
              <a:rPr lang="en-GB" sz="1600" dirty="0"/>
              <a:t> </a:t>
            </a:r>
            <a:r>
              <a:rPr lang="en-GB" sz="1600" dirty="0" smtClean="0"/>
              <a:t>prefix</a:t>
            </a:r>
          </a:p>
          <a:p>
            <a:r>
              <a:rPr lang="en-GB" sz="1600" dirty="0" smtClean="0"/>
              <a:t>Some directives:</a:t>
            </a:r>
          </a:p>
          <a:p>
            <a:pPr lvl="1">
              <a:buFont typeface="Wingdings" panose="05000000000000000000" pitchFamily="2" charset="2"/>
              <a:buChar char="Ø"/>
            </a:pPr>
            <a:r>
              <a:rPr lang="en-GB" sz="1400" dirty="0" smtClean="0"/>
              <a:t>ng-app – Starts an AngularJS application</a:t>
            </a:r>
          </a:p>
          <a:p>
            <a:pPr lvl="1">
              <a:buFont typeface="Wingdings" panose="05000000000000000000" pitchFamily="2" charset="2"/>
              <a:buChar char="Ø"/>
            </a:pPr>
            <a:r>
              <a:rPr lang="en-GB" sz="1400" dirty="0" smtClean="0"/>
              <a:t>ng-</a:t>
            </a:r>
            <a:r>
              <a:rPr lang="en-GB" sz="1400" dirty="0" err="1" smtClean="0"/>
              <a:t>init</a:t>
            </a:r>
            <a:r>
              <a:rPr lang="en-GB" sz="1400" dirty="0" smtClean="0"/>
              <a:t> – Initializes application data</a:t>
            </a:r>
          </a:p>
          <a:p>
            <a:pPr lvl="1">
              <a:buFont typeface="Wingdings" panose="05000000000000000000" pitchFamily="2" charset="2"/>
              <a:buChar char="Ø"/>
            </a:pPr>
            <a:r>
              <a:rPr lang="en-GB" sz="1400" dirty="0" smtClean="0"/>
              <a:t>ng-model – defines the model that is variable to be used in AngularJS</a:t>
            </a:r>
          </a:p>
          <a:p>
            <a:pPr lvl="1">
              <a:buFont typeface="Wingdings" panose="05000000000000000000" pitchFamily="2" charset="2"/>
              <a:buChar char="Ø"/>
            </a:pPr>
            <a:r>
              <a:rPr lang="en-GB" sz="1400" dirty="0" smtClean="0"/>
              <a:t>ng-repeat – Repeats the html elements for each item in a collection</a:t>
            </a:r>
            <a:endParaRPr lang="en-GB" sz="1400" dirty="0"/>
          </a:p>
        </p:txBody>
      </p:sp>
    </p:spTree>
    <p:extLst>
      <p:ext uri="{BB962C8B-B14F-4D97-AF65-F5344CB8AC3E}">
        <p14:creationId xmlns:p14="http://schemas.microsoft.com/office/powerpoint/2010/main" val="2505645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 ngBind</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The </a:t>
            </a:r>
            <a:r>
              <a:rPr lang="en-GB" sz="1600" b="1" dirty="0"/>
              <a:t>ngBind</a:t>
            </a:r>
            <a:r>
              <a:rPr lang="en-GB" sz="1600" dirty="0"/>
              <a:t> attribute tells Angular to replace the text content of the specified HTML element with the value of a given expression, and to update the text content when the value of that expression </a:t>
            </a:r>
            <a:r>
              <a:rPr lang="en-GB" sz="1600" dirty="0" smtClean="0"/>
              <a:t>changes</a:t>
            </a:r>
          </a:p>
          <a:p>
            <a:r>
              <a:rPr lang="en-GB" sz="1600" dirty="0"/>
              <a:t>Typically, you don't use ngBind directly, but instead you use the double curly </a:t>
            </a:r>
            <a:r>
              <a:rPr lang="en-GB" sz="1600" dirty="0" smtClean="0"/>
              <a:t>mark up </a:t>
            </a:r>
            <a:r>
              <a:rPr lang="en-GB" sz="1600" dirty="0"/>
              <a:t>like {{ expression }} which is similar but less </a:t>
            </a:r>
            <a:r>
              <a:rPr lang="en-GB" sz="1600" dirty="0" smtClean="0"/>
              <a:t>verbose</a:t>
            </a:r>
          </a:p>
          <a:p>
            <a:r>
              <a:rPr lang="en-GB" sz="1600" dirty="0"/>
              <a:t>It is preferable to use ngBind instead of </a:t>
            </a:r>
            <a:r>
              <a:rPr lang="en-GB" sz="1600" b="1" dirty="0">
                <a:solidFill>
                  <a:srgbClr val="00B050"/>
                </a:solidFill>
              </a:rPr>
              <a:t>{{ expression }}</a:t>
            </a:r>
            <a:r>
              <a:rPr lang="en-GB" sz="1600" dirty="0"/>
              <a:t> if a template is momentarily displayed by the browser in its raw </a:t>
            </a:r>
            <a:r>
              <a:rPr lang="en-GB" sz="1600" dirty="0" smtClean="0"/>
              <a:t>state (i.e. un-compiled state) </a:t>
            </a:r>
            <a:r>
              <a:rPr lang="en-GB" sz="1600" dirty="0"/>
              <a:t>before Angular compiles it. Since ngBind is an element attribute, it makes the bindings invisible to the user while the page is loading</a:t>
            </a:r>
          </a:p>
          <a:p>
            <a:r>
              <a:rPr lang="en-GB" sz="1600" dirty="0"/>
              <a:t>An alternative solution to this problem would be using the </a:t>
            </a:r>
            <a:r>
              <a:rPr lang="en-GB" sz="1600" dirty="0">
                <a:hlinkClick r:id="rId2"/>
              </a:rPr>
              <a:t>ngCloak</a:t>
            </a:r>
            <a:r>
              <a:rPr lang="en-GB" sz="1600" dirty="0"/>
              <a:t> </a:t>
            </a:r>
            <a:r>
              <a:rPr lang="en-GB" sz="1600" dirty="0" smtClean="0"/>
              <a:t>directive</a:t>
            </a:r>
          </a:p>
        </p:txBody>
      </p:sp>
    </p:spTree>
    <p:extLst>
      <p:ext uri="{BB962C8B-B14F-4D97-AF65-F5344CB8AC3E}">
        <p14:creationId xmlns:p14="http://schemas.microsoft.com/office/powerpoint/2010/main" val="8143106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 ngCloak</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The </a:t>
            </a:r>
            <a:r>
              <a:rPr lang="en-GB" sz="1600" b="1" dirty="0"/>
              <a:t>ngCloak</a:t>
            </a:r>
            <a:r>
              <a:rPr lang="en-GB" sz="1600" dirty="0"/>
              <a:t> directive is used to </a:t>
            </a:r>
            <a:r>
              <a:rPr lang="en-GB" sz="1600" dirty="0">
                <a:solidFill>
                  <a:srgbClr val="00B050"/>
                </a:solidFill>
              </a:rPr>
              <a:t>prevent </a:t>
            </a:r>
            <a:r>
              <a:rPr lang="en-GB" sz="1600" dirty="0"/>
              <a:t>the Angular html template </a:t>
            </a:r>
            <a:r>
              <a:rPr lang="en-GB" sz="1600" dirty="0">
                <a:solidFill>
                  <a:srgbClr val="00B050"/>
                </a:solidFill>
              </a:rPr>
              <a:t>from being briefly displayed</a:t>
            </a:r>
            <a:r>
              <a:rPr lang="en-GB" sz="1600" dirty="0"/>
              <a:t> by the browser in its raw (</a:t>
            </a:r>
            <a:r>
              <a:rPr lang="en-GB" sz="1600" dirty="0" smtClean="0"/>
              <a:t>un-compiled</a:t>
            </a:r>
            <a:r>
              <a:rPr lang="en-GB" sz="1600" dirty="0"/>
              <a:t>) form while your application is </a:t>
            </a:r>
            <a:r>
              <a:rPr lang="en-GB" sz="1600" dirty="0" smtClean="0"/>
              <a:t>loading</a:t>
            </a:r>
          </a:p>
          <a:p>
            <a:r>
              <a:rPr lang="en-GB" sz="1600" dirty="0" smtClean="0"/>
              <a:t>Use </a:t>
            </a:r>
            <a:r>
              <a:rPr lang="en-GB" sz="1600" dirty="0"/>
              <a:t>this directive to avoid the undesirable flicker effect caused by the html template </a:t>
            </a:r>
            <a:r>
              <a:rPr lang="en-GB" sz="1600" dirty="0" smtClean="0"/>
              <a:t>display</a:t>
            </a:r>
            <a:endParaRPr lang="en-GB" sz="1600" dirty="0"/>
          </a:p>
          <a:p>
            <a:r>
              <a:rPr lang="en-GB" sz="1600" dirty="0"/>
              <a:t>The directive can be applied to the &lt;body&gt; element, but the preferred usage is to apply multiple ngCloak directives to small portions of the page to permit </a:t>
            </a:r>
            <a:r>
              <a:rPr lang="en-GB" sz="1600" dirty="0">
                <a:solidFill>
                  <a:srgbClr val="00B050"/>
                </a:solidFill>
              </a:rPr>
              <a:t>progressive rendering</a:t>
            </a:r>
            <a:r>
              <a:rPr lang="en-GB" sz="1600" dirty="0"/>
              <a:t> of the browser view</a:t>
            </a:r>
            <a:endParaRPr lang="en-GB" sz="1600" dirty="0" smtClean="0"/>
          </a:p>
        </p:txBody>
      </p:sp>
    </p:spTree>
    <p:extLst>
      <p:ext uri="{BB962C8B-B14F-4D97-AF65-F5344CB8AC3E}">
        <p14:creationId xmlns:p14="http://schemas.microsoft.com/office/powerpoint/2010/main" val="1887175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 ngCsp</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 has some features that can break certain </a:t>
            </a:r>
            <a:r>
              <a:rPr lang="en-GB" sz="1600" dirty="0">
                <a:hlinkClick r:id="rId2"/>
              </a:rPr>
              <a:t>CSP (Content Security Policy)</a:t>
            </a:r>
            <a:r>
              <a:rPr lang="en-GB" sz="1600" dirty="0"/>
              <a:t> </a:t>
            </a:r>
            <a:r>
              <a:rPr lang="en-GB" sz="1600" dirty="0" smtClean="0"/>
              <a:t>rules</a:t>
            </a:r>
          </a:p>
          <a:p>
            <a:r>
              <a:rPr lang="en-GB" sz="1600" dirty="0"/>
              <a:t>If you intend to implement these rules then you must tell Angular not to use these </a:t>
            </a:r>
            <a:r>
              <a:rPr lang="en-GB" sz="1600" dirty="0" smtClean="0"/>
              <a:t>features</a:t>
            </a:r>
          </a:p>
          <a:p>
            <a:r>
              <a:rPr lang="en-GB" sz="1600" dirty="0"/>
              <a:t>This is necessary when developing things like Google Chrome Extensions or Universal Windows Apps</a:t>
            </a:r>
            <a:endParaRPr lang="en-GB" sz="1600" dirty="0" smtClean="0"/>
          </a:p>
          <a:p>
            <a:r>
              <a:rPr lang="en-GB" sz="1600" dirty="0"/>
              <a:t>The following rules affect </a:t>
            </a:r>
            <a:r>
              <a:rPr lang="en-GB" sz="1600" dirty="0" smtClean="0"/>
              <a:t>Angular</a:t>
            </a:r>
          </a:p>
          <a:p>
            <a:pPr lvl="1">
              <a:buFont typeface="Wingdings" panose="05000000000000000000" pitchFamily="2" charset="2"/>
              <a:buChar char="Ø"/>
            </a:pPr>
            <a:r>
              <a:rPr lang="en-US" sz="1400" dirty="0" smtClean="0"/>
              <a:t>unsafe-</a:t>
            </a:r>
            <a:r>
              <a:rPr lang="en-US" sz="1400" dirty="0" err="1" smtClean="0"/>
              <a:t>eval</a:t>
            </a:r>
            <a:endParaRPr lang="en-US" sz="1400" dirty="0" smtClean="0"/>
          </a:p>
          <a:p>
            <a:pPr lvl="1">
              <a:buFont typeface="Wingdings" panose="05000000000000000000" pitchFamily="2" charset="2"/>
              <a:buChar char="Ø"/>
            </a:pPr>
            <a:r>
              <a:rPr lang="en-US" sz="1400" dirty="0"/>
              <a:t>unsafe-inline</a:t>
            </a:r>
            <a:endParaRPr lang="en-GB" sz="1400" dirty="0" smtClean="0"/>
          </a:p>
        </p:txBody>
      </p:sp>
    </p:spTree>
    <p:extLst>
      <p:ext uri="{BB962C8B-B14F-4D97-AF65-F5344CB8AC3E}">
        <p14:creationId xmlns:p14="http://schemas.microsoft.com/office/powerpoint/2010/main" val="19712351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Expression &amp; Controller</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a:t>
            </a:r>
            <a:r>
              <a:rPr lang="en-GB" sz="1600" dirty="0" smtClean="0"/>
              <a:t>expressions are used to bind application data to html. Expressions are written in </a:t>
            </a:r>
            <a:r>
              <a:rPr lang="en-US" sz="1600" dirty="0"/>
              <a:t>double braces like </a:t>
            </a:r>
            <a:r>
              <a:rPr lang="en-US" sz="1600" b="1" dirty="0">
                <a:solidFill>
                  <a:srgbClr val="00B050"/>
                </a:solidFill>
              </a:rPr>
              <a:t>{{ expression}}</a:t>
            </a:r>
            <a:endParaRPr lang="en-GB" sz="1600" b="1" dirty="0" smtClean="0">
              <a:solidFill>
                <a:srgbClr val="00B050"/>
              </a:solidFill>
            </a:endParaRPr>
          </a:p>
          <a:p>
            <a:r>
              <a:rPr lang="en-GB" sz="1600" dirty="0" smtClean="0"/>
              <a:t>AngularJS controller controls the flow of data in the application. It is </a:t>
            </a:r>
            <a:r>
              <a:rPr lang="en-GB" sz="1600" dirty="0"/>
              <a:t>defined using </a:t>
            </a:r>
            <a:r>
              <a:rPr lang="en-US" sz="1600" b="1" dirty="0">
                <a:solidFill>
                  <a:srgbClr val="00B050"/>
                </a:solidFill>
              </a:rPr>
              <a:t>ng-controller</a:t>
            </a:r>
            <a:r>
              <a:rPr lang="en-US" sz="1600" dirty="0"/>
              <a:t> </a:t>
            </a:r>
            <a:r>
              <a:rPr lang="en-US" sz="1600" dirty="0" smtClean="0"/>
              <a:t>directive</a:t>
            </a:r>
          </a:p>
          <a:p>
            <a:pPr lvl="1"/>
            <a:r>
              <a:rPr lang="en-US" sz="1400" dirty="0" smtClean="0"/>
              <a:t>Controller is a JavaScript object containing attributes / properties and functions</a:t>
            </a:r>
          </a:p>
          <a:p>
            <a:pPr lvl="1"/>
            <a:r>
              <a:rPr lang="en-US" sz="1400" dirty="0" smtClean="0"/>
              <a:t>Controller accepts </a:t>
            </a:r>
            <a:r>
              <a:rPr lang="en-US" sz="1400" b="1" dirty="0" smtClean="0">
                <a:solidFill>
                  <a:srgbClr val="00B050"/>
                </a:solidFill>
              </a:rPr>
              <a:t>$scope </a:t>
            </a:r>
            <a:r>
              <a:rPr lang="en-GB" sz="1400" dirty="0"/>
              <a:t>as a parameter which refers to the application/module that controller is to </a:t>
            </a:r>
            <a:r>
              <a:rPr lang="en-GB" sz="1400" dirty="0" smtClean="0"/>
              <a:t>control</a:t>
            </a:r>
          </a:p>
          <a:p>
            <a:r>
              <a:rPr lang="en-US" sz="1600" b="1" dirty="0" smtClean="0"/>
              <a:t>Sample controller:</a:t>
            </a:r>
          </a:p>
          <a:p>
            <a:endParaRPr lang="en-US" sz="1600" dirty="0"/>
          </a:p>
          <a:p>
            <a:endParaRPr lang="en-US" sz="1600" dirty="0" smtClean="0"/>
          </a:p>
          <a:p>
            <a:endParaRPr lang="en-US" sz="1400" dirty="0" smtClean="0"/>
          </a:p>
          <a:p>
            <a:pPr lvl="1"/>
            <a:endParaRPr lang="en-US" sz="1400" dirty="0" smtClean="0"/>
          </a:p>
          <a:p>
            <a:pPr lvl="1"/>
            <a:endParaRPr lang="en-US" sz="1400" dirty="0"/>
          </a:p>
          <a:p>
            <a:pPr lvl="1"/>
            <a:r>
              <a:rPr lang="en-US" sz="1400" dirty="0" smtClean="0"/>
              <a:t>$scope – refers to application which is to use the studentController object</a:t>
            </a:r>
          </a:p>
          <a:p>
            <a:pPr lvl="1"/>
            <a:r>
              <a:rPr lang="en-GB" sz="1400" dirty="0"/>
              <a:t>$</a:t>
            </a:r>
            <a:r>
              <a:rPr lang="en-GB" sz="1400" dirty="0" err="1"/>
              <a:t>scope.student</a:t>
            </a:r>
            <a:r>
              <a:rPr lang="en-GB" sz="1400" dirty="0"/>
              <a:t> is property of studentController </a:t>
            </a:r>
            <a:r>
              <a:rPr lang="en-GB" sz="1400" dirty="0" smtClean="0"/>
              <a:t>object</a:t>
            </a:r>
          </a:p>
          <a:p>
            <a:pPr lvl="1"/>
            <a:r>
              <a:rPr lang="en-GB" sz="1400" dirty="0" err="1"/>
              <a:t>firstName</a:t>
            </a:r>
            <a:r>
              <a:rPr lang="en-GB" sz="1400" dirty="0"/>
              <a:t> and </a:t>
            </a:r>
            <a:r>
              <a:rPr lang="en-GB" sz="1400" dirty="0" err="1"/>
              <a:t>lastName</a:t>
            </a:r>
            <a:r>
              <a:rPr lang="en-GB" sz="1400" dirty="0"/>
              <a:t> are two properties of $</a:t>
            </a:r>
            <a:r>
              <a:rPr lang="en-GB" sz="1400" dirty="0" err="1"/>
              <a:t>scope.student</a:t>
            </a:r>
            <a:r>
              <a:rPr lang="en-GB" sz="1400" dirty="0"/>
              <a:t> </a:t>
            </a:r>
            <a:r>
              <a:rPr lang="en-GB" sz="1400" dirty="0" smtClean="0"/>
              <a:t>object</a:t>
            </a:r>
          </a:p>
          <a:p>
            <a:pPr lvl="1"/>
            <a:r>
              <a:rPr lang="en-GB" sz="1400" dirty="0" err="1"/>
              <a:t>fullName</a:t>
            </a:r>
            <a:r>
              <a:rPr lang="en-GB" sz="1400" dirty="0"/>
              <a:t> is the function of $</a:t>
            </a:r>
            <a:r>
              <a:rPr lang="en-GB" sz="1400" dirty="0" err="1"/>
              <a:t>scope.student</a:t>
            </a:r>
            <a:r>
              <a:rPr lang="en-GB" sz="1400" dirty="0"/>
              <a:t> object whose task is to return the combined name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861048"/>
            <a:ext cx="5410200"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6101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Scope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Scope is a special </a:t>
            </a:r>
            <a:r>
              <a:rPr lang="en-GB" sz="1600" dirty="0" smtClean="0"/>
              <a:t>JavaScript </a:t>
            </a:r>
            <a:r>
              <a:rPr lang="en-GB" sz="1600" dirty="0"/>
              <a:t>object which plays the role of joining controller with the views. </a:t>
            </a:r>
          </a:p>
          <a:p>
            <a:r>
              <a:rPr lang="en-GB" sz="1600" dirty="0" smtClean="0"/>
              <a:t>Scope contains the model data. In controllers, model data is accessed via </a:t>
            </a:r>
            <a:r>
              <a:rPr lang="en-GB" sz="1600" b="1" dirty="0" smtClean="0">
                <a:solidFill>
                  <a:srgbClr val="00B050"/>
                </a:solidFill>
              </a:rPr>
              <a:t>$scope </a:t>
            </a:r>
            <a:r>
              <a:rPr lang="en-GB" sz="1600" dirty="0" smtClean="0"/>
              <a:t>object</a:t>
            </a:r>
          </a:p>
          <a:p>
            <a:r>
              <a:rPr lang="en-US" sz="1600" b="1" dirty="0" smtClean="0"/>
              <a:t>Sample controller:</a:t>
            </a:r>
          </a:p>
          <a:p>
            <a:endParaRPr lang="en-US" sz="1600" dirty="0" smtClean="0"/>
          </a:p>
          <a:p>
            <a:endParaRPr lang="en-US" sz="1600" dirty="0" smtClean="0"/>
          </a:p>
          <a:p>
            <a:endParaRPr lang="en-US" sz="1400" dirty="0" smtClean="0"/>
          </a:p>
          <a:p>
            <a:pPr lvl="1"/>
            <a:endParaRPr lang="en-US" sz="1400" dirty="0" smtClean="0"/>
          </a:p>
          <a:p>
            <a:pPr lvl="1"/>
            <a:endParaRPr lang="en-US" sz="1400" dirty="0" smtClean="0"/>
          </a:p>
          <a:p>
            <a:pPr lvl="1"/>
            <a:endParaRPr lang="en-US" sz="1400" dirty="0" smtClean="0"/>
          </a:p>
          <a:p>
            <a:pPr lvl="1"/>
            <a:r>
              <a:rPr lang="en-GB" sz="1400" dirty="0" smtClean="0"/>
              <a:t>$scope is passed as first argument to controller during its constructor definition</a:t>
            </a:r>
          </a:p>
          <a:p>
            <a:pPr lvl="1"/>
            <a:r>
              <a:rPr lang="en-GB" sz="1400" dirty="0" smtClean="0"/>
              <a:t>$scope.message and $scope.type are the models which are to be used in the HTML page</a:t>
            </a:r>
          </a:p>
          <a:p>
            <a:pPr lvl="1"/>
            <a:r>
              <a:rPr lang="en-GB" sz="1400" dirty="0" smtClean="0"/>
              <a:t>We've set values to models which will be reflected in the application module whose controller is shapeController</a:t>
            </a:r>
          </a:p>
          <a:p>
            <a:pPr lvl="1"/>
            <a:r>
              <a:rPr lang="en-GB" sz="1400" dirty="0" smtClean="0"/>
              <a:t>We can define functions as well in $scope</a:t>
            </a:r>
          </a:p>
          <a:p>
            <a:r>
              <a:rPr lang="en-GB" sz="1600" b="1" dirty="0" smtClean="0"/>
              <a:t>Scope Inheritance:</a:t>
            </a:r>
            <a:r>
              <a:rPr lang="en-GB" sz="1600" dirty="0" smtClean="0"/>
              <a:t> Scope are controllers specific. If we defines nested controllers then child controller will inherit the scope of its parent controller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068960"/>
            <a:ext cx="4133850"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2558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Scope Contd…</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$scope functions </a:t>
            </a:r>
            <a:r>
              <a:rPr lang="en-GB" sz="1600" b="1" dirty="0" smtClean="0">
                <a:solidFill>
                  <a:srgbClr val="00B050"/>
                </a:solidFill>
              </a:rPr>
              <a:t>$watch(), $digest() and $apply()</a:t>
            </a:r>
            <a:r>
              <a:rPr lang="en-GB" sz="1600" dirty="0" smtClean="0"/>
              <a:t> are some of the central functions</a:t>
            </a:r>
          </a:p>
          <a:p>
            <a:r>
              <a:rPr lang="en-GB" sz="1600" dirty="0"/>
              <a:t>AngularJS creates a "watch" internally. A watch means that AngularJS watches changes in the variable on the $scope </a:t>
            </a:r>
            <a:r>
              <a:rPr lang="en-GB" sz="1600" dirty="0" smtClean="0"/>
              <a:t>object. </a:t>
            </a:r>
            <a:r>
              <a:rPr lang="en-GB" sz="1600" dirty="0"/>
              <a:t>Watches are created using </a:t>
            </a:r>
            <a:r>
              <a:rPr lang="en-GB" sz="1600" dirty="0" smtClean="0"/>
              <a:t>the $scope.$</a:t>
            </a:r>
            <a:r>
              <a:rPr lang="en-GB" sz="1600" dirty="0"/>
              <a:t>watch() </a:t>
            </a:r>
            <a:r>
              <a:rPr lang="en-GB" sz="1600" dirty="0" smtClean="0"/>
              <a:t>function</a:t>
            </a:r>
          </a:p>
          <a:p>
            <a:r>
              <a:rPr lang="en-GB" sz="1600" dirty="0" smtClean="0"/>
              <a:t>$digest – Angular calls the </a:t>
            </a:r>
            <a:r>
              <a:rPr lang="en-GB" sz="1600" dirty="0"/>
              <a:t>d</a:t>
            </a:r>
            <a:r>
              <a:rPr lang="en-GB" sz="1600" dirty="0" smtClean="0"/>
              <a:t>igest function that iterates through all watchers for any changes. If a watched </a:t>
            </a:r>
            <a:r>
              <a:rPr lang="en-GB" sz="1600" dirty="0"/>
              <a:t>variable has changed, a corresponding listener function is </a:t>
            </a:r>
            <a:r>
              <a:rPr lang="en-GB" sz="1600" dirty="0" smtClean="0"/>
              <a:t>called</a:t>
            </a:r>
          </a:p>
          <a:p>
            <a:r>
              <a:rPr lang="en-GB" sz="1600" dirty="0" smtClean="0"/>
              <a:t>$apply is used to execute </a:t>
            </a:r>
            <a:r>
              <a:rPr lang="en-GB" sz="1600" dirty="0"/>
              <a:t>some code, and then call $</a:t>
            </a:r>
            <a:r>
              <a:rPr lang="en-GB" sz="1600" dirty="0" err="1"/>
              <a:t>scope.$digest</a:t>
            </a:r>
            <a:r>
              <a:rPr lang="en-GB" sz="1600" dirty="0"/>
              <a:t>() after that</a:t>
            </a:r>
            <a:endParaRPr lang="en-GB" sz="1600" dirty="0" smtClean="0"/>
          </a:p>
          <a:p>
            <a:endParaRPr lang="en-GB" sz="1600" dirty="0"/>
          </a:p>
        </p:txBody>
      </p:sp>
    </p:spTree>
    <p:extLst>
      <p:ext uri="{BB962C8B-B14F-4D97-AF65-F5344CB8AC3E}">
        <p14:creationId xmlns:p14="http://schemas.microsoft.com/office/powerpoint/2010/main" val="1067033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Services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supports the concepts of "Separation of Concerns" using services </a:t>
            </a:r>
            <a:r>
              <a:rPr lang="en-GB" sz="1600" dirty="0" smtClean="0"/>
              <a:t>architecture</a:t>
            </a:r>
          </a:p>
          <a:p>
            <a:r>
              <a:rPr lang="en-GB" sz="1600" dirty="0"/>
              <a:t>Services are </a:t>
            </a:r>
            <a:r>
              <a:rPr lang="en-GB" sz="1600" dirty="0" smtClean="0"/>
              <a:t>JavaScript </a:t>
            </a:r>
            <a:r>
              <a:rPr lang="en-GB" sz="1600" dirty="0"/>
              <a:t>functions and are responsible to do a specific tasks </a:t>
            </a:r>
            <a:r>
              <a:rPr lang="en-GB" sz="1600" dirty="0" smtClean="0"/>
              <a:t>only. Controllers</a:t>
            </a:r>
            <a:r>
              <a:rPr lang="en-GB" sz="1600" dirty="0"/>
              <a:t>, filters can call them as on requirement basis. Services are normally injected using dependency injection mechanism of </a:t>
            </a:r>
            <a:r>
              <a:rPr lang="en-GB" sz="1600" dirty="0" smtClean="0"/>
              <a:t>AngularJS</a:t>
            </a:r>
          </a:p>
          <a:p>
            <a:r>
              <a:rPr lang="en-GB" sz="1600" dirty="0" smtClean="0"/>
              <a:t>Sample built-in services include </a:t>
            </a:r>
            <a:r>
              <a:rPr lang="en-GB" sz="1600" b="1" dirty="0" smtClean="0">
                <a:solidFill>
                  <a:srgbClr val="00B050"/>
                </a:solidFill>
              </a:rPr>
              <a:t>$http, $route, $window, $location </a:t>
            </a:r>
            <a:r>
              <a:rPr lang="en-GB" sz="1600" dirty="0" smtClean="0"/>
              <a:t>etc.</a:t>
            </a:r>
          </a:p>
          <a:p>
            <a:r>
              <a:rPr lang="en-GB" sz="1600" dirty="0" smtClean="0"/>
              <a:t>There are two ways to create service:-</a:t>
            </a:r>
          </a:p>
          <a:p>
            <a:pPr lvl="1"/>
            <a:r>
              <a:rPr lang="en-GB" sz="1400" dirty="0" smtClean="0"/>
              <a:t>factory - </a:t>
            </a:r>
            <a:r>
              <a:rPr lang="en-US" sz="1400" dirty="0"/>
              <a:t>module.factory( '</a:t>
            </a:r>
            <a:r>
              <a:rPr lang="en-US" sz="1400" dirty="0" err="1"/>
              <a:t>factoryName</a:t>
            </a:r>
            <a:r>
              <a:rPr lang="en-US" sz="1400" dirty="0"/>
              <a:t>', function </a:t>
            </a:r>
            <a:r>
              <a:rPr lang="en-US" sz="1400" dirty="0" smtClean="0"/>
              <a:t>);	- </a:t>
            </a:r>
            <a:r>
              <a:rPr lang="en-GB" sz="1400" dirty="0"/>
              <a:t>When you’re using a </a:t>
            </a:r>
            <a:r>
              <a:rPr lang="en-GB" sz="1400" b="1" dirty="0"/>
              <a:t>Factory</a:t>
            </a:r>
            <a:r>
              <a:rPr lang="en-GB" sz="1400" dirty="0"/>
              <a:t> you create an object, add properties to it, then return that same object. When you pass this service into your controller, those properties on the object will now be available in that controller through your </a:t>
            </a:r>
            <a:r>
              <a:rPr lang="en-GB" sz="1400" dirty="0" smtClean="0"/>
              <a:t>factory</a:t>
            </a:r>
          </a:p>
          <a:p>
            <a:pPr lvl="1"/>
            <a:r>
              <a:rPr lang="en-GB" sz="1400" dirty="0" smtClean="0"/>
              <a:t>service - </a:t>
            </a:r>
            <a:r>
              <a:rPr lang="en-US" sz="1400" dirty="0"/>
              <a:t>module.service( '</a:t>
            </a:r>
            <a:r>
              <a:rPr lang="en-US" sz="1400" dirty="0" err="1"/>
              <a:t>serviceName</a:t>
            </a:r>
            <a:r>
              <a:rPr lang="en-US" sz="1400" dirty="0"/>
              <a:t>', function </a:t>
            </a:r>
            <a:r>
              <a:rPr lang="en-US" sz="1400" dirty="0" smtClean="0"/>
              <a:t>);	- </a:t>
            </a:r>
            <a:r>
              <a:rPr lang="en-GB" sz="1400" dirty="0"/>
              <a:t>When you’re using </a:t>
            </a:r>
            <a:r>
              <a:rPr lang="en-GB" sz="1400" b="1" dirty="0"/>
              <a:t>Service</a:t>
            </a:r>
            <a:r>
              <a:rPr lang="en-GB" sz="1400" dirty="0"/>
              <a:t>, it’s instantiated with the ‘new’ keyword. Because of that, you’ll add properties to ‘this’ and the service will return ‘this’. When you pass the service into your controller, those properties on ‘this’ will now be available on that controller through your service</a:t>
            </a:r>
            <a:r>
              <a:rPr lang="en-GB" sz="1400" dirty="0" smtClean="0"/>
              <a:t>.</a:t>
            </a:r>
          </a:p>
          <a:p>
            <a:pPr lvl="1"/>
            <a:r>
              <a:rPr lang="en-GB" sz="1400" dirty="0">
                <a:hlinkClick r:id="rId2"/>
              </a:rPr>
              <a:t>http://tylermcginnis.com/angularjs-factory-vs-service-vs-provider</a:t>
            </a:r>
            <a:r>
              <a:rPr lang="en-GB" sz="1400" dirty="0" smtClean="0">
                <a:hlinkClick r:id="rId2"/>
              </a:rPr>
              <a:t>/</a:t>
            </a:r>
            <a:endParaRPr lang="en-GB" sz="1400" dirty="0" smtClean="0"/>
          </a:p>
          <a:p>
            <a:r>
              <a:rPr lang="en-GB" sz="1600" dirty="0" smtClean="0"/>
              <a:t>AngularJS services are </a:t>
            </a:r>
            <a:r>
              <a:rPr lang="en-GB" sz="1600" b="1" dirty="0" smtClean="0">
                <a:solidFill>
                  <a:srgbClr val="00B050"/>
                </a:solidFill>
              </a:rPr>
              <a:t>singleton</a:t>
            </a:r>
          </a:p>
          <a:p>
            <a:r>
              <a:rPr lang="en-GB" sz="1600" b="1" dirty="0" smtClean="0"/>
              <a:t>Providers</a:t>
            </a:r>
            <a:r>
              <a:rPr lang="en-GB" sz="1600" dirty="0"/>
              <a:t> are the only service you can pass into your .</a:t>
            </a:r>
            <a:r>
              <a:rPr lang="en-GB" sz="1600" dirty="0" err="1"/>
              <a:t>config</a:t>
            </a:r>
            <a:r>
              <a:rPr lang="en-GB" sz="1600" dirty="0"/>
              <a:t>() function</a:t>
            </a:r>
            <a:endParaRPr lang="en-GB" sz="1600" dirty="0" smtClean="0"/>
          </a:p>
        </p:txBody>
      </p:sp>
    </p:spTree>
    <p:extLst>
      <p:ext uri="{BB962C8B-B14F-4D97-AF65-F5344CB8AC3E}">
        <p14:creationId xmlns:p14="http://schemas.microsoft.com/office/powerpoint/2010/main" val="2970492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JSONP</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JSONP – JSON with Padding</a:t>
            </a:r>
          </a:p>
          <a:p>
            <a:r>
              <a:rPr lang="en-GB" sz="1600" dirty="0" smtClean="0"/>
              <a:t>AngularJS's</a:t>
            </a:r>
            <a:r>
              <a:rPr lang="en-GB" sz="1600" dirty="0"/>
              <a:t> $http service is also capable of sending JSONP requests. The normal AJAX calls can only send requests to URLs within the same domain as the HTML page sending the requests was loaded from. You can get around this with JSONP </a:t>
            </a:r>
            <a:r>
              <a:rPr lang="en-GB" sz="1600" dirty="0" smtClean="0"/>
              <a:t>requests</a:t>
            </a:r>
          </a:p>
          <a:p>
            <a:r>
              <a:rPr lang="en-GB" sz="1600" dirty="0"/>
              <a:t>A JSONP request is not sent via the XHR object like AJAX calls normally are. Instead, a &lt;script&gt; element is created and inserted into the HTML </a:t>
            </a:r>
            <a:r>
              <a:rPr lang="en-GB" sz="1600" dirty="0" smtClean="0"/>
              <a:t>page</a:t>
            </a:r>
          </a:p>
          <a:p>
            <a:r>
              <a:rPr lang="en-US" sz="1600" dirty="0"/>
              <a:t>&lt;script </a:t>
            </a:r>
            <a:r>
              <a:rPr lang="en-US" sz="1600" dirty="0" err="1"/>
              <a:t>src</a:t>
            </a:r>
            <a:r>
              <a:rPr lang="en-US" sz="1600" dirty="0"/>
              <a:t>="http</a:t>
            </a:r>
            <a:r>
              <a:rPr lang="en-US" sz="1600" dirty="0" smtClean="0"/>
              <a:t>://wiki.com/</a:t>
            </a:r>
            <a:r>
              <a:rPr lang="en-US" sz="1600" dirty="0" err="1" smtClean="0"/>
              <a:t>theService.json?</a:t>
            </a:r>
            <a:r>
              <a:rPr lang="en-US" sz="1600" b="1" dirty="0" err="1" smtClean="0"/>
              <a:t>callback</a:t>
            </a:r>
            <a:r>
              <a:rPr lang="en-US" sz="1600" b="1" dirty="0" smtClean="0"/>
              <a:t>=theServiceResponse</a:t>
            </a:r>
            <a:r>
              <a:rPr lang="en-US" sz="1600" dirty="0" smtClean="0"/>
              <a:t>&amp;p1=v1&amp;p2=v2</a:t>
            </a:r>
            <a:r>
              <a:rPr lang="en-US" sz="1600" dirty="0"/>
              <a:t>"&gt;&lt;/script</a:t>
            </a:r>
            <a:r>
              <a:rPr lang="en-US" sz="1600" dirty="0" smtClean="0"/>
              <a:t>&gt;</a:t>
            </a:r>
          </a:p>
          <a:p>
            <a:r>
              <a:rPr lang="en-US" sz="1600" dirty="0" smtClean="0"/>
              <a:t>Note the callback function is padded in the request URL. </a:t>
            </a:r>
            <a:r>
              <a:rPr lang="en-GB" sz="1600" dirty="0"/>
              <a:t>In </a:t>
            </a:r>
            <a:r>
              <a:rPr lang="en-GB" sz="1600" dirty="0" smtClean="0"/>
              <a:t>AngularJS, </a:t>
            </a:r>
            <a:r>
              <a:rPr lang="en-GB" sz="1600" dirty="0"/>
              <a:t>the function name is supplied behind the scene by AngularJS</a:t>
            </a:r>
            <a:endParaRPr lang="en-US" sz="1600" dirty="0" smtClean="0"/>
          </a:p>
          <a:p>
            <a:r>
              <a:rPr lang="en-US" sz="1600" dirty="0"/>
              <a:t>$</a:t>
            </a:r>
            <a:r>
              <a:rPr lang="en-US" sz="1600" dirty="0" err="1"/>
              <a:t>http.jsonp</a:t>
            </a:r>
            <a:r>
              <a:rPr lang="en-US" sz="1600" dirty="0"/>
              <a:t>( url, </a:t>
            </a:r>
            <a:r>
              <a:rPr lang="en-US" sz="1600" dirty="0" err="1"/>
              <a:t>config</a:t>
            </a:r>
            <a:r>
              <a:rPr lang="en-US" sz="1600" dirty="0"/>
              <a:t> </a:t>
            </a:r>
            <a:r>
              <a:rPr lang="en-US" sz="1600" dirty="0" smtClean="0"/>
              <a:t>);</a:t>
            </a:r>
          </a:p>
          <a:p>
            <a:r>
              <a:rPr lang="en-US" sz="1600" b="1" dirty="0" smtClean="0">
                <a:solidFill>
                  <a:srgbClr val="FF0000"/>
                </a:solidFill>
              </a:rPr>
              <a:t>JSONP Security</a:t>
            </a:r>
            <a:r>
              <a:rPr lang="en-US" sz="1600" b="1" dirty="0" smtClean="0"/>
              <a:t>: </a:t>
            </a:r>
            <a:r>
              <a:rPr lang="en-GB" sz="1600" dirty="0"/>
              <a:t>The remote service could send back </a:t>
            </a:r>
            <a:r>
              <a:rPr lang="en-GB" sz="1600" i="1" dirty="0"/>
              <a:t>any</a:t>
            </a:r>
            <a:r>
              <a:rPr lang="en-GB" sz="1600" dirty="0"/>
              <a:t> JavaScript which would then get executed inside your HTML page. An evil remote service could send back JavaScript which attempts to steal information from your application and sent it to a third party service. Only make JSONP calls to services you trust</a:t>
            </a:r>
            <a:endParaRPr lang="en-GB" sz="1600" b="1" dirty="0" smtClean="0"/>
          </a:p>
        </p:txBody>
      </p:sp>
    </p:spTree>
    <p:extLst>
      <p:ext uri="{BB962C8B-B14F-4D97-AF65-F5344CB8AC3E}">
        <p14:creationId xmlns:p14="http://schemas.microsoft.com/office/powerpoint/2010/main" val="3891901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Filter</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a:t>
            </a:r>
            <a:r>
              <a:rPr lang="en-GB" sz="1600" dirty="0" smtClean="0"/>
              <a:t>filters are used to </a:t>
            </a:r>
            <a:r>
              <a:rPr lang="en-GB" sz="1600" dirty="0"/>
              <a:t>change modify the data and can be clubbed in expression or directives using pipe </a:t>
            </a:r>
            <a:r>
              <a:rPr lang="en-GB" sz="1600" dirty="0" smtClean="0"/>
              <a:t>character</a:t>
            </a:r>
          </a:p>
          <a:p>
            <a:pPr lvl="1">
              <a:buFont typeface="Wingdings" panose="05000000000000000000" pitchFamily="2" charset="2"/>
              <a:buChar char="Ø"/>
            </a:pPr>
            <a:r>
              <a:rPr lang="en-GB" sz="1400" dirty="0" smtClean="0"/>
              <a:t>uppercase - </a:t>
            </a:r>
            <a:r>
              <a:rPr lang="en-GB" sz="1400" dirty="0"/>
              <a:t>converts a text to upper case </a:t>
            </a:r>
            <a:r>
              <a:rPr lang="en-GB" sz="1400" dirty="0" smtClean="0"/>
              <a:t>text</a:t>
            </a:r>
          </a:p>
          <a:p>
            <a:pPr lvl="1">
              <a:buFont typeface="Wingdings" panose="05000000000000000000" pitchFamily="2" charset="2"/>
              <a:buChar char="Ø"/>
            </a:pPr>
            <a:r>
              <a:rPr lang="en-GB" sz="1400" dirty="0" smtClean="0"/>
              <a:t>lowercase - </a:t>
            </a:r>
            <a:r>
              <a:rPr lang="en-GB" sz="1400" dirty="0"/>
              <a:t>converts a text to lower case </a:t>
            </a:r>
            <a:r>
              <a:rPr lang="en-GB" sz="1400" dirty="0" smtClean="0"/>
              <a:t>text</a:t>
            </a:r>
          </a:p>
          <a:p>
            <a:pPr lvl="1">
              <a:buFont typeface="Wingdings" panose="05000000000000000000" pitchFamily="2" charset="2"/>
              <a:buChar char="Ø"/>
            </a:pPr>
            <a:r>
              <a:rPr lang="en-GB" sz="1400" dirty="0" smtClean="0"/>
              <a:t>currency - </a:t>
            </a:r>
            <a:r>
              <a:rPr lang="en-GB" sz="1400" dirty="0"/>
              <a:t>formats text in a currency </a:t>
            </a:r>
            <a:r>
              <a:rPr lang="en-GB" sz="1400" dirty="0" smtClean="0"/>
              <a:t>format</a:t>
            </a:r>
          </a:p>
          <a:p>
            <a:pPr lvl="1">
              <a:buFont typeface="Wingdings" panose="05000000000000000000" pitchFamily="2" charset="2"/>
              <a:buChar char="Ø"/>
            </a:pPr>
            <a:r>
              <a:rPr lang="en-US" sz="1400" dirty="0" smtClean="0"/>
              <a:t>filter - </a:t>
            </a:r>
            <a:r>
              <a:rPr lang="en-GB" sz="1400" dirty="0"/>
              <a:t>filter the array to a subset of it based on provided </a:t>
            </a:r>
            <a:r>
              <a:rPr lang="en-GB" sz="1400" dirty="0" smtClean="0"/>
              <a:t>criteria</a:t>
            </a:r>
          </a:p>
          <a:p>
            <a:pPr lvl="1">
              <a:buFont typeface="Wingdings" panose="05000000000000000000" pitchFamily="2" charset="2"/>
              <a:buChar char="Ø"/>
            </a:pPr>
            <a:r>
              <a:rPr lang="en-US" sz="1400" dirty="0" smtClean="0"/>
              <a:t>orderby - </a:t>
            </a:r>
            <a:r>
              <a:rPr lang="en-GB" sz="1400" dirty="0"/>
              <a:t>orders the array based on provided criteria</a:t>
            </a:r>
            <a:endParaRPr lang="en-GB" sz="1400" dirty="0" smtClean="0"/>
          </a:p>
        </p:txBody>
      </p:sp>
    </p:spTree>
    <p:extLst>
      <p:ext uri="{BB962C8B-B14F-4D97-AF65-F5344CB8AC3E}">
        <p14:creationId xmlns:p14="http://schemas.microsoft.com/office/powerpoint/2010/main" val="1416244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a:t>
            </a:r>
            <a:endParaRPr lang="en-US" dirty="0"/>
          </a:p>
        </p:txBody>
      </p:sp>
      <p:sp>
        <p:nvSpPr>
          <p:cNvPr id="3" name="Content Placeholder 2"/>
          <p:cNvSpPr>
            <a:spLocks noGrp="1"/>
          </p:cNvSpPr>
          <p:nvPr>
            <p:ph idx="1"/>
          </p:nvPr>
        </p:nvSpPr>
        <p:spPr/>
        <p:txBody>
          <a:bodyPr>
            <a:normAutofit/>
          </a:bodyPr>
          <a:lstStyle/>
          <a:p>
            <a:r>
              <a:rPr lang="en-GB" sz="1600" dirty="0" smtClean="0"/>
              <a:t>AngularJS is a powerful JavaScript framework</a:t>
            </a:r>
          </a:p>
          <a:p>
            <a:r>
              <a:rPr lang="en-GB" sz="1600" dirty="0" smtClean="0"/>
              <a:t>Used in a Single Page Application (SPA) projects</a:t>
            </a:r>
          </a:p>
          <a:p>
            <a:r>
              <a:rPr lang="en-GB" sz="1600" dirty="0"/>
              <a:t>AngularJS is a structural framework for dynamic web </a:t>
            </a:r>
            <a:r>
              <a:rPr lang="en-GB" sz="1600" dirty="0" smtClean="0"/>
              <a:t>apps</a:t>
            </a:r>
          </a:p>
          <a:p>
            <a:r>
              <a:rPr lang="en-GB" sz="1600" dirty="0" smtClean="0"/>
              <a:t>Angular's </a:t>
            </a:r>
            <a:r>
              <a:rPr lang="en-GB" sz="1600" dirty="0"/>
              <a:t>data binding and dependency injection eliminate much of the code you currently have to </a:t>
            </a:r>
            <a:r>
              <a:rPr lang="en-GB" sz="1600" dirty="0" smtClean="0"/>
              <a:t>write</a:t>
            </a:r>
          </a:p>
          <a:p>
            <a:r>
              <a:rPr lang="en-GB" sz="1600" dirty="0" smtClean="0"/>
              <a:t>Used to create RIA (Rich Internet Application)</a:t>
            </a:r>
          </a:p>
          <a:p>
            <a:r>
              <a:rPr lang="en-GB" sz="1600" dirty="0" smtClean="0"/>
              <a:t>Used to create client side application (using JavaScript) in a clean MVC way</a:t>
            </a:r>
          </a:p>
          <a:p>
            <a:r>
              <a:rPr lang="en-US" sz="1600" dirty="0" smtClean="0"/>
              <a:t>AngularJS is cross-browser compliant. It automatically handles JavaScript code suitable for each browser</a:t>
            </a:r>
            <a:endParaRPr lang="en-US" sz="16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Table &amp; Include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b="1" dirty="0" smtClean="0"/>
              <a:t>ng-repeat</a:t>
            </a:r>
            <a:r>
              <a:rPr lang="en-US" sz="1600" dirty="0" smtClean="0"/>
              <a:t> directive can be used to draw table easily</a:t>
            </a:r>
          </a:p>
          <a:p>
            <a:endParaRPr lang="en-US" sz="1600" dirty="0"/>
          </a:p>
          <a:p>
            <a:endParaRPr lang="en-US" sz="1600" dirty="0" smtClean="0"/>
          </a:p>
          <a:p>
            <a:endParaRPr lang="en-US" sz="1600" dirty="0"/>
          </a:p>
          <a:p>
            <a:endParaRPr lang="en-US" sz="1600" dirty="0" smtClean="0"/>
          </a:p>
          <a:p>
            <a:r>
              <a:rPr lang="en-GB" sz="1600" dirty="0"/>
              <a:t>HTML does not support embedding html pages within html page. To achieve this functionality following ways are </a:t>
            </a:r>
            <a:r>
              <a:rPr lang="en-GB" sz="1600" dirty="0" smtClean="0"/>
              <a:t>used:</a:t>
            </a:r>
          </a:p>
          <a:p>
            <a:pPr lvl="1">
              <a:buFont typeface="Wingdings" panose="05000000000000000000" pitchFamily="2" charset="2"/>
              <a:buChar char="Ø"/>
            </a:pPr>
            <a:r>
              <a:rPr lang="en-GB" sz="1400" dirty="0" smtClean="0"/>
              <a:t>Using AJAX </a:t>
            </a:r>
          </a:p>
          <a:p>
            <a:pPr lvl="1">
              <a:buFont typeface="Wingdings" panose="05000000000000000000" pitchFamily="2" charset="2"/>
              <a:buChar char="Ø"/>
            </a:pPr>
            <a:r>
              <a:rPr lang="en-GB" sz="1400" dirty="0" smtClean="0"/>
              <a:t>Using Server Side Includes</a:t>
            </a:r>
          </a:p>
          <a:p>
            <a:r>
              <a:rPr lang="en-GB" sz="1600" b="1" dirty="0" smtClean="0"/>
              <a:t>ng-include </a:t>
            </a:r>
            <a:r>
              <a:rPr lang="en-GB" sz="1600" dirty="0" smtClean="0"/>
              <a:t>can be used to embed HTML pages within a HTML page</a:t>
            </a:r>
          </a:p>
          <a:p>
            <a:endParaRPr lang="en-US" sz="1600" dirty="0"/>
          </a:p>
          <a:p>
            <a:endParaRPr lang="en-US" sz="16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132856"/>
            <a:ext cx="308610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581128"/>
            <a:ext cx="355282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43376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Forms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enriches form filling and </a:t>
            </a:r>
            <a:r>
              <a:rPr lang="en-GB" sz="1600" dirty="0" smtClean="0"/>
              <a:t>validation</a:t>
            </a:r>
          </a:p>
          <a:p>
            <a:r>
              <a:rPr lang="en-GB" sz="1600" b="1" dirty="0" smtClean="0"/>
              <a:t>Events:</a:t>
            </a:r>
            <a:r>
              <a:rPr lang="en-GB" sz="1600" dirty="0" smtClean="0"/>
              <a:t> AngularJS provides multiple events which can be associated with the HTML controls. Some of the events are as follows:</a:t>
            </a:r>
          </a:p>
          <a:p>
            <a:pPr lvl="1"/>
            <a:r>
              <a:rPr lang="en-GB" sz="1400" dirty="0" smtClean="0"/>
              <a:t>ng-click</a:t>
            </a:r>
          </a:p>
          <a:p>
            <a:pPr lvl="1"/>
            <a:r>
              <a:rPr lang="en-GB" sz="1400" dirty="0" smtClean="0"/>
              <a:t>ng-</a:t>
            </a:r>
            <a:r>
              <a:rPr lang="en-GB" sz="1400" dirty="0" err="1" smtClean="0"/>
              <a:t>dbl</a:t>
            </a:r>
            <a:r>
              <a:rPr lang="en-GB" sz="1400" dirty="0" smtClean="0"/>
              <a:t>-click</a:t>
            </a:r>
          </a:p>
          <a:p>
            <a:pPr lvl="1"/>
            <a:r>
              <a:rPr lang="en-GB" sz="1400" dirty="0" smtClean="0"/>
              <a:t>ng-</a:t>
            </a:r>
            <a:r>
              <a:rPr lang="en-GB" sz="1400" dirty="0" err="1" smtClean="0"/>
              <a:t>mousedown</a:t>
            </a:r>
            <a:endParaRPr lang="en-GB" sz="1400" dirty="0" smtClean="0"/>
          </a:p>
          <a:p>
            <a:pPr lvl="1"/>
            <a:r>
              <a:rPr lang="en-GB" sz="1400" dirty="0" smtClean="0"/>
              <a:t>ng-</a:t>
            </a:r>
            <a:r>
              <a:rPr lang="en-GB" sz="1400" dirty="0" err="1" smtClean="0"/>
              <a:t>mouseup</a:t>
            </a:r>
            <a:endParaRPr lang="en-GB" sz="1400" dirty="0" smtClean="0"/>
          </a:p>
          <a:p>
            <a:pPr lvl="1"/>
            <a:r>
              <a:rPr lang="en-GB" sz="1400" dirty="0" smtClean="0"/>
              <a:t>ng-change</a:t>
            </a:r>
          </a:p>
          <a:p>
            <a:r>
              <a:rPr lang="en-GB" sz="1600" b="1" dirty="0" smtClean="0"/>
              <a:t>Validate Data:</a:t>
            </a:r>
            <a:r>
              <a:rPr lang="en-GB" sz="1600" dirty="0" smtClean="0"/>
              <a:t> Following can be used to track error</a:t>
            </a:r>
          </a:p>
          <a:p>
            <a:pPr lvl="1"/>
            <a:r>
              <a:rPr lang="en-GB" sz="1400" dirty="0" smtClean="0"/>
              <a:t>$dirty - </a:t>
            </a:r>
            <a:r>
              <a:rPr lang="en-GB" sz="1400" dirty="0"/>
              <a:t>states that value has been </a:t>
            </a:r>
            <a:r>
              <a:rPr lang="en-GB" sz="1400" dirty="0" smtClean="0"/>
              <a:t>changed</a:t>
            </a:r>
          </a:p>
          <a:p>
            <a:pPr lvl="1"/>
            <a:r>
              <a:rPr lang="en-GB" sz="1400" dirty="0" smtClean="0"/>
              <a:t>$invalid - </a:t>
            </a:r>
            <a:r>
              <a:rPr lang="en-GB" sz="1400" dirty="0"/>
              <a:t>states that value entered is </a:t>
            </a:r>
            <a:r>
              <a:rPr lang="en-GB" sz="1400" dirty="0" smtClean="0"/>
              <a:t>invalid</a:t>
            </a:r>
          </a:p>
          <a:p>
            <a:pPr lvl="1"/>
            <a:r>
              <a:rPr lang="en-GB" sz="1400" dirty="0" smtClean="0"/>
              <a:t>$error - </a:t>
            </a:r>
            <a:r>
              <a:rPr lang="en-US" sz="1400" dirty="0"/>
              <a:t>states the exact </a:t>
            </a:r>
            <a:r>
              <a:rPr lang="en-US" sz="1400" dirty="0" smtClean="0"/>
              <a:t>error</a:t>
            </a:r>
          </a:p>
          <a:p>
            <a:pPr lvl="1"/>
            <a:endParaRPr lang="en-US" sz="1400" dirty="0"/>
          </a:p>
          <a:p>
            <a:pPr lvl="1"/>
            <a:endParaRPr lang="en-US"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279" y="4941168"/>
            <a:ext cx="79152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63745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HTML DOM</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dirty="0" smtClean="0"/>
              <a:t>The following directive can be used to bind application data to attributes of HTML DOM Elements</a:t>
            </a:r>
          </a:p>
          <a:p>
            <a:pPr lvl="1">
              <a:buFont typeface="Wingdings" panose="05000000000000000000" pitchFamily="2" charset="2"/>
              <a:buChar char="Ø"/>
            </a:pPr>
            <a:r>
              <a:rPr lang="en-US" sz="1400" dirty="0" smtClean="0"/>
              <a:t>ng-disabled – disables a given control</a:t>
            </a:r>
          </a:p>
          <a:p>
            <a:pPr lvl="1">
              <a:buFont typeface="Wingdings" panose="05000000000000000000" pitchFamily="2" charset="2"/>
              <a:buChar char="Ø"/>
            </a:pPr>
            <a:r>
              <a:rPr lang="en-US" sz="1400" dirty="0" smtClean="0"/>
              <a:t>ng-show – shows a given control</a:t>
            </a:r>
          </a:p>
          <a:p>
            <a:pPr lvl="1">
              <a:buFont typeface="Wingdings" panose="05000000000000000000" pitchFamily="2" charset="2"/>
              <a:buChar char="Ø"/>
            </a:pPr>
            <a:r>
              <a:rPr lang="en-US" sz="1400" dirty="0" smtClean="0"/>
              <a:t>ng-hide – hides a given control</a:t>
            </a:r>
          </a:p>
          <a:p>
            <a:pPr lvl="1">
              <a:buFont typeface="Wingdings" panose="05000000000000000000" pitchFamily="2" charset="2"/>
              <a:buChar char="Ø"/>
            </a:pPr>
            <a:r>
              <a:rPr lang="en-US" sz="1400" dirty="0" smtClean="0"/>
              <a:t>ng-click – represents a AngularJS click event</a:t>
            </a:r>
          </a:p>
          <a:p>
            <a:endParaRPr lang="en-US" sz="1600" dirty="0"/>
          </a:p>
          <a:p>
            <a:endParaRPr lang="en-US" sz="1600" dirty="0" smtClean="0"/>
          </a:p>
          <a:p>
            <a:endParaRPr lang="en-US" sz="1600" dirty="0"/>
          </a:p>
          <a:p>
            <a:endParaRPr lang="en-US" sz="16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309937"/>
            <a:ext cx="579120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49908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Custom Directive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Custom directives are used in AngularJS to extend the functionality of HTML. Custom directives are defined using </a:t>
            </a:r>
            <a:r>
              <a:rPr lang="en-GB" sz="1600" b="1" dirty="0">
                <a:solidFill>
                  <a:srgbClr val="00B050"/>
                </a:solidFill>
              </a:rPr>
              <a:t>"directive" </a:t>
            </a:r>
            <a:r>
              <a:rPr lang="en-GB" sz="1600" dirty="0" smtClean="0"/>
              <a:t>function</a:t>
            </a:r>
            <a:endParaRPr lang="en-GB" sz="1600" dirty="0"/>
          </a:p>
          <a:p>
            <a:r>
              <a:rPr lang="en-GB" sz="1600" dirty="0" smtClean="0"/>
              <a:t>During bootstrap (one time activity),</a:t>
            </a:r>
          </a:p>
          <a:p>
            <a:pPr lvl="1"/>
            <a:r>
              <a:rPr lang="en-GB" sz="1400" b="1" dirty="0" smtClean="0">
                <a:solidFill>
                  <a:srgbClr val="00B050"/>
                </a:solidFill>
              </a:rPr>
              <a:t>compile() </a:t>
            </a:r>
            <a:r>
              <a:rPr lang="en-GB" sz="1400" dirty="0" smtClean="0"/>
              <a:t>method finds the matching elements </a:t>
            </a:r>
          </a:p>
          <a:p>
            <a:pPr lvl="1"/>
            <a:r>
              <a:rPr lang="en-GB" sz="1400" b="1" dirty="0" smtClean="0">
                <a:solidFill>
                  <a:srgbClr val="00B050"/>
                </a:solidFill>
              </a:rPr>
              <a:t>link()</a:t>
            </a:r>
            <a:r>
              <a:rPr lang="en-GB" sz="1400" dirty="0" smtClean="0"/>
              <a:t> method will process the element based on the scope of the directive</a:t>
            </a:r>
          </a:p>
          <a:p>
            <a:r>
              <a:rPr lang="en-GB" sz="1600" dirty="0" smtClean="0"/>
              <a:t>AngularJS provides support to create custom directives for following type of elements</a:t>
            </a:r>
          </a:p>
          <a:p>
            <a:pPr lvl="1"/>
            <a:r>
              <a:rPr lang="en-GB" sz="1400" b="1" dirty="0" smtClean="0">
                <a:solidFill>
                  <a:srgbClr val="00B050"/>
                </a:solidFill>
              </a:rPr>
              <a:t>Element directives </a:t>
            </a:r>
            <a:r>
              <a:rPr lang="en-GB" sz="1400" dirty="0" smtClean="0"/>
              <a:t>– Activates when a matching element is encountered</a:t>
            </a:r>
          </a:p>
          <a:p>
            <a:pPr lvl="1"/>
            <a:r>
              <a:rPr lang="en-GB" sz="1400" b="1" dirty="0" smtClean="0">
                <a:solidFill>
                  <a:srgbClr val="00B050"/>
                </a:solidFill>
              </a:rPr>
              <a:t>Attribute</a:t>
            </a:r>
            <a:r>
              <a:rPr lang="en-GB" sz="1400" dirty="0" smtClean="0"/>
              <a:t> - Activates </a:t>
            </a:r>
            <a:r>
              <a:rPr lang="en-GB" sz="1400" dirty="0"/>
              <a:t>when </a:t>
            </a:r>
            <a:r>
              <a:rPr lang="en-GB" sz="1400" dirty="0" smtClean="0"/>
              <a:t>a matching attribute is encountered</a:t>
            </a:r>
          </a:p>
          <a:p>
            <a:pPr lvl="1"/>
            <a:r>
              <a:rPr lang="en-GB" sz="1400" b="1" dirty="0">
                <a:solidFill>
                  <a:srgbClr val="00B050"/>
                </a:solidFill>
              </a:rPr>
              <a:t>CSS</a:t>
            </a:r>
            <a:r>
              <a:rPr lang="en-GB" sz="1400" dirty="0" smtClean="0"/>
              <a:t> – Activates when a matching CSS is encountered</a:t>
            </a:r>
          </a:p>
          <a:p>
            <a:pPr lvl="1"/>
            <a:r>
              <a:rPr lang="en-GB" sz="1400" b="1" dirty="0">
                <a:solidFill>
                  <a:srgbClr val="00B050"/>
                </a:solidFill>
              </a:rPr>
              <a:t>Comment</a:t>
            </a:r>
            <a:r>
              <a:rPr lang="en-GB" sz="1400" dirty="0" smtClean="0"/>
              <a:t> – Activates when a matching comment is encountered</a:t>
            </a:r>
          </a:p>
          <a:p>
            <a:r>
              <a:rPr lang="en-GB" sz="1600" dirty="0" smtClean="0"/>
              <a:t>Define custom html tags</a:t>
            </a:r>
          </a:p>
          <a:p>
            <a:pPr lvl="1"/>
            <a:r>
              <a:rPr lang="nl-NL" sz="1200" dirty="0"/>
              <a:t>&lt;student name = </a:t>
            </a:r>
            <a:r>
              <a:rPr lang="nl-NL" sz="1200" dirty="0" smtClean="0"/>
              <a:t>“Hello"&gt;&lt;/</a:t>
            </a:r>
            <a:r>
              <a:rPr lang="nl-NL" sz="1200" dirty="0"/>
              <a:t>student&gt;&lt;br/&gt; </a:t>
            </a:r>
            <a:endParaRPr lang="nl-NL" sz="1200" dirty="0" smtClean="0"/>
          </a:p>
          <a:p>
            <a:pPr lvl="1"/>
            <a:r>
              <a:rPr lang="nl-NL" sz="1200" dirty="0" smtClean="0"/>
              <a:t>&lt;</a:t>
            </a:r>
            <a:r>
              <a:rPr lang="nl-NL" sz="1200" dirty="0"/>
              <a:t>student name = </a:t>
            </a:r>
            <a:r>
              <a:rPr lang="nl-NL" sz="1200" dirty="0" smtClean="0"/>
              <a:t>“World"&gt;&lt;/</a:t>
            </a:r>
            <a:r>
              <a:rPr lang="nl-NL" sz="1200" dirty="0"/>
              <a:t>student</a:t>
            </a:r>
            <a:r>
              <a:rPr lang="nl-NL" sz="1200" dirty="0" smtClean="0"/>
              <a:t>&gt;</a:t>
            </a:r>
          </a:p>
          <a:p>
            <a:r>
              <a:rPr lang="nl-NL" sz="1600" dirty="0" smtClean="0"/>
              <a:t>Define the </a:t>
            </a:r>
            <a:r>
              <a:rPr lang="en-GB" sz="1600" dirty="0"/>
              <a:t>custom directive to handle above custom html </a:t>
            </a:r>
            <a:r>
              <a:rPr lang="en-GB" sz="1600" dirty="0" smtClean="0"/>
              <a:t>tags</a:t>
            </a:r>
          </a:p>
          <a:p>
            <a:pPr lvl="1"/>
            <a:r>
              <a:rPr lang="en-US" sz="1200" dirty="0" err="1"/>
              <a:t>mainApp.directive</a:t>
            </a:r>
            <a:r>
              <a:rPr lang="en-US" sz="1200" dirty="0"/>
              <a:t>('student', function() {</a:t>
            </a:r>
            <a:endParaRPr lang="en-GB" sz="1200" dirty="0"/>
          </a:p>
          <a:p>
            <a:pPr lvl="1"/>
            <a:endParaRPr lang="en-GB" sz="1400" b="1" dirty="0">
              <a:solidFill>
                <a:srgbClr val="00B050"/>
              </a:solidFill>
            </a:endParaRPr>
          </a:p>
        </p:txBody>
      </p:sp>
    </p:spTree>
    <p:extLst>
      <p:ext uri="{BB962C8B-B14F-4D97-AF65-F5344CB8AC3E}">
        <p14:creationId xmlns:p14="http://schemas.microsoft.com/office/powerpoint/2010/main" val="4553496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Views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supports Single Page Application via multiple views on a single page. To do this AngularJS has provided </a:t>
            </a:r>
            <a:r>
              <a:rPr lang="en-GB" sz="1600" b="1" dirty="0">
                <a:solidFill>
                  <a:srgbClr val="00B050"/>
                </a:solidFill>
              </a:rPr>
              <a:t>ng-view</a:t>
            </a:r>
            <a:r>
              <a:rPr lang="en-GB" sz="1600" dirty="0"/>
              <a:t> and </a:t>
            </a:r>
            <a:r>
              <a:rPr lang="en-GB" sz="1600" b="1" dirty="0">
                <a:solidFill>
                  <a:srgbClr val="00B050"/>
                </a:solidFill>
              </a:rPr>
              <a:t>ng-template</a:t>
            </a:r>
            <a:r>
              <a:rPr lang="en-GB" sz="1600" dirty="0"/>
              <a:t> directives and </a:t>
            </a:r>
            <a:r>
              <a:rPr lang="en-GB" sz="1600" b="1" dirty="0">
                <a:solidFill>
                  <a:srgbClr val="00B050"/>
                </a:solidFill>
              </a:rPr>
              <a:t>$routeProvider </a:t>
            </a:r>
            <a:r>
              <a:rPr lang="en-GB" sz="1600" dirty="0" smtClean="0"/>
              <a:t>services</a:t>
            </a:r>
          </a:p>
          <a:p>
            <a:pPr lvl="1">
              <a:buFont typeface="Wingdings" panose="05000000000000000000" pitchFamily="2" charset="2"/>
              <a:buChar char="Ø"/>
            </a:pPr>
            <a:r>
              <a:rPr lang="en-US" sz="1400" b="1" dirty="0" smtClean="0"/>
              <a:t>ng-view</a:t>
            </a:r>
            <a:r>
              <a:rPr lang="en-US" sz="1400" dirty="0" smtClean="0"/>
              <a:t> – simply creates a place holder where a corresponding view can be placed based on the configuration</a:t>
            </a:r>
          </a:p>
          <a:p>
            <a:pPr lvl="1">
              <a:buFont typeface="Wingdings" panose="05000000000000000000" pitchFamily="2" charset="2"/>
              <a:buChar char="Ø"/>
            </a:pPr>
            <a:r>
              <a:rPr lang="en-US" sz="1400" b="1" dirty="0" smtClean="0"/>
              <a:t>ng-template</a:t>
            </a:r>
            <a:r>
              <a:rPr lang="en-US" sz="1400" dirty="0" smtClean="0"/>
              <a:t> – </a:t>
            </a:r>
            <a:r>
              <a:rPr lang="en-GB" sz="1400" dirty="0" smtClean="0"/>
              <a:t>directive </a:t>
            </a:r>
            <a:r>
              <a:rPr lang="en-GB" sz="1400" dirty="0"/>
              <a:t>is used to create an html view using script tag. It contains "id" attribute which is used by $routeProvider to map a view with a </a:t>
            </a:r>
            <a:r>
              <a:rPr lang="en-GB" sz="1400" dirty="0" smtClean="0"/>
              <a:t>controller</a:t>
            </a:r>
          </a:p>
          <a:p>
            <a:pPr lvl="1">
              <a:buFont typeface="Wingdings" panose="05000000000000000000" pitchFamily="2" charset="2"/>
              <a:buChar char="Ø"/>
            </a:pPr>
            <a:r>
              <a:rPr lang="en-GB" sz="1400" b="1" dirty="0"/>
              <a:t>$routeProvider</a:t>
            </a:r>
            <a:r>
              <a:rPr lang="en-GB" sz="1400" dirty="0"/>
              <a:t> is the key service which set the configuration of </a:t>
            </a:r>
            <a:r>
              <a:rPr lang="en-GB" sz="1400" dirty="0" smtClean="0"/>
              <a:t>URLs, </a:t>
            </a:r>
            <a:r>
              <a:rPr lang="en-GB" sz="1400" dirty="0"/>
              <a:t>map them with the corresponding html page or ng-template, and attach a controller with the same</a:t>
            </a:r>
            <a:endParaRPr lang="en-US" sz="1600" dirty="0"/>
          </a:p>
          <a:p>
            <a:endParaRPr lang="en-US" sz="1600" dirty="0" smtClean="0"/>
          </a:p>
          <a:p>
            <a:endParaRPr lang="en-US" sz="1600" dirty="0"/>
          </a:p>
          <a:p>
            <a:endParaRPr lang="en-US" sz="1600" dirty="0" smtClean="0"/>
          </a:p>
        </p:txBody>
      </p:sp>
    </p:spTree>
    <p:extLst>
      <p:ext uri="{BB962C8B-B14F-4D97-AF65-F5344CB8AC3E}">
        <p14:creationId xmlns:p14="http://schemas.microsoft.com/office/powerpoint/2010/main" val="41876173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and Multiple Views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b="1" dirty="0" smtClean="0"/>
              <a:t>ngRoute module: </a:t>
            </a:r>
            <a:r>
              <a:rPr lang="en-GB" sz="1600" dirty="0" smtClean="0"/>
              <a:t>is disturbed separately from the core Angular framework</a:t>
            </a:r>
          </a:p>
          <a:p>
            <a:r>
              <a:rPr lang="en-GB" sz="1600" dirty="0" smtClean="0"/>
              <a:t>Provides routing and deep linking services and directives for angular apps</a:t>
            </a:r>
          </a:p>
          <a:p>
            <a:r>
              <a:rPr lang="en-GB" sz="1600" dirty="0"/>
              <a:t>Application routes in Angular are declared via the </a:t>
            </a:r>
            <a:r>
              <a:rPr lang="en-GB" sz="1600" dirty="0">
                <a:hlinkClick r:id="rId2"/>
              </a:rPr>
              <a:t>$routeProvider</a:t>
            </a:r>
            <a:r>
              <a:rPr lang="en-GB" sz="1600" dirty="0"/>
              <a:t>, which is the provider of the </a:t>
            </a:r>
            <a:r>
              <a:rPr lang="en-GB" sz="1600" dirty="0">
                <a:hlinkClick r:id="rId3"/>
              </a:rPr>
              <a:t>$route service</a:t>
            </a:r>
            <a:r>
              <a:rPr lang="en-GB" sz="1600" dirty="0"/>
              <a:t>.  This service makes it easy to wire together controllers, view templates, and the current URL location in the browser. Using this feature, we can implement </a:t>
            </a:r>
            <a:r>
              <a:rPr lang="en-GB" sz="1600" dirty="0">
                <a:hlinkClick r:id="rId4"/>
              </a:rPr>
              <a:t>deep linking</a:t>
            </a:r>
            <a:r>
              <a:rPr lang="en-GB" sz="1600" dirty="0"/>
              <a:t>, which lets us utilize the browser's history (back and forward navigation) and </a:t>
            </a:r>
            <a:r>
              <a:rPr lang="en-GB" sz="1600" dirty="0" smtClean="0"/>
              <a:t>bookmarks</a:t>
            </a:r>
          </a:p>
        </p:txBody>
      </p:sp>
    </p:spTree>
    <p:extLst>
      <p:ext uri="{BB962C8B-B14F-4D97-AF65-F5344CB8AC3E}">
        <p14:creationId xmlns:p14="http://schemas.microsoft.com/office/powerpoint/2010/main" val="4752022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 HTTP Service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provides </a:t>
            </a:r>
            <a:r>
              <a:rPr lang="en-GB" sz="1600" b="1" dirty="0">
                <a:solidFill>
                  <a:srgbClr val="00B050"/>
                </a:solidFill>
              </a:rPr>
              <a:t>$http </a:t>
            </a:r>
            <a:r>
              <a:rPr lang="en-GB" sz="1600" dirty="0"/>
              <a:t>control which works as a service to read data from the server. The server makes a database call to get the desired </a:t>
            </a:r>
            <a:r>
              <a:rPr lang="en-GB" sz="1600" dirty="0" smtClean="0"/>
              <a:t>records</a:t>
            </a:r>
          </a:p>
          <a:p>
            <a:endParaRPr lang="en-GB" sz="1600"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420888"/>
            <a:ext cx="323850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55354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 Internationalization</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supports inbuilt </a:t>
            </a:r>
            <a:r>
              <a:rPr lang="en-GB" sz="1600" dirty="0" smtClean="0"/>
              <a:t>internationalization for </a:t>
            </a:r>
            <a:r>
              <a:rPr lang="en-GB" sz="1600" dirty="0"/>
              <a:t>three types of </a:t>
            </a:r>
            <a:r>
              <a:rPr lang="en-GB" sz="1600" dirty="0" smtClean="0"/>
              <a:t>filters:</a:t>
            </a:r>
          </a:p>
          <a:p>
            <a:pPr lvl="1"/>
            <a:r>
              <a:rPr lang="en-GB" sz="1400" dirty="0" smtClean="0"/>
              <a:t>currency</a:t>
            </a:r>
            <a:r>
              <a:rPr lang="en-GB" sz="1400" dirty="0"/>
              <a:t>, date and </a:t>
            </a:r>
            <a:r>
              <a:rPr lang="en-GB" sz="1400" dirty="0" smtClean="0"/>
              <a:t>numbers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76872"/>
            <a:ext cx="6619875" cy="40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48002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Testability</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AngularJS has </a:t>
            </a:r>
            <a:r>
              <a:rPr lang="en-GB" sz="1600" dirty="0"/>
              <a:t>an integrated dependency injection framework, provides mocks for many heavy dependencies (server-side communication) </a:t>
            </a:r>
            <a:endParaRPr lang="en-GB" sz="1600" dirty="0" smtClean="0"/>
          </a:p>
          <a:p>
            <a:r>
              <a:rPr lang="en-GB" sz="1600" b="1" dirty="0" smtClean="0"/>
              <a:t>ngMock: </a:t>
            </a:r>
            <a:r>
              <a:rPr lang="en-GB" sz="1600" dirty="0"/>
              <a:t>module provides support to inject and mock Angular services into unit tests. In addition, ngMock also extends various core ng services such that they can be inspected and controlled in a synchronous manner within test </a:t>
            </a:r>
            <a:r>
              <a:rPr lang="en-GB" sz="1600" dirty="0" smtClean="0"/>
              <a:t>code</a:t>
            </a:r>
          </a:p>
          <a:p>
            <a:r>
              <a:rPr lang="en-GB" sz="1600" b="1" dirty="0" smtClean="0"/>
              <a:t>angular.mock: </a:t>
            </a:r>
            <a:r>
              <a:rPr lang="en-GB" sz="1600" dirty="0"/>
              <a:t>Namespace from 'angular-mocks.js' which contains testing related </a:t>
            </a:r>
            <a:r>
              <a:rPr lang="en-GB" sz="1600" dirty="0" smtClean="0"/>
              <a:t>code</a:t>
            </a:r>
          </a:p>
          <a:p>
            <a:r>
              <a:rPr lang="en-GB" sz="1600" b="1" dirty="0"/>
              <a:t>Jasmine: </a:t>
            </a:r>
            <a:r>
              <a:rPr lang="en-GB" sz="1600" dirty="0"/>
              <a:t>Jasmine is a behavior-driven development framework for testing JavaScript code. It does not depend on any other JavaScript frameworks. It does not require a </a:t>
            </a:r>
            <a:r>
              <a:rPr lang="en-GB" sz="1600" dirty="0" smtClean="0"/>
              <a:t>DOM</a:t>
            </a:r>
            <a:endParaRPr lang="en-GB" sz="1600" dirty="0"/>
          </a:p>
          <a:p>
            <a:pPr lvl="1"/>
            <a:r>
              <a:rPr lang="en-GB" sz="1200" dirty="0" smtClean="0"/>
              <a:t>describe – Global Jasmine function with two parameters: a string and a function</a:t>
            </a:r>
          </a:p>
          <a:p>
            <a:pPr lvl="1"/>
            <a:r>
              <a:rPr lang="en-GB" sz="1200" dirty="0" smtClean="0"/>
              <a:t>Matchers – Each matcher implements a boolean comparison between actual and expected value</a:t>
            </a:r>
          </a:p>
          <a:p>
            <a:pPr lvl="2"/>
            <a:r>
              <a:rPr lang="en-US" sz="1200" dirty="0"/>
              <a:t>expect(a).toBe(b); expect(a).not.toBe(</a:t>
            </a:r>
            <a:r>
              <a:rPr lang="en-US" sz="1200" b="1" dirty="0"/>
              <a:t>null</a:t>
            </a:r>
            <a:r>
              <a:rPr lang="en-US" sz="1200" dirty="0" smtClean="0"/>
              <a:t>);</a:t>
            </a:r>
          </a:p>
          <a:p>
            <a:pPr lvl="1"/>
            <a:r>
              <a:rPr lang="en-US" sz="1200" dirty="0"/>
              <a:t>Jasmine unit test are run with </a:t>
            </a:r>
            <a:r>
              <a:rPr lang="en-US" sz="1200" b="1" dirty="0">
                <a:solidFill>
                  <a:srgbClr val="00B050"/>
                </a:solidFill>
              </a:rPr>
              <a:t>Karma Test </a:t>
            </a:r>
            <a:r>
              <a:rPr lang="en-US" sz="1200" b="1" dirty="0" smtClean="0">
                <a:solidFill>
                  <a:srgbClr val="00B050"/>
                </a:solidFill>
              </a:rPr>
              <a:t>Runner</a:t>
            </a:r>
          </a:p>
          <a:p>
            <a:pPr lvl="1"/>
            <a:r>
              <a:rPr lang="en-US" sz="1200" dirty="0" smtClean="0"/>
              <a:t>Jasmine end to end tests are run with </a:t>
            </a:r>
            <a:r>
              <a:rPr lang="en-US" sz="1200" b="1" dirty="0" smtClean="0">
                <a:solidFill>
                  <a:srgbClr val="00B050"/>
                </a:solidFill>
              </a:rPr>
              <a:t>Protracter End-to-End test runner</a:t>
            </a:r>
          </a:p>
          <a:p>
            <a:pPr lvl="1"/>
            <a:r>
              <a:rPr lang="en-US" sz="1200" dirty="0" smtClean="0"/>
              <a:t>Web driver is required to </a:t>
            </a:r>
            <a:r>
              <a:rPr lang="en-US" sz="1200" dirty="0"/>
              <a:t>execute the </a:t>
            </a:r>
            <a:r>
              <a:rPr lang="en-US" sz="1200" dirty="0" smtClean="0"/>
              <a:t>Protracter script : </a:t>
            </a:r>
            <a:r>
              <a:rPr lang="en-US" sz="1200" b="1" dirty="0" smtClean="0">
                <a:solidFill>
                  <a:srgbClr val="00B050"/>
                </a:solidFill>
              </a:rPr>
              <a:t>npm </a:t>
            </a:r>
            <a:r>
              <a:rPr lang="en-US" sz="1200" b="1" dirty="0">
                <a:solidFill>
                  <a:srgbClr val="00B050"/>
                </a:solidFill>
              </a:rPr>
              <a:t>run </a:t>
            </a:r>
            <a:r>
              <a:rPr lang="en-US" sz="1200" b="1" dirty="0" smtClean="0">
                <a:solidFill>
                  <a:srgbClr val="00B050"/>
                </a:solidFill>
              </a:rPr>
              <a:t>update-</a:t>
            </a:r>
            <a:r>
              <a:rPr lang="en-US" sz="1200" b="1" dirty="0" err="1" smtClean="0">
                <a:solidFill>
                  <a:srgbClr val="00B050"/>
                </a:solidFill>
              </a:rPr>
              <a:t>webdriver</a:t>
            </a:r>
            <a:endParaRPr lang="en-US" sz="1200" b="1" dirty="0" smtClean="0">
              <a:solidFill>
                <a:srgbClr val="00B050"/>
              </a:solidFill>
            </a:endParaRPr>
          </a:p>
          <a:p>
            <a:pPr lvl="1"/>
            <a:r>
              <a:rPr lang="en-US" sz="1200" dirty="0"/>
              <a:t>Run the Protracter test : </a:t>
            </a:r>
            <a:r>
              <a:rPr lang="en-US" sz="1200" b="1" dirty="0">
                <a:solidFill>
                  <a:srgbClr val="00B050"/>
                </a:solidFill>
              </a:rPr>
              <a:t>npm run protractor</a:t>
            </a:r>
            <a:endParaRPr lang="en-GB" sz="1200" b="1" dirty="0">
              <a:solidFill>
                <a:srgbClr val="00B050"/>
              </a:solidFill>
            </a:endParaRPr>
          </a:p>
        </p:txBody>
      </p:sp>
    </p:spTree>
    <p:extLst>
      <p:ext uri="{BB962C8B-B14F-4D97-AF65-F5344CB8AC3E}">
        <p14:creationId xmlns:p14="http://schemas.microsoft.com/office/powerpoint/2010/main" val="6347003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Continuous Integration</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b="1" dirty="0"/>
              <a:t>Travis CI</a:t>
            </a:r>
            <a:r>
              <a:rPr lang="en-GB" sz="1600" b="1" dirty="0" smtClean="0"/>
              <a:t>: </a:t>
            </a:r>
            <a:r>
              <a:rPr lang="en-GB" sz="1600" dirty="0" smtClean="0"/>
              <a:t>Travis </a:t>
            </a:r>
            <a:r>
              <a:rPr lang="en-GB" sz="1600" dirty="0"/>
              <a:t>CI is a continuous integration service, which can monitor GitHub for new commits to your repository and execute scripts such as building the app or running </a:t>
            </a:r>
            <a:r>
              <a:rPr lang="en-GB" sz="1600" dirty="0" smtClean="0"/>
              <a:t>tests</a:t>
            </a:r>
            <a:endParaRPr lang="en-GB" sz="1600" dirty="0"/>
          </a:p>
          <a:p>
            <a:r>
              <a:rPr lang="en-GB" sz="1600" b="1" dirty="0" smtClean="0"/>
              <a:t>CloudBees:</a:t>
            </a:r>
            <a:r>
              <a:rPr lang="en-GB" sz="1600" dirty="0" smtClean="0"/>
              <a:t> CloudBees have provided a CI/deployment setup</a:t>
            </a:r>
          </a:p>
        </p:txBody>
      </p:sp>
    </p:spTree>
    <p:extLst>
      <p:ext uri="{BB962C8B-B14F-4D97-AF65-F5344CB8AC3E}">
        <p14:creationId xmlns:p14="http://schemas.microsoft.com/office/powerpoint/2010/main" val="2250921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Features</a:t>
            </a:r>
            <a:endParaRPr lang="en-US" dirty="0"/>
          </a:p>
        </p:txBody>
      </p:sp>
      <p:sp>
        <p:nvSpPr>
          <p:cNvPr id="3" name="Content Placeholder 2"/>
          <p:cNvSpPr>
            <a:spLocks noGrp="1"/>
          </p:cNvSpPr>
          <p:nvPr>
            <p:ph idx="1"/>
          </p:nvPr>
        </p:nvSpPr>
        <p:spPr/>
        <p:txBody>
          <a:bodyPr>
            <a:normAutofit/>
          </a:bodyPr>
          <a:lstStyle/>
          <a:p>
            <a:r>
              <a:rPr lang="en-US" sz="1600" b="1" dirty="0" smtClean="0"/>
              <a:t>Data-Binding</a:t>
            </a:r>
            <a:r>
              <a:rPr lang="en-US" sz="1600" dirty="0" smtClean="0"/>
              <a:t> – Automatic synchronization of data between model and view components</a:t>
            </a:r>
          </a:p>
          <a:p>
            <a:r>
              <a:rPr lang="en-US" sz="1600" b="1" dirty="0" smtClean="0"/>
              <a:t>Scope</a:t>
            </a:r>
            <a:r>
              <a:rPr lang="en-US" sz="1600" dirty="0" smtClean="0"/>
              <a:t> – Object that refer to the model. They act as a glue between controller and view</a:t>
            </a:r>
          </a:p>
          <a:p>
            <a:r>
              <a:rPr lang="en-US" sz="1600" b="1" dirty="0" smtClean="0"/>
              <a:t>Controller</a:t>
            </a:r>
            <a:r>
              <a:rPr lang="en-US" sz="1600" dirty="0" smtClean="0"/>
              <a:t> – JS function that are bound to a particular scope</a:t>
            </a:r>
          </a:p>
          <a:p>
            <a:r>
              <a:rPr lang="en-US" sz="1600" b="1" dirty="0" smtClean="0"/>
              <a:t>Services</a:t>
            </a:r>
            <a:r>
              <a:rPr lang="en-US" sz="1600" dirty="0" smtClean="0"/>
              <a:t> – Singleton objects e.g. $http</a:t>
            </a:r>
          </a:p>
          <a:p>
            <a:r>
              <a:rPr lang="en-US" sz="1600" b="1" dirty="0" smtClean="0"/>
              <a:t>Filters</a:t>
            </a:r>
            <a:r>
              <a:rPr lang="en-US" sz="1600" dirty="0" smtClean="0"/>
              <a:t> – Selects a subset of items from an array and returns a new array</a:t>
            </a:r>
          </a:p>
          <a:p>
            <a:r>
              <a:rPr lang="en-US" sz="1600" b="1" dirty="0" smtClean="0"/>
              <a:t>Directives</a:t>
            </a:r>
            <a:r>
              <a:rPr lang="en-US" sz="1600" dirty="0" smtClean="0"/>
              <a:t> – Markers on DOM elements. Some built-in directives ngBind, ngModel</a:t>
            </a:r>
          </a:p>
          <a:p>
            <a:r>
              <a:rPr lang="en-US" sz="1600" b="1" dirty="0" smtClean="0"/>
              <a:t>Templates</a:t>
            </a:r>
            <a:r>
              <a:rPr lang="en-US" sz="1600" dirty="0" smtClean="0"/>
              <a:t> – Rendered view with information from controller and model</a:t>
            </a:r>
          </a:p>
          <a:p>
            <a:r>
              <a:rPr lang="en-US" sz="1600" b="1" dirty="0" smtClean="0"/>
              <a:t>Routing</a:t>
            </a:r>
            <a:r>
              <a:rPr lang="en-US" sz="1600" dirty="0" smtClean="0"/>
              <a:t> – Concept of switching views</a:t>
            </a:r>
          </a:p>
          <a:p>
            <a:r>
              <a:rPr lang="en-US" sz="1600" b="1" dirty="0" smtClean="0"/>
              <a:t>Model View Whatever </a:t>
            </a:r>
            <a:r>
              <a:rPr lang="en-US" sz="1600" dirty="0" smtClean="0"/>
              <a:t>– MVC design pattern for dividing an application into different parts</a:t>
            </a:r>
          </a:p>
          <a:p>
            <a:r>
              <a:rPr lang="en-US" sz="1600" b="1" dirty="0" smtClean="0"/>
              <a:t>Deep Linking </a:t>
            </a:r>
            <a:r>
              <a:rPr lang="en-US" sz="1600" dirty="0" smtClean="0"/>
              <a:t>– allows you to encode the state of application in the URL so that it can be bookmarked </a:t>
            </a:r>
          </a:p>
          <a:p>
            <a:r>
              <a:rPr lang="en-US" sz="1600" b="1" dirty="0" smtClean="0"/>
              <a:t>Dependency Injection </a:t>
            </a:r>
            <a:r>
              <a:rPr lang="en-US" sz="1600" dirty="0" smtClean="0"/>
              <a:t>– It has built-in dependency injection that helps the developer by making the easier to develop, understand and test</a:t>
            </a:r>
            <a:endParaRPr lang="en-US" sz="1600" dirty="0"/>
          </a:p>
        </p:txBody>
      </p:sp>
    </p:spTree>
    <p:extLst>
      <p:ext uri="{BB962C8B-B14F-4D97-AF65-F5344CB8AC3E}">
        <p14:creationId xmlns:p14="http://schemas.microsoft.com/office/powerpoint/2010/main" val="15005572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AngularJS can </a:t>
            </a:r>
            <a:r>
              <a:rPr lang="en-GB" sz="1600" dirty="0"/>
              <a:t>use </a:t>
            </a:r>
            <a:r>
              <a:rPr lang="en-GB" sz="1600" dirty="0">
                <a:hlinkClick r:id="rId2"/>
              </a:rPr>
              <a:t>jQuery</a:t>
            </a:r>
            <a:r>
              <a:rPr lang="en-GB" sz="1600" dirty="0"/>
              <a:t> if it's present in your app when the application is being bootstrapped. If jQuery is not present in your script path, Angular falls back to its own implementation of the subset of jQuery that we call </a:t>
            </a:r>
            <a:r>
              <a:rPr lang="en-GB" sz="1600" dirty="0" smtClean="0">
                <a:hlinkClick r:id="rId3"/>
              </a:rPr>
              <a:t>jQLite</a:t>
            </a:r>
            <a:endParaRPr lang="en-GB" sz="1600" dirty="0" smtClean="0"/>
          </a:p>
          <a:p>
            <a:r>
              <a:rPr lang="en-GB" sz="1600" b="1" dirty="0"/>
              <a:t>jqLite</a:t>
            </a:r>
            <a:r>
              <a:rPr lang="en-GB" sz="1600" dirty="0"/>
              <a:t> is a tiny, API-compatible subset of jQuery that allows Angular to manipulate the DOM in a cross-browser compatible way. jqLite implements only the most commonly needed functionality with the goal of having a very small </a:t>
            </a:r>
            <a:r>
              <a:rPr lang="en-GB" sz="1600" dirty="0" smtClean="0"/>
              <a:t>footprint</a:t>
            </a:r>
          </a:p>
          <a:p>
            <a:r>
              <a:rPr lang="en-GB" sz="1600" dirty="0"/>
              <a:t>To use jQuery, simply ensure it is loaded before the angular.js file. You can also use the </a:t>
            </a:r>
            <a:r>
              <a:rPr lang="en-GB" sz="1600" dirty="0">
                <a:hlinkClick r:id="rId4"/>
              </a:rPr>
              <a:t>ngJq</a:t>
            </a:r>
            <a:r>
              <a:rPr lang="en-GB" sz="1600" dirty="0"/>
              <a:t> directive to specify that jqlite should be used over jQuery, or to use a specific version of jQuery if multiple versions exist on the </a:t>
            </a:r>
            <a:r>
              <a:rPr lang="en-GB" sz="1600" dirty="0" smtClean="0"/>
              <a:t>page</a:t>
            </a:r>
          </a:p>
          <a:p>
            <a:r>
              <a:rPr lang="en-GB" sz="1600" dirty="0"/>
              <a:t>If jQuery is available, angular.element is an alias for the </a:t>
            </a:r>
            <a:r>
              <a:rPr lang="en-GB" sz="1600" dirty="0">
                <a:hlinkClick r:id="rId5"/>
              </a:rPr>
              <a:t>jQuery</a:t>
            </a:r>
            <a:r>
              <a:rPr lang="en-GB" sz="1600" dirty="0"/>
              <a:t> function. If jQuery is not available, angular.element delegates to Angular's built-in subset of jQuery, called "jQuery lite" or </a:t>
            </a:r>
            <a:r>
              <a:rPr lang="en-GB" sz="1600" b="1" dirty="0"/>
              <a:t>jqLite</a:t>
            </a:r>
            <a:r>
              <a:rPr lang="en-GB" sz="1600" dirty="0"/>
              <a:t>.</a:t>
            </a:r>
            <a:endParaRPr lang="en-GB" sz="1600" b="1" dirty="0" smtClean="0"/>
          </a:p>
        </p:txBody>
      </p:sp>
    </p:spTree>
    <p:extLst>
      <p:ext uri="{BB962C8B-B14F-4D97-AF65-F5344CB8AC3E}">
        <p14:creationId xmlns:p14="http://schemas.microsoft.com/office/powerpoint/2010/main" val="15077458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b="1" dirty="0" smtClean="0"/>
              <a:t>Namespace</a:t>
            </a:r>
            <a:r>
              <a:rPr lang="en-GB" sz="1600" dirty="0" smtClean="0"/>
              <a:t> distributed code – OpenSource code should be name spaced</a:t>
            </a:r>
          </a:p>
          <a:p>
            <a:r>
              <a:rPr lang="en-GB" sz="1600" dirty="0" smtClean="0"/>
              <a:t>Only use .$broadcast(), .$emit(), and .$on() for atomic events</a:t>
            </a:r>
          </a:p>
          <a:p>
            <a:r>
              <a:rPr lang="en-GB" sz="1600" dirty="0" smtClean="0"/>
              <a:t>Always let users use </a:t>
            </a:r>
            <a:r>
              <a:rPr lang="en-GB" sz="1600" b="1" dirty="0" smtClean="0"/>
              <a:t>expressions</a:t>
            </a:r>
            <a:r>
              <a:rPr lang="en-GB" sz="1600" dirty="0" smtClean="0"/>
              <a:t> “{{}}” whenever possible</a:t>
            </a:r>
          </a:p>
          <a:p>
            <a:r>
              <a:rPr lang="en-GB" sz="1600" dirty="0" smtClean="0"/>
              <a:t>Extend directives by using </a:t>
            </a:r>
            <a:r>
              <a:rPr lang="en-GB" sz="1600" b="1" dirty="0" smtClean="0"/>
              <a:t>Directive Controllers</a:t>
            </a:r>
          </a:p>
          <a:p>
            <a:r>
              <a:rPr lang="en-GB" sz="1600" dirty="0" smtClean="0"/>
              <a:t>Add </a:t>
            </a:r>
            <a:r>
              <a:rPr lang="en-GB" sz="1600" b="1" dirty="0" smtClean="0"/>
              <a:t>teardown code to controllers and directives </a:t>
            </a:r>
            <a:r>
              <a:rPr lang="en-GB" sz="1600" dirty="0" smtClean="0"/>
              <a:t>- Controllers </a:t>
            </a:r>
            <a:r>
              <a:rPr lang="en-GB" sz="1600" dirty="0"/>
              <a:t>and </a:t>
            </a:r>
            <a:r>
              <a:rPr lang="en-GB" sz="1600" dirty="0" smtClean="0"/>
              <a:t>directives emit an event right before they are destroyed. You can perform the garbage collection there.</a:t>
            </a:r>
          </a:p>
          <a:p>
            <a:r>
              <a:rPr lang="en-GB" sz="1600" dirty="0" smtClean="0"/>
              <a:t>Leverage </a:t>
            </a:r>
            <a:r>
              <a:rPr lang="en-GB" sz="1600" b="1" dirty="0" smtClean="0"/>
              <a:t>modules</a:t>
            </a:r>
            <a:r>
              <a:rPr lang="en-GB" sz="1600" dirty="0" smtClean="0"/>
              <a:t> properly – Group your code into related bundles. This way if you remove a module, your app still works</a:t>
            </a:r>
          </a:p>
          <a:p>
            <a:r>
              <a:rPr lang="en-GB" sz="1600" dirty="0" smtClean="0"/>
              <a:t>Add </a:t>
            </a:r>
            <a:r>
              <a:rPr lang="en-GB" sz="1600" b="1" dirty="0" smtClean="0"/>
              <a:t>NPM</a:t>
            </a:r>
            <a:r>
              <a:rPr lang="en-GB" sz="1600" dirty="0" smtClean="0"/>
              <a:t> and </a:t>
            </a:r>
            <a:r>
              <a:rPr lang="en-GB" sz="1600" b="1" dirty="0" smtClean="0"/>
              <a:t>Bower</a:t>
            </a:r>
            <a:r>
              <a:rPr lang="en-GB" sz="1600" dirty="0" smtClean="0"/>
              <a:t> support</a:t>
            </a:r>
          </a:p>
          <a:p>
            <a:endParaRPr lang="en-GB" sz="1600" dirty="0" smtClean="0"/>
          </a:p>
        </p:txBody>
      </p:sp>
    </p:spTree>
    <p:extLst>
      <p:ext uri="{BB962C8B-B14F-4D97-AF65-F5344CB8AC3E}">
        <p14:creationId xmlns:p14="http://schemas.microsoft.com/office/powerpoint/2010/main" val="15236141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Angular – Performance Improvement</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Minimize the number of registered watchers</a:t>
            </a:r>
          </a:p>
          <a:p>
            <a:pPr lvl="1">
              <a:buFont typeface="Wingdings" panose="05000000000000000000" pitchFamily="2" charset="2"/>
              <a:buChar char="Ø"/>
            </a:pPr>
            <a:r>
              <a:rPr lang="en-GB" sz="1400" dirty="0" smtClean="0"/>
              <a:t>Tools such as Batarang, chrome Angular watchers are useful tools</a:t>
            </a:r>
          </a:p>
          <a:p>
            <a:r>
              <a:rPr lang="en-GB" sz="1600" dirty="0" smtClean="0"/>
              <a:t>Maximum the performance of registered watchers</a:t>
            </a:r>
          </a:p>
          <a:p>
            <a:r>
              <a:rPr lang="en-GB" sz="1600" dirty="0" smtClean="0"/>
              <a:t>Use ng-if rather than ng-show</a:t>
            </a:r>
          </a:p>
          <a:p>
            <a:r>
              <a:rPr lang="en-GB" sz="1600" dirty="0" smtClean="0"/>
              <a:t>As AngularJS doesn’t have native support for unregistering watchers, you can use solutions like </a:t>
            </a:r>
            <a:r>
              <a:rPr lang="en-GB" sz="1600" b="1" dirty="0" smtClean="0"/>
              <a:t>bindonce </a:t>
            </a:r>
          </a:p>
          <a:p>
            <a:pPr lvl="1">
              <a:buFont typeface="Wingdings" panose="05000000000000000000" pitchFamily="2" charset="2"/>
              <a:buChar char="Ø"/>
            </a:pPr>
            <a:r>
              <a:rPr lang="en-GB" sz="1400" dirty="0"/>
              <a:t>&lt;div bindonce </a:t>
            </a:r>
            <a:r>
              <a:rPr lang="en-GB" sz="1400" dirty="0" err="1"/>
              <a:t>bo</a:t>
            </a:r>
            <a:r>
              <a:rPr lang="en-GB" sz="1400" dirty="0"/>
              <a:t>-text=” ’TRANSLATION.KEY’ | translate ”&gt;&lt;/div</a:t>
            </a:r>
            <a:r>
              <a:rPr lang="en-GB" sz="1400" dirty="0" smtClean="0"/>
              <a:t>&gt;</a:t>
            </a:r>
          </a:p>
          <a:p>
            <a:r>
              <a:rPr lang="en-GB" sz="1600" dirty="0" smtClean="0"/>
              <a:t>Pagination i.e. use paginate:page in &lt;ng-repeat&gt; directory</a:t>
            </a:r>
          </a:p>
          <a:p>
            <a:r>
              <a:rPr lang="en-GB" sz="1600" dirty="0" smtClean="0"/>
              <a:t>Infinite scrolling</a:t>
            </a:r>
          </a:p>
          <a:p>
            <a:r>
              <a:rPr lang="en-GB" sz="1600" dirty="0" smtClean="0"/>
              <a:t>Cache calculated properties</a:t>
            </a:r>
          </a:p>
          <a:p>
            <a:r>
              <a:rPr lang="en-GB" sz="1600" dirty="0" smtClean="0"/>
              <a:t>Scalyr Directives</a:t>
            </a:r>
          </a:p>
          <a:p>
            <a:r>
              <a:rPr lang="en-GB" sz="1600" dirty="0" smtClean="0"/>
              <a:t>Angular Fastscroll (in div tags)</a:t>
            </a:r>
          </a:p>
          <a:p>
            <a:r>
              <a:rPr lang="en-GB" sz="1600" dirty="0" smtClean="0"/>
              <a:t>Tools:</a:t>
            </a:r>
          </a:p>
          <a:p>
            <a:pPr lvl="1"/>
            <a:r>
              <a:rPr lang="en-GB" sz="1200" dirty="0" smtClean="0"/>
              <a:t>Chrome DevTools</a:t>
            </a:r>
          </a:p>
          <a:p>
            <a:pPr lvl="1"/>
            <a:r>
              <a:rPr lang="en-GB" sz="1200" dirty="0" smtClean="0"/>
              <a:t>Batarang Plugin</a:t>
            </a:r>
          </a:p>
          <a:p>
            <a:pPr lvl="1"/>
            <a:r>
              <a:rPr lang="en-GB" sz="1200" dirty="0" smtClean="0"/>
              <a:t>angular-instruments</a:t>
            </a:r>
          </a:p>
        </p:txBody>
      </p:sp>
    </p:spTree>
    <p:extLst>
      <p:ext uri="{BB962C8B-B14F-4D97-AF65-F5344CB8AC3E}">
        <p14:creationId xmlns:p14="http://schemas.microsoft.com/office/powerpoint/2010/main" val="8666416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https://docs.angularjs.org/tutorial</a:t>
            </a:r>
            <a:r>
              <a:rPr lang="en-US" sz="1600" dirty="0" smtClean="0">
                <a:hlinkClick r:id="rId2"/>
              </a:rPr>
              <a:t>/</a:t>
            </a:r>
            <a:endParaRPr lang="en-US" sz="1600" dirty="0" smtClean="0"/>
          </a:p>
          <a:p>
            <a:r>
              <a:rPr lang="en-US" sz="1600" dirty="0">
                <a:hlinkClick r:id="rId3"/>
              </a:rPr>
              <a:t>https://</a:t>
            </a:r>
            <a:r>
              <a:rPr lang="en-US" sz="1600" dirty="0" smtClean="0">
                <a:hlinkClick r:id="rId3"/>
              </a:rPr>
              <a:t>github.com/angular/angular-seed</a:t>
            </a:r>
            <a:endParaRPr lang="en-US" sz="1600" dirty="0" smtClean="0"/>
          </a:p>
          <a:p>
            <a:r>
              <a:rPr lang="en-US" sz="1600" dirty="0">
                <a:hlinkClick r:id="rId4"/>
              </a:rPr>
              <a:t>https://</a:t>
            </a:r>
            <a:r>
              <a:rPr lang="en-US" sz="1600" dirty="0" smtClean="0">
                <a:hlinkClick r:id="rId4"/>
              </a:rPr>
              <a:t>docs.angularjs.org/tutorial/step_00</a:t>
            </a:r>
            <a:endParaRPr lang="en-US" sz="1600" dirty="0" smtClean="0"/>
          </a:p>
          <a:p>
            <a:r>
              <a:rPr lang="en-US" sz="1600" dirty="0">
                <a:hlinkClick r:id="rId5"/>
              </a:rPr>
              <a:t>https://www.madewithangular.com</a:t>
            </a:r>
            <a:r>
              <a:rPr lang="en-US" sz="1600" dirty="0" smtClean="0">
                <a:hlinkClick r:id="rId5"/>
              </a:rPr>
              <a:t>/#/</a:t>
            </a:r>
            <a:endParaRPr lang="en-US" sz="1600" dirty="0" smtClean="0"/>
          </a:p>
          <a:p>
            <a:r>
              <a:rPr lang="en-US" sz="1600" dirty="0">
                <a:hlinkClick r:id="rId6"/>
              </a:rPr>
              <a:t>https://</a:t>
            </a:r>
            <a:r>
              <a:rPr lang="en-US" sz="1600" dirty="0" smtClean="0">
                <a:hlinkClick r:id="rId6"/>
              </a:rPr>
              <a:t>github.com/angular/angular.js/wiki/Best-Practices</a:t>
            </a:r>
            <a:endParaRPr lang="en-US" sz="1600" dirty="0" smtClean="0"/>
          </a:p>
          <a:p>
            <a:r>
              <a:rPr lang="en-US" sz="1600" dirty="0">
                <a:hlinkClick r:id="rId3"/>
              </a:rPr>
              <a:t>https://</a:t>
            </a:r>
            <a:r>
              <a:rPr lang="en-US" sz="1600" dirty="0" smtClean="0">
                <a:hlinkClick r:id="rId3"/>
              </a:rPr>
              <a:t>github.com/angular/angular-seed</a:t>
            </a:r>
            <a:endParaRPr lang="en-US" sz="1600" dirty="0" smtClean="0"/>
          </a:p>
          <a:p>
            <a:r>
              <a:rPr lang="en-US" sz="1600" dirty="0"/>
              <a:t>http://www.slideshare.net/damienklinnert/angular-performance-tuning-for-large</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idx="1"/>
          </p:nvPr>
        </p:nvSpPr>
        <p:spPr/>
        <p:txBody>
          <a:bodyPr>
            <a:normAutofit/>
          </a:bodyPr>
          <a:lstStyle/>
          <a:p>
            <a:r>
              <a:rPr lang="en-US" sz="1600" dirty="0" smtClean="0"/>
              <a:t>Data-Binding</a:t>
            </a:r>
          </a:p>
          <a:p>
            <a:r>
              <a:rPr lang="en-US" sz="1600" dirty="0" smtClean="0"/>
              <a:t>Scope</a:t>
            </a:r>
          </a:p>
          <a:p>
            <a:r>
              <a:rPr lang="en-US" sz="1600" dirty="0" smtClean="0"/>
              <a:t>Dependency Injection</a:t>
            </a:r>
          </a:p>
          <a:p>
            <a:r>
              <a:rPr lang="en-US" sz="1600" dirty="0" smtClean="0"/>
              <a:t>Filters</a:t>
            </a:r>
          </a:p>
          <a:p>
            <a:r>
              <a:rPr lang="en-US" sz="1600" dirty="0" smtClean="0"/>
              <a:t>Services</a:t>
            </a:r>
          </a:p>
          <a:p>
            <a:r>
              <a:rPr lang="en-US" sz="1600" dirty="0" smtClean="0"/>
              <a:t>Factory</a:t>
            </a:r>
          </a:p>
          <a:p>
            <a:r>
              <a:rPr lang="en-US" sz="1600" dirty="0" smtClean="0"/>
              <a:t>Expressions</a:t>
            </a:r>
          </a:p>
          <a:p>
            <a:r>
              <a:rPr lang="en-US" sz="1600" dirty="0" smtClean="0"/>
              <a:t>Providers</a:t>
            </a:r>
          </a:p>
          <a:p>
            <a:r>
              <a:rPr lang="en-US" sz="1600" dirty="0" smtClean="0"/>
              <a:t>Validators</a:t>
            </a:r>
          </a:p>
          <a:p>
            <a:r>
              <a:rPr lang="en-US" sz="1600" dirty="0" smtClean="0"/>
              <a:t>Directives</a:t>
            </a:r>
          </a:p>
          <a:p>
            <a:r>
              <a:rPr lang="en-US" sz="1600" dirty="0" smtClean="0"/>
              <a:t>Controllers</a:t>
            </a:r>
          </a:p>
          <a:p>
            <a:r>
              <a:rPr lang="en-US" sz="1600" dirty="0" smtClean="0"/>
              <a:t>Modules</a:t>
            </a:r>
          </a:p>
          <a:p>
            <a:r>
              <a:rPr lang="en-US" sz="1600" dirty="0" smtClean="0"/>
              <a:t>Expressions</a:t>
            </a:r>
          </a:p>
        </p:txBody>
      </p:sp>
    </p:spTree>
    <p:extLst>
      <p:ext uri="{BB962C8B-B14F-4D97-AF65-F5344CB8AC3E}">
        <p14:creationId xmlns:p14="http://schemas.microsoft.com/office/powerpoint/2010/main" val="1703842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Components</a:t>
            </a:r>
            <a:endParaRPr lang="en-US" dirty="0"/>
          </a:p>
        </p:txBody>
      </p:sp>
      <p:sp>
        <p:nvSpPr>
          <p:cNvPr id="3" name="Content Placeholder 2"/>
          <p:cNvSpPr>
            <a:spLocks noGrp="1"/>
          </p:cNvSpPr>
          <p:nvPr>
            <p:ph idx="1"/>
          </p:nvPr>
        </p:nvSpPr>
        <p:spPr/>
        <p:txBody>
          <a:bodyPr>
            <a:normAutofit/>
          </a:bodyPr>
          <a:lstStyle/>
          <a:p>
            <a:r>
              <a:rPr lang="en-US" sz="1600" b="1" dirty="0" smtClean="0"/>
              <a:t>ng-app: </a:t>
            </a:r>
            <a:r>
              <a:rPr lang="en-GB" sz="1600" dirty="0"/>
              <a:t>This directive defines and links an AngularJS application to </a:t>
            </a:r>
            <a:r>
              <a:rPr lang="en-GB" sz="1600" dirty="0" smtClean="0"/>
              <a:t>HTML</a:t>
            </a:r>
          </a:p>
          <a:p>
            <a:r>
              <a:rPr lang="en-GB" sz="1600" b="1" dirty="0" smtClean="0"/>
              <a:t>ng-model: </a:t>
            </a:r>
            <a:r>
              <a:rPr lang="en-GB" sz="1600" dirty="0" smtClean="0"/>
              <a:t>This </a:t>
            </a:r>
            <a:r>
              <a:rPr lang="en-GB" sz="1600" dirty="0"/>
              <a:t>directive binds the values of AngularJS application data to HTML input </a:t>
            </a:r>
            <a:r>
              <a:rPr lang="en-GB" sz="1600" dirty="0" smtClean="0"/>
              <a:t>controls</a:t>
            </a:r>
          </a:p>
          <a:p>
            <a:r>
              <a:rPr lang="en-GB" sz="1600" b="1" dirty="0" smtClean="0"/>
              <a:t>ng-bind: </a:t>
            </a:r>
            <a:r>
              <a:rPr lang="en-GB" sz="1600" dirty="0"/>
              <a:t>This directive binds the AngularJS </a:t>
            </a:r>
            <a:r>
              <a:rPr lang="en-GB" sz="1600" dirty="0" smtClean="0"/>
              <a:t>application </a:t>
            </a:r>
            <a:r>
              <a:rPr lang="en-GB" sz="1600" dirty="0"/>
              <a:t>data to HTML tags</a:t>
            </a:r>
            <a:endParaRPr lang="en-US" sz="1600" b="1" dirty="0" smtClean="0"/>
          </a:p>
        </p:txBody>
      </p:sp>
    </p:spTree>
    <p:extLst>
      <p:ext uri="{BB962C8B-B14F-4D97-AF65-F5344CB8AC3E}">
        <p14:creationId xmlns:p14="http://schemas.microsoft.com/office/powerpoint/2010/main" val="3554860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AngularJS</a:t>
            </a:r>
            <a:endParaRPr lang="en-US" dirty="0"/>
          </a:p>
        </p:txBody>
      </p:sp>
      <p:sp>
        <p:nvSpPr>
          <p:cNvPr id="3" name="Content Placeholder 2"/>
          <p:cNvSpPr>
            <a:spLocks noGrp="1"/>
          </p:cNvSpPr>
          <p:nvPr>
            <p:ph idx="1"/>
          </p:nvPr>
        </p:nvSpPr>
        <p:spPr/>
        <p:txBody>
          <a:bodyPr>
            <a:normAutofit/>
          </a:bodyPr>
          <a:lstStyle/>
          <a:p>
            <a:r>
              <a:rPr lang="en-US" sz="1600" dirty="0" smtClean="0"/>
              <a:t>Provides capability to create Single Page Application (SPA)</a:t>
            </a:r>
          </a:p>
          <a:p>
            <a:r>
              <a:rPr lang="en-US" sz="1600" dirty="0" smtClean="0"/>
              <a:t>Two way data binding</a:t>
            </a:r>
          </a:p>
          <a:p>
            <a:r>
              <a:rPr lang="en-US" sz="1600" dirty="0" smtClean="0"/>
              <a:t>Code is unit testable</a:t>
            </a:r>
          </a:p>
          <a:p>
            <a:r>
              <a:rPr lang="en-US" sz="1600" dirty="0" smtClean="0"/>
              <a:t>Uses dependency injection and makes use of separation of concerns</a:t>
            </a:r>
          </a:p>
          <a:p>
            <a:r>
              <a:rPr lang="en-US" sz="1600" dirty="0" smtClean="0"/>
              <a:t>Provides reusable components</a:t>
            </a:r>
          </a:p>
          <a:p>
            <a:r>
              <a:rPr lang="en-US" sz="1600" dirty="0" smtClean="0"/>
              <a:t>Applications can run on all major browsers and smart phones including Android and iOS based phones/tablets</a:t>
            </a:r>
          </a:p>
          <a:p>
            <a:r>
              <a:rPr lang="en-US" sz="1600" dirty="0" smtClean="0"/>
              <a:t>ng-include can be used to embed html within another html. This feature is not available in HTML</a:t>
            </a:r>
          </a:p>
        </p:txBody>
      </p:sp>
    </p:spTree>
    <p:extLst>
      <p:ext uri="{BB962C8B-B14F-4D97-AF65-F5344CB8AC3E}">
        <p14:creationId xmlns:p14="http://schemas.microsoft.com/office/powerpoint/2010/main" val="3468767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AngularJS</a:t>
            </a:r>
            <a:endParaRPr lang="en-US" dirty="0"/>
          </a:p>
        </p:txBody>
      </p:sp>
      <p:sp>
        <p:nvSpPr>
          <p:cNvPr id="3" name="Content Placeholder 2"/>
          <p:cNvSpPr>
            <a:spLocks noGrp="1"/>
          </p:cNvSpPr>
          <p:nvPr>
            <p:ph idx="1"/>
          </p:nvPr>
        </p:nvSpPr>
        <p:spPr/>
        <p:txBody>
          <a:bodyPr>
            <a:normAutofit/>
          </a:bodyPr>
          <a:lstStyle/>
          <a:p>
            <a:r>
              <a:rPr lang="en-US" sz="1600" b="1" dirty="0" smtClean="0"/>
              <a:t>Not Secure:</a:t>
            </a:r>
            <a:r>
              <a:rPr lang="en-US" sz="1600" dirty="0" smtClean="0"/>
              <a:t> Server side authentication is must to keep an application secure</a:t>
            </a:r>
          </a:p>
          <a:p>
            <a:r>
              <a:rPr lang="en-US" sz="1600" b="1" dirty="0" smtClean="0"/>
              <a:t>Not degradable: </a:t>
            </a:r>
            <a:r>
              <a:rPr lang="en-US" sz="1600" dirty="0" smtClean="0"/>
              <a:t>If your application </a:t>
            </a:r>
            <a:r>
              <a:rPr lang="en-GB" sz="1600" dirty="0"/>
              <a:t>user disables JavaScript then user will just see the basic page and nothing more</a:t>
            </a:r>
            <a:endParaRPr lang="en-US" sz="1600" dirty="0" smtClean="0"/>
          </a:p>
        </p:txBody>
      </p:sp>
    </p:spTree>
    <p:extLst>
      <p:ext uri="{BB962C8B-B14F-4D97-AF65-F5344CB8AC3E}">
        <p14:creationId xmlns:p14="http://schemas.microsoft.com/office/powerpoint/2010/main" val="3273650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Bootstrapping AngularJS apps</a:t>
            </a:r>
            <a:endParaRPr lang="en-US" dirty="0"/>
          </a:p>
        </p:txBody>
      </p:sp>
      <p:sp>
        <p:nvSpPr>
          <p:cNvPr id="3" name="Content Placeholder 2"/>
          <p:cNvSpPr>
            <a:spLocks noGrp="1"/>
          </p:cNvSpPr>
          <p:nvPr>
            <p:ph idx="1"/>
          </p:nvPr>
        </p:nvSpPr>
        <p:spPr/>
        <p:txBody>
          <a:bodyPr>
            <a:normAutofit/>
          </a:bodyPr>
          <a:lstStyle/>
          <a:p>
            <a:r>
              <a:rPr lang="en-GB" sz="1600" dirty="0"/>
              <a:t>Bootstrapping AngularJS apps </a:t>
            </a:r>
            <a:r>
              <a:rPr lang="en-GB" sz="1600" b="1" dirty="0"/>
              <a:t>automatically</a:t>
            </a:r>
            <a:r>
              <a:rPr lang="en-GB" sz="1600" dirty="0"/>
              <a:t> using the </a:t>
            </a:r>
            <a:r>
              <a:rPr lang="en-GB" sz="1600" b="1" dirty="0" err="1"/>
              <a:t>ngApp</a:t>
            </a:r>
            <a:r>
              <a:rPr lang="en-GB" sz="1600" dirty="0"/>
              <a:t> directive is very easy and suitable for most cases. In advanced cases, such as when using script loaders, you can use the </a:t>
            </a:r>
            <a:r>
              <a:rPr lang="en-GB" sz="1600" b="1" dirty="0"/>
              <a:t>imperative / manual way</a:t>
            </a:r>
            <a:r>
              <a:rPr lang="en-GB" sz="1600" dirty="0"/>
              <a:t> to bootstrap the </a:t>
            </a:r>
            <a:r>
              <a:rPr lang="en-GB" sz="1600" dirty="0" smtClean="0"/>
              <a:t>app</a:t>
            </a:r>
          </a:p>
          <a:p>
            <a:r>
              <a:rPr lang="en-GB" sz="1600" dirty="0"/>
              <a:t>There are 3 important things that happen during the app bootstrap:</a:t>
            </a:r>
          </a:p>
          <a:p>
            <a:pPr marL="617220" lvl="1" indent="-342900">
              <a:buFont typeface="+mj-lt"/>
              <a:buAutoNum type="arabicParenR"/>
            </a:pPr>
            <a:r>
              <a:rPr lang="en-GB" sz="1400" dirty="0"/>
              <a:t>The </a:t>
            </a:r>
            <a:r>
              <a:rPr lang="en-GB" sz="1400" dirty="0">
                <a:hlinkClick r:id="rId2"/>
              </a:rPr>
              <a:t>injector</a:t>
            </a:r>
            <a:r>
              <a:rPr lang="en-GB" sz="1400" dirty="0"/>
              <a:t> that will be used for dependency injection is </a:t>
            </a:r>
            <a:r>
              <a:rPr lang="en-GB" sz="1400" dirty="0" smtClean="0"/>
              <a:t>created</a:t>
            </a:r>
            <a:endParaRPr lang="en-GB" sz="1400" dirty="0"/>
          </a:p>
          <a:p>
            <a:pPr marL="617220" lvl="1" indent="-342900">
              <a:buFont typeface="+mj-lt"/>
              <a:buAutoNum type="arabicParenR"/>
            </a:pPr>
            <a:r>
              <a:rPr lang="en-GB" sz="1400" dirty="0"/>
              <a:t>The injector will then create the </a:t>
            </a:r>
            <a:r>
              <a:rPr lang="en-GB" sz="1400" dirty="0">
                <a:hlinkClick r:id="rId3"/>
              </a:rPr>
              <a:t>root scope</a:t>
            </a:r>
            <a:r>
              <a:rPr lang="en-GB" sz="1400" dirty="0"/>
              <a:t> that will become the </a:t>
            </a:r>
            <a:r>
              <a:rPr lang="en-GB" sz="1400" b="1" dirty="0">
                <a:solidFill>
                  <a:srgbClr val="00B050"/>
                </a:solidFill>
              </a:rPr>
              <a:t>context</a:t>
            </a:r>
            <a:r>
              <a:rPr lang="en-GB" sz="1400" dirty="0">
                <a:solidFill>
                  <a:srgbClr val="00B050"/>
                </a:solidFill>
              </a:rPr>
              <a:t> </a:t>
            </a:r>
            <a:r>
              <a:rPr lang="en-GB" sz="1400" dirty="0"/>
              <a:t>for the model of our </a:t>
            </a:r>
            <a:r>
              <a:rPr lang="en-GB" sz="1400" dirty="0" smtClean="0"/>
              <a:t>application</a:t>
            </a:r>
            <a:endParaRPr lang="en-GB" sz="1400" dirty="0"/>
          </a:p>
          <a:p>
            <a:pPr marL="617220" lvl="1" indent="-342900">
              <a:buFont typeface="+mj-lt"/>
              <a:buAutoNum type="arabicParenR"/>
            </a:pPr>
            <a:r>
              <a:rPr lang="en-GB" sz="1400" dirty="0"/>
              <a:t>Angular will then "compile" the DOM starting at the </a:t>
            </a:r>
            <a:r>
              <a:rPr lang="en-GB" sz="1400" b="1" dirty="0" err="1"/>
              <a:t>ngApp</a:t>
            </a:r>
            <a:r>
              <a:rPr lang="en-GB" sz="1400" dirty="0"/>
              <a:t> root element, processing any directives and bindings found along the </a:t>
            </a:r>
            <a:r>
              <a:rPr lang="en-GB" sz="1400" dirty="0" smtClean="0"/>
              <a:t>way</a:t>
            </a:r>
            <a:endParaRPr lang="en-GB" sz="1400" dirty="0"/>
          </a:p>
          <a:p>
            <a:r>
              <a:rPr lang="en-GB" sz="1600" dirty="0"/>
              <a:t>Once an application is bootstrapped, it will then wait for incoming browser </a:t>
            </a:r>
            <a:r>
              <a:rPr lang="en-GB" sz="1600" dirty="0" smtClean="0"/>
              <a:t>events </a:t>
            </a:r>
            <a:r>
              <a:rPr lang="en-GB" sz="1600" dirty="0"/>
              <a:t>that might change the model. Once such an event occurs, Angular detects if it caused any model changes and if changes are found, Angular will reflect them in the view by updating all of the affected </a:t>
            </a:r>
            <a:r>
              <a:rPr lang="en-GB" sz="1600" dirty="0" smtClean="0"/>
              <a:t>bindings</a:t>
            </a:r>
          </a:p>
          <a:p>
            <a:endParaRPr lang="en-US" sz="1600"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9091" y="4902503"/>
            <a:ext cx="3137045" cy="1550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0863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 data binding</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2204864"/>
            <a:ext cx="6296025"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Data changes in model reflects in view automatically and vice versa. No need of DOM manipulations</a:t>
            </a:r>
          </a:p>
        </p:txBody>
      </p:sp>
    </p:spTree>
    <p:extLst>
      <p:ext uri="{BB962C8B-B14F-4D97-AF65-F5344CB8AC3E}">
        <p14:creationId xmlns:p14="http://schemas.microsoft.com/office/powerpoint/2010/main" val="23767946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2224</TotalTime>
  <Words>1879</Words>
  <Application>Microsoft Office PowerPoint</Application>
  <PresentationFormat>On-screen Show (4:3)</PresentationFormat>
  <Paragraphs>254</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Clarity</vt:lpstr>
      <vt:lpstr>AngularJS</vt:lpstr>
      <vt:lpstr>AngularJS</vt:lpstr>
      <vt:lpstr>Core Features</vt:lpstr>
      <vt:lpstr>Concepts</vt:lpstr>
      <vt:lpstr>AngularJS Components</vt:lpstr>
      <vt:lpstr>Advantages of AngularJS</vt:lpstr>
      <vt:lpstr>Disadvantages of AngularJS</vt:lpstr>
      <vt:lpstr>Bootstrapping AngularJS apps</vt:lpstr>
      <vt:lpstr>Two way data binding</vt:lpstr>
      <vt:lpstr>AngularJS Directive</vt:lpstr>
      <vt:lpstr>AngularJS – ngBind</vt:lpstr>
      <vt:lpstr>AngularJS – ngCloak</vt:lpstr>
      <vt:lpstr>AngularJS – ngCsp</vt:lpstr>
      <vt:lpstr>AngularJS Expression &amp; Controller</vt:lpstr>
      <vt:lpstr>AngularJS Scope</vt:lpstr>
      <vt:lpstr>AngularJS Scope Contd…</vt:lpstr>
      <vt:lpstr>AngularJS Services</vt:lpstr>
      <vt:lpstr>AngularJS JSONP</vt:lpstr>
      <vt:lpstr>AngularJS Filter</vt:lpstr>
      <vt:lpstr>AngularJS Table &amp; Include</vt:lpstr>
      <vt:lpstr>AngularJS Forms</vt:lpstr>
      <vt:lpstr>AngularJS HTML DOM</vt:lpstr>
      <vt:lpstr>AngularJS Custom Directive</vt:lpstr>
      <vt:lpstr>AngularJS Views</vt:lpstr>
      <vt:lpstr>Routing and Multiple Views</vt:lpstr>
      <vt:lpstr>AngularJS – HTTP Service</vt:lpstr>
      <vt:lpstr>AngularJS – Internationalization</vt:lpstr>
      <vt:lpstr>AngularJS Testability</vt:lpstr>
      <vt:lpstr>AngularJS Continuous Integration</vt:lpstr>
      <vt:lpstr>JQuery</vt:lpstr>
      <vt:lpstr>Best Practices</vt:lpstr>
      <vt:lpstr>Angular – Performance Improvement</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Cognizant Technology Solutions</cp:lastModifiedBy>
  <cp:revision>317</cp:revision>
  <dcterms:created xsi:type="dcterms:W3CDTF">2016-02-28T16:32:10Z</dcterms:created>
  <dcterms:modified xsi:type="dcterms:W3CDTF">2016-03-07T22:29:48Z</dcterms:modified>
</cp:coreProperties>
</file>