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1" r:id="rId5"/>
    <p:sldId id="302" r:id="rId6"/>
    <p:sldId id="304" r:id="rId7"/>
    <p:sldId id="303" r:id="rId8"/>
    <p:sldId id="305" r:id="rId9"/>
    <p:sldId id="306" r:id="rId10"/>
    <p:sldId id="307" r:id="rId11"/>
    <p:sldId id="309" r:id="rId12"/>
    <p:sldId id="308" r:id="rId13"/>
    <p:sldId id="310" r:id="rId14"/>
    <p:sldId id="311" r:id="rId15"/>
    <p:sldId id="312" r:id="rId16"/>
    <p:sldId id="313" r:id="rId17"/>
    <p:sldId id="314" r:id="rId18"/>
    <p:sldId id="315" r:id="rId19"/>
    <p:sldId id="316" r:id="rId20"/>
    <p:sldId id="317" r:id="rId21"/>
    <p:sldId id="318" r:id="rId22"/>
    <p:sldId id="319" r:id="rId23"/>
    <p:sldId id="324" r:id="rId24"/>
    <p:sldId id="325" r:id="rId25"/>
    <p:sldId id="326" r:id="rId26"/>
    <p:sldId id="327" r:id="rId27"/>
    <p:sldId id="328" r:id="rId28"/>
    <p:sldId id="329" r:id="rId29"/>
    <p:sldId id="330" r:id="rId30"/>
    <p:sldId id="323" r:id="rId31"/>
    <p:sldId id="320" r:id="rId32"/>
    <p:sldId id="321" r:id="rId33"/>
    <p:sldId id="322" r:id="rId34"/>
    <p:sldId id="26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691" y="1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3/4/2018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oracle.com/javase/7/docs/api/java/util/ConcurrentModificationExcep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Jyth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javarevisited.blogspot.co.uk/2011/09/code-review-checklist-best-practice.html" TargetMode="External"/><Relationship Id="rId3" Type="http://schemas.openxmlformats.org/officeDocument/2006/relationships/hyperlink" Target="https://en.wikipedia.org/wiki/OSGi" TargetMode="External"/><Relationship Id="rId7" Type="http://schemas.openxmlformats.org/officeDocument/2006/relationships/hyperlink" Target="https://docs.oracle.com/javase/tutorial/java/IandI/override.html" TargetMode="External"/><Relationship Id="rId2" Type="http://schemas.openxmlformats.org/officeDocument/2006/relationships/hyperlink" Target="https://en.wikipedia.org/wiki/Java_Classloader" TargetMode="External"/><Relationship Id="rId1" Type="http://schemas.openxmlformats.org/officeDocument/2006/relationships/slideLayout" Target="../slideLayouts/slideLayout2.xml"/><Relationship Id="rId6" Type="http://schemas.openxmlformats.org/officeDocument/2006/relationships/hyperlink" Target="http://javarevisited.blogspot.co.uk/2012/10/10-garbage-collection-interview-question-answer.html" TargetMode="External"/><Relationship Id="rId11" Type="http://schemas.openxmlformats.org/officeDocument/2006/relationships/hyperlink" Target="http://misko.hevery.com/code-reviewers-guide/" TargetMode="External"/><Relationship Id="rId5" Type="http://schemas.openxmlformats.org/officeDocument/2006/relationships/hyperlink" Target="http://www.oracle.com/webfolder/technetwork/tutorials/obe/java/G1GettingStarted/index.html" TargetMode="External"/><Relationship Id="rId10" Type="http://schemas.openxmlformats.org/officeDocument/2006/relationships/hyperlink" Target="http://crunchify.com/better-understanding-on-checked-vs-unchecked-exceptions-how-to-handle-exception-better-way-in-java/" TargetMode="External"/><Relationship Id="rId4" Type="http://schemas.openxmlformats.org/officeDocument/2006/relationships/hyperlink" Target="http://www.oracle.com/webfolder/technetwork/tutorials/obe/java/gc01/index.html" TargetMode="External"/><Relationship Id="rId9" Type="http://schemas.openxmlformats.org/officeDocument/2006/relationships/hyperlink" Target="https://dzone.com/articles/java-code-review-checklist"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OSG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java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dirty="0"/>
              <a:t>First, any new objects are allocated to the eden </a:t>
            </a:r>
            <a:r>
              <a:rPr lang="en-GB" sz="1600" dirty="0" smtClean="0"/>
              <a:t>space</a:t>
            </a:r>
          </a:p>
          <a:p>
            <a:r>
              <a:rPr lang="en-GB" sz="1600" dirty="0"/>
              <a:t>When the eden space fills up, a minor garbage </a:t>
            </a:r>
            <a:r>
              <a:rPr lang="en-GB" sz="1600" dirty="0" smtClean="0"/>
              <a:t>collection </a:t>
            </a:r>
            <a:r>
              <a:rPr lang="en-GB" sz="1600" dirty="0"/>
              <a:t>is </a:t>
            </a:r>
            <a:r>
              <a:rPr lang="en-GB" sz="1600" dirty="0" smtClean="0"/>
              <a:t>triggered</a:t>
            </a:r>
          </a:p>
          <a:p>
            <a:r>
              <a:rPr lang="en-GB" sz="1600" dirty="0"/>
              <a:t>Referenced objects are moved to the first survivor space. Unreferenced objects are deleted when the eden space is </a:t>
            </a:r>
            <a:r>
              <a:rPr lang="en-GB" sz="1600" dirty="0" smtClean="0"/>
              <a:t>cleared</a:t>
            </a:r>
          </a:p>
          <a:p>
            <a:r>
              <a:rPr lang="en-GB" sz="1600" b="1" dirty="0" smtClean="0"/>
              <a:t>Object Aging:</a:t>
            </a:r>
            <a:r>
              <a:rPr lang="en-GB" sz="1600" dirty="0" smtClean="0"/>
              <a:t> At </a:t>
            </a:r>
            <a:r>
              <a:rPr lang="en-GB" sz="1600" dirty="0"/>
              <a:t>the next minor GC, the same thing happens for the eden space. Unreferenced objects are deleted and referenced objects are moved to a survivor space. However, in this case, they are moved to the second survivor space (S1). In addition, objects from the last minor GC on the first survivor space (S0) have their age incremented and get moved to S1. Once all surviving objects have been moved to S1, both S0 and eden are cleared. Notice we now have differently aged object in the survivor </a:t>
            </a:r>
            <a:r>
              <a:rPr lang="en-GB" sz="1600" dirty="0" smtClean="0"/>
              <a:t>space</a:t>
            </a:r>
          </a:p>
          <a:p>
            <a:r>
              <a:rPr lang="en-GB" sz="1600" b="1" dirty="0" smtClean="0"/>
              <a:t>Additional Aging:</a:t>
            </a:r>
            <a:r>
              <a:rPr lang="en-GB" sz="1600" dirty="0" smtClean="0"/>
              <a:t> </a:t>
            </a:r>
            <a:r>
              <a:rPr lang="en-GB" sz="1600" dirty="0"/>
              <a:t>At the next minor GC, the same process repeats. However this time the survivor spaces switch. Referenced objects are moved to S0. Surviving objects are aged. Eden and S1 are </a:t>
            </a:r>
            <a:r>
              <a:rPr lang="en-GB" sz="1600" dirty="0" smtClean="0"/>
              <a:t>cleared</a:t>
            </a:r>
          </a:p>
          <a:p>
            <a:r>
              <a:rPr lang="en-GB" sz="1600" b="1" dirty="0" smtClean="0"/>
              <a:t>Promotion:</a:t>
            </a:r>
            <a:r>
              <a:rPr lang="en-GB" sz="1600" dirty="0" smtClean="0"/>
              <a:t> </a:t>
            </a:r>
            <a:r>
              <a:rPr lang="en-GB" sz="1600" dirty="0"/>
              <a:t>This slide demonstrates promotion. After a minor GC, when aged objects reach a certain age threshold (8 in this example) they are promoted from young generation to old generation</a:t>
            </a:r>
          </a:p>
        </p:txBody>
      </p:sp>
    </p:spTree>
    <p:extLst>
      <p:ext uri="{BB962C8B-B14F-4D97-AF65-F5344CB8AC3E}">
        <p14:creationId xmlns:p14="http://schemas.microsoft.com/office/powerpoint/2010/main" val="446544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b="1" dirty="0" smtClean="0"/>
              <a:t>Promotion Continues:</a:t>
            </a:r>
            <a:r>
              <a:rPr lang="en-GB" sz="1600" dirty="0" smtClean="0"/>
              <a:t> </a:t>
            </a:r>
            <a:r>
              <a:rPr lang="en-GB" sz="1600" dirty="0"/>
              <a:t>As minor GCs continue to </a:t>
            </a:r>
            <a:r>
              <a:rPr lang="en-GB" sz="1600" dirty="0" smtClean="0"/>
              <a:t>occur </a:t>
            </a:r>
            <a:r>
              <a:rPr lang="en-GB" sz="1600" dirty="0"/>
              <a:t>objects will continue to be promoted to the old generation </a:t>
            </a:r>
            <a:r>
              <a:rPr lang="en-GB" sz="1600" dirty="0" smtClean="0"/>
              <a:t>space</a:t>
            </a:r>
          </a:p>
          <a:p>
            <a:r>
              <a:rPr lang="en-GB" sz="1600" dirty="0"/>
              <a:t>So that pretty much covers the entire process with the young generation. Eventually, a </a:t>
            </a:r>
            <a:r>
              <a:rPr lang="en-GB" sz="1600" b="1" dirty="0"/>
              <a:t>major GC </a:t>
            </a:r>
            <a:r>
              <a:rPr lang="en-GB" sz="1600" dirty="0"/>
              <a:t>will be performed on the old generation which cleans up and compacts that space</a:t>
            </a:r>
          </a:p>
        </p:txBody>
      </p:sp>
    </p:spTree>
    <p:extLst>
      <p:ext uri="{BB962C8B-B14F-4D97-AF65-F5344CB8AC3E}">
        <p14:creationId xmlns:p14="http://schemas.microsoft.com/office/powerpoint/2010/main" val="3493127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 Tools</a:t>
            </a:r>
            <a:endParaRPr lang="en-US" dirty="0"/>
          </a:p>
        </p:txBody>
      </p:sp>
      <p:sp>
        <p:nvSpPr>
          <p:cNvPr id="3" name="Content Placeholder 2"/>
          <p:cNvSpPr>
            <a:spLocks noGrp="1"/>
          </p:cNvSpPr>
          <p:nvPr>
            <p:ph idx="1"/>
          </p:nvPr>
        </p:nvSpPr>
        <p:spPr/>
        <p:txBody>
          <a:bodyPr>
            <a:normAutofit/>
          </a:bodyPr>
          <a:lstStyle/>
          <a:p>
            <a:r>
              <a:rPr lang="en-GB" sz="1600" dirty="0" smtClean="0"/>
              <a:t>Visual GC plugin for Visual VM</a:t>
            </a:r>
          </a:p>
          <a:p>
            <a:r>
              <a:rPr lang="en-GB" sz="1600" dirty="0" err="1" smtClean="0"/>
              <a:t>JConsole</a:t>
            </a:r>
            <a:endParaRPr lang="en-GB" sz="1600" dirty="0"/>
          </a:p>
        </p:txBody>
      </p:sp>
    </p:spTree>
    <p:extLst>
      <p:ext uri="{BB962C8B-B14F-4D97-AF65-F5344CB8AC3E}">
        <p14:creationId xmlns:p14="http://schemas.microsoft.com/office/powerpoint/2010/main" val="180611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 Switches</a:t>
            </a:r>
            <a:endParaRPr lang="en-US" dirty="0"/>
          </a:p>
        </p:txBody>
      </p:sp>
      <p:sp>
        <p:nvSpPr>
          <p:cNvPr id="3" name="Content Placeholder 2"/>
          <p:cNvSpPr>
            <a:spLocks noGrp="1"/>
          </p:cNvSpPr>
          <p:nvPr>
            <p:ph idx="1"/>
          </p:nvPr>
        </p:nvSpPr>
        <p:spPr/>
        <p:txBody>
          <a:bodyPr>
            <a:normAutofit/>
          </a:bodyPr>
          <a:lstStyle/>
          <a:p>
            <a:r>
              <a:rPr lang="en-GB" sz="1600" dirty="0" smtClean="0"/>
              <a:t>Java Garbage Collector switches</a:t>
            </a:r>
            <a:endParaRPr lang="en-GB" sz="1600" dirty="0"/>
          </a:p>
        </p:txBody>
      </p:sp>
      <p:graphicFrame>
        <p:nvGraphicFramePr>
          <p:cNvPr id="4" name="Table 3"/>
          <p:cNvGraphicFramePr>
            <a:graphicFrameLocks noGrp="1"/>
          </p:cNvGraphicFramePr>
          <p:nvPr>
            <p:extLst>
              <p:ext uri="{D42A27DB-BD31-4B8C-83A1-F6EECF244321}">
                <p14:modId xmlns:p14="http://schemas.microsoft.com/office/powerpoint/2010/main" val="3381264691"/>
              </p:ext>
            </p:extLst>
          </p:nvPr>
        </p:nvGraphicFramePr>
        <p:xfrm>
          <a:off x="708076" y="2204865"/>
          <a:ext cx="5976664" cy="3196926"/>
        </p:xfrm>
        <a:graphic>
          <a:graphicData uri="http://schemas.openxmlformats.org/drawingml/2006/table">
            <a:tbl>
              <a:tblPr/>
              <a:tblGrid>
                <a:gridCol w="2988332"/>
                <a:gridCol w="2988332"/>
              </a:tblGrid>
              <a:tr h="342225">
                <a:tc>
                  <a:txBody>
                    <a:bodyPr/>
                    <a:lstStyle/>
                    <a:p>
                      <a:r>
                        <a:rPr lang="en-US" b="1" dirty="0"/>
                        <a:t>Switch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Description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dirty="0"/>
                        <a:t>-Xms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Sets the initial heap size for when the JVM starts.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686">
                <a:tc>
                  <a:txBody>
                    <a:bodyPr/>
                    <a:lstStyle/>
                    <a:p>
                      <a:r>
                        <a:rPr lang="en-US" sz="1600" dirty="0"/>
                        <a:t>-Xmx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heap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size of the Young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starting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-XX:MaxPermSize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6734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Collectors – Serial GC</a:t>
            </a:r>
            <a:endParaRPr lang="en-US" dirty="0"/>
          </a:p>
        </p:txBody>
      </p:sp>
      <p:sp>
        <p:nvSpPr>
          <p:cNvPr id="3" name="Content Placeholder 2"/>
          <p:cNvSpPr>
            <a:spLocks noGrp="1"/>
          </p:cNvSpPr>
          <p:nvPr>
            <p:ph idx="1"/>
          </p:nvPr>
        </p:nvSpPr>
        <p:spPr/>
        <p:txBody>
          <a:bodyPr>
            <a:normAutofit/>
          </a:bodyPr>
          <a:lstStyle/>
          <a:p>
            <a:r>
              <a:rPr lang="en-GB" sz="1600" dirty="0" smtClean="0"/>
              <a:t>The Serial GC</a:t>
            </a:r>
          </a:p>
          <a:p>
            <a:r>
              <a:rPr lang="en-GB" sz="1600" dirty="0"/>
              <a:t>The serial collector is the default for </a:t>
            </a:r>
            <a:r>
              <a:rPr lang="en-GB" sz="1600" b="1" dirty="0"/>
              <a:t>client style machines </a:t>
            </a:r>
            <a:r>
              <a:rPr lang="en-GB" sz="1600" dirty="0"/>
              <a:t>in Java SE 5 and 6. With the serial collector, both minor and major garbage collections are done serially (using a single virtual CPU). In addition, it uses a mark-compact collection method. This method moves older memory to the beginning of the heap so that new memory allocations are made into a single continuous chunk of memory at the end of the heap. This compacting of memory makes it faster to allocate new chunks of memory to the heap</a:t>
            </a:r>
            <a:r>
              <a:rPr lang="en-GB" sz="1600" dirty="0" smtClean="0"/>
              <a:t>.</a:t>
            </a:r>
          </a:p>
          <a:p>
            <a:r>
              <a:rPr lang="en-GB" sz="1600" dirty="0"/>
              <a:t>To enable the Serial Collector use:</a:t>
            </a:r>
            <a:br>
              <a:rPr lang="en-GB" sz="1600" dirty="0"/>
            </a:br>
            <a:r>
              <a:rPr lang="en-GB" sz="1600" dirty="0"/>
              <a:t>-XX:+</a:t>
            </a:r>
            <a:r>
              <a:rPr lang="en-GB" sz="1600" dirty="0" smtClean="0"/>
              <a:t>UseSerialGC</a:t>
            </a:r>
          </a:p>
          <a:p>
            <a:r>
              <a:rPr lang="en-GB" sz="1600" b="1" dirty="0" smtClean="0"/>
              <a:t>Uses:</a:t>
            </a:r>
          </a:p>
          <a:p>
            <a:pPr lvl="1">
              <a:buFont typeface="Wingdings" panose="05000000000000000000" pitchFamily="2" charset="2"/>
              <a:buChar char="Ø"/>
            </a:pPr>
            <a:r>
              <a:rPr lang="en-GB" sz="1400" dirty="0" smtClean="0"/>
              <a:t>Choice </a:t>
            </a:r>
            <a:r>
              <a:rPr lang="en-GB" sz="1400" dirty="0"/>
              <a:t>for most applications that do not have low pause time requirements and run on client-style </a:t>
            </a:r>
            <a:r>
              <a:rPr lang="en-GB" sz="1400" dirty="0" smtClean="0"/>
              <a:t>machines</a:t>
            </a:r>
          </a:p>
          <a:p>
            <a:pPr lvl="1">
              <a:buFont typeface="Wingdings" panose="05000000000000000000" pitchFamily="2" charset="2"/>
              <a:buChar char="Ø"/>
            </a:pPr>
            <a:r>
              <a:rPr lang="en-GB" sz="1400" dirty="0" smtClean="0"/>
              <a:t>Popularly used in applications where </a:t>
            </a:r>
            <a:r>
              <a:rPr lang="en-GB" sz="1400" dirty="0"/>
              <a:t>high number of JVMs are run on the same </a:t>
            </a:r>
            <a:r>
              <a:rPr lang="en-GB" sz="1400" dirty="0" smtClean="0"/>
              <a:t>machine</a:t>
            </a:r>
          </a:p>
          <a:p>
            <a:pPr lvl="1">
              <a:buFont typeface="Wingdings" panose="05000000000000000000" pitchFamily="2" charset="2"/>
              <a:buChar char="Ø"/>
            </a:pPr>
            <a:r>
              <a:rPr lang="en-GB" sz="1400" dirty="0" smtClean="0"/>
              <a:t>Suitable for small applications with less number of threads</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34157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Garbage Collectors – Parallel GC</a:t>
            </a:r>
            <a:endParaRPr lang="en-US" dirty="0"/>
          </a:p>
        </p:txBody>
      </p:sp>
      <p:sp>
        <p:nvSpPr>
          <p:cNvPr id="3" name="Content Placeholder 2"/>
          <p:cNvSpPr>
            <a:spLocks noGrp="1"/>
          </p:cNvSpPr>
          <p:nvPr>
            <p:ph idx="1"/>
          </p:nvPr>
        </p:nvSpPr>
        <p:spPr/>
        <p:txBody>
          <a:bodyPr>
            <a:normAutofit/>
          </a:bodyPr>
          <a:lstStyle/>
          <a:p>
            <a:r>
              <a:rPr lang="en-GB" sz="1600" dirty="0" smtClean="0"/>
              <a:t>The Parallel GC</a:t>
            </a:r>
          </a:p>
          <a:p>
            <a:r>
              <a:rPr lang="en-GB" sz="1600" dirty="0"/>
              <a:t>The parallel garbage collector uses multiple threads to perform the young </a:t>
            </a:r>
            <a:r>
              <a:rPr lang="en-GB" sz="1600" dirty="0" err="1"/>
              <a:t>genertion</a:t>
            </a:r>
            <a:r>
              <a:rPr lang="en-GB" sz="1600" dirty="0"/>
              <a:t> garbage collection. By default on a host with N CPUs, the parallel garbage collector uses N garbage collector threads in the collection. The number of garbage collector threads can be controlled with command-line options:</a:t>
            </a:r>
            <a:br>
              <a:rPr lang="en-GB" sz="1600" dirty="0"/>
            </a:br>
            <a:r>
              <a:rPr lang="en-GB" sz="1600" b="1" dirty="0"/>
              <a:t>-XX:ParallelGCThreads=&lt;desired number</a:t>
            </a:r>
            <a:r>
              <a:rPr lang="en-GB" sz="1600" b="1" dirty="0" smtClean="0"/>
              <a:t>&gt;</a:t>
            </a:r>
          </a:p>
          <a:p>
            <a:r>
              <a:rPr lang="en-GB" sz="1600" dirty="0" smtClean="0"/>
              <a:t>To </a:t>
            </a:r>
            <a:r>
              <a:rPr lang="en-GB" sz="1600" dirty="0"/>
              <a:t>enable the </a:t>
            </a:r>
            <a:r>
              <a:rPr lang="en-GB" sz="1600" dirty="0" smtClean="0"/>
              <a:t>Parallel Collector </a:t>
            </a:r>
            <a:r>
              <a:rPr lang="en-GB" sz="1600" dirty="0"/>
              <a:t>use:</a:t>
            </a:r>
            <a:br>
              <a:rPr lang="en-GB" sz="1600" dirty="0"/>
            </a:br>
            <a:r>
              <a:rPr lang="en-US" sz="1600" dirty="0"/>
              <a:t>-XX:+</a:t>
            </a:r>
            <a:r>
              <a:rPr lang="en-US" sz="1600" dirty="0" smtClean="0"/>
              <a:t>UseParallelGC</a:t>
            </a:r>
          </a:p>
          <a:p>
            <a:pPr marL="0" indent="0">
              <a:buNone/>
            </a:pPr>
            <a:r>
              <a:rPr lang="en-US" sz="1600" b="1" dirty="0"/>
              <a:t> </a:t>
            </a:r>
            <a:r>
              <a:rPr lang="en-US" sz="1600" b="1" dirty="0" smtClean="0"/>
              <a:t>  </a:t>
            </a:r>
            <a:r>
              <a:rPr lang="en-US" sz="1600" dirty="0" smtClean="0"/>
              <a:t>-</a:t>
            </a:r>
            <a:r>
              <a:rPr lang="en-US" sz="1600" dirty="0"/>
              <a:t>XX:+</a:t>
            </a:r>
            <a:r>
              <a:rPr lang="en-US" sz="1600" dirty="0" err="1" smtClean="0"/>
              <a:t>UseParallelOldGC</a:t>
            </a:r>
            <a:endParaRPr lang="en-US" sz="1600" dirty="0"/>
          </a:p>
          <a:p>
            <a:r>
              <a:rPr lang="en-GB" sz="1600" b="1" dirty="0" smtClean="0"/>
              <a:t>Uses:</a:t>
            </a:r>
          </a:p>
          <a:p>
            <a:pPr lvl="1">
              <a:buFont typeface="Wingdings" panose="05000000000000000000" pitchFamily="2" charset="2"/>
              <a:buChar char="Ø"/>
            </a:pPr>
            <a:r>
              <a:rPr lang="en-GB" sz="1400" dirty="0" smtClean="0"/>
              <a:t>Also </a:t>
            </a:r>
            <a:r>
              <a:rPr lang="en-GB" sz="1400" dirty="0"/>
              <a:t>called a throughput </a:t>
            </a:r>
            <a:r>
              <a:rPr lang="en-GB" sz="1400" dirty="0" smtClean="0"/>
              <a:t>collector</a:t>
            </a:r>
          </a:p>
          <a:p>
            <a:pPr lvl="1">
              <a:buFont typeface="Wingdings" panose="05000000000000000000" pitchFamily="2" charset="2"/>
              <a:buChar char="Ø"/>
            </a:pPr>
            <a:r>
              <a:rPr lang="en-GB" sz="1400" dirty="0"/>
              <a:t>Since it can use </a:t>
            </a:r>
            <a:r>
              <a:rPr lang="en-GB" sz="1400" dirty="0" smtClean="0"/>
              <a:t>multiple </a:t>
            </a:r>
            <a:r>
              <a:rPr lang="en-GB" sz="1400" dirty="0"/>
              <a:t>CPUs to speed up application throughput. This collector should be used when a lot of work need to be done and long pauses are acceptable</a:t>
            </a:r>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8325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CMS</a:t>
            </a:r>
            <a:endParaRPr lang="en-US" dirty="0"/>
          </a:p>
        </p:txBody>
      </p:sp>
      <p:sp>
        <p:nvSpPr>
          <p:cNvPr id="3" name="Content Placeholder 2"/>
          <p:cNvSpPr>
            <a:spLocks noGrp="1"/>
          </p:cNvSpPr>
          <p:nvPr>
            <p:ph idx="1"/>
          </p:nvPr>
        </p:nvSpPr>
        <p:spPr/>
        <p:txBody>
          <a:bodyPr>
            <a:normAutofit/>
          </a:bodyPr>
          <a:lstStyle/>
          <a:p>
            <a:r>
              <a:rPr lang="en-GB" sz="1600" b="1" dirty="0" smtClean="0"/>
              <a:t>CMS</a:t>
            </a:r>
            <a:r>
              <a:rPr lang="en-GB" sz="1600" dirty="0" smtClean="0"/>
              <a:t> – Concurrent Mark and Sweep Collector</a:t>
            </a:r>
          </a:p>
          <a:p>
            <a:r>
              <a:rPr lang="en-GB" sz="1600" dirty="0"/>
              <a:t>The Concurrent Mark Sweep (CMS) collector (also referred to as the concurrent low pause collector) collects the tenured generation. It attempts to minimize the pauses due to garbage collection by doing most of the garbage collection work concurrently with the application threads. Normally the concurrent low pause collector does not copy or compact the live objects. A garbage collection is done without moving the live objects. If fragmentation becomes a problem, allocate a larger </a:t>
            </a:r>
            <a:r>
              <a:rPr lang="en-GB" sz="1600" dirty="0" smtClean="0"/>
              <a:t>heap</a:t>
            </a:r>
          </a:p>
          <a:p>
            <a:r>
              <a:rPr lang="en-GB" sz="1600" b="1" dirty="0"/>
              <a:t>Note:</a:t>
            </a:r>
            <a:r>
              <a:rPr lang="en-GB" sz="1600" dirty="0"/>
              <a:t> CMS collector on young generation uses the same algorithm as that of the parallel </a:t>
            </a:r>
            <a:r>
              <a:rPr lang="en-GB" sz="1600" dirty="0" smtClean="0"/>
              <a:t>collector</a:t>
            </a:r>
          </a:p>
          <a:p>
            <a:r>
              <a:rPr lang="en-US" sz="1600" dirty="0"/>
              <a:t>-XX:+</a:t>
            </a:r>
            <a:r>
              <a:rPr lang="en-US" sz="1600" dirty="0" smtClean="0"/>
              <a:t>UseConcMarkSweepGC</a:t>
            </a:r>
          </a:p>
          <a:p>
            <a:r>
              <a:rPr lang="en-US" sz="1600" dirty="0"/>
              <a:t>-XX:ParallelCMSThreads=&lt;n</a:t>
            </a:r>
            <a:r>
              <a:rPr lang="en-US" sz="1600" dirty="0" smtClean="0"/>
              <a:t>&gt; - to set number of threads</a:t>
            </a:r>
          </a:p>
          <a:p>
            <a:r>
              <a:rPr lang="en-US" sz="1600" b="1" dirty="0" smtClean="0"/>
              <a:t>Uses:</a:t>
            </a:r>
          </a:p>
          <a:p>
            <a:pPr lvl="1">
              <a:buFont typeface="Wingdings" panose="05000000000000000000" pitchFamily="2" charset="2"/>
              <a:buChar char="Ø"/>
            </a:pPr>
            <a:r>
              <a:rPr lang="en-GB" sz="1400" dirty="0"/>
              <a:t>The CMS collector should be used for applications that require low pause times and can share resources with the garbage </a:t>
            </a:r>
            <a:r>
              <a:rPr lang="en-GB" sz="1400" dirty="0" smtClean="0"/>
              <a:t>collector</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67140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G1</a:t>
            </a:r>
            <a:endParaRPr lang="en-US" dirty="0"/>
          </a:p>
        </p:txBody>
      </p:sp>
      <p:sp>
        <p:nvSpPr>
          <p:cNvPr id="3" name="Content Placeholder 2"/>
          <p:cNvSpPr>
            <a:spLocks noGrp="1"/>
          </p:cNvSpPr>
          <p:nvPr>
            <p:ph idx="1"/>
          </p:nvPr>
        </p:nvSpPr>
        <p:spPr/>
        <p:txBody>
          <a:bodyPr>
            <a:normAutofit/>
          </a:bodyPr>
          <a:lstStyle/>
          <a:p>
            <a:r>
              <a:rPr lang="en-US" sz="1600" b="1" dirty="0"/>
              <a:t>G1 Garbage Collector</a:t>
            </a:r>
          </a:p>
          <a:p>
            <a:r>
              <a:rPr lang="en-GB" sz="1600" dirty="0"/>
              <a:t>The Garbage First or G1 garbage collector is available in Java 7 and is designed to be the long term replacement for the CMS collector. The G1 collector is a parallel, concurrent, and incrementally compacting low-pause garbage collector that has quite a different layout from the other garbage collectors described </a:t>
            </a:r>
            <a:r>
              <a:rPr lang="en-GB" sz="1600" dirty="0" smtClean="0"/>
              <a:t>previously</a:t>
            </a:r>
          </a:p>
          <a:p>
            <a:r>
              <a:rPr lang="en-US" sz="1600" dirty="0"/>
              <a:t>-XX:+</a:t>
            </a:r>
            <a:r>
              <a:rPr lang="en-US" sz="1600" dirty="0" smtClean="0"/>
              <a:t>UseG1GC</a:t>
            </a:r>
          </a:p>
          <a:p>
            <a:r>
              <a:rPr lang="en-GB" sz="1600" dirty="0"/>
              <a:t>The Garbage-First (G1) collector is a server-style garbage collector, targeted for multi-processor machines with large memories. It meets garbage collection (GC) pause time goals with a high probability, while achieving high </a:t>
            </a:r>
            <a:r>
              <a:rPr lang="en-GB" sz="1600" dirty="0" smtClean="0"/>
              <a:t>throughput</a:t>
            </a:r>
          </a:p>
          <a:p>
            <a:r>
              <a:rPr lang="en-GB" sz="1600" dirty="0"/>
              <a:t>The G1 collector is designed for applications that</a:t>
            </a:r>
            <a:r>
              <a:rPr lang="en-GB" sz="1600" dirty="0" smtClean="0"/>
              <a:t>:</a:t>
            </a:r>
          </a:p>
          <a:p>
            <a:pPr lvl="1">
              <a:buFont typeface="Wingdings" panose="05000000000000000000" pitchFamily="2" charset="2"/>
              <a:buChar char="Ø"/>
            </a:pPr>
            <a:r>
              <a:rPr lang="en-GB" sz="1400" dirty="0"/>
              <a:t>Can operate concurrently with applications threads like the CMS </a:t>
            </a:r>
            <a:r>
              <a:rPr lang="en-GB" sz="1400" dirty="0" smtClean="0"/>
              <a:t>collector</a:t>
            </a:r>
            <a:endParaRPr lang="en-GB" sz="1400" dirty="0"/>
          </a:p>
          <a:p>
            <a:pPr lvl="1">
              <a:buFont typeface="Wingdings" panose="05000000000000000000" pitchFamily="2" charset="2"/>
              <a:buChar char="Ø"/>
            </a:pPr>
            <a:r>
              <a:rPr lang="en-GB" sz="1400" dirty="0"/>
              <a:t>Compact free space without lengthy GC induced pause </a:t>
            </a:r>
            <a:r>
              <a:rPr lang="en-GB" sz="1400" dirty="0" smtClean="0"/>
              <a:t>times</a:t>
            </a:r>
            <a:endParaRPr lang="en-GB" sz="1400" dirty="0"/>
          </a:p>
          <a:p>
            <a:pPr lvl="1">
              <a:buFont typeface="Wingdings" panose="05000000000000000000" pitchFamily="2" charset="2"/>
              <a:buChar char="Ø"/>
            </a:pPr>
            <a:r>
              <a:rPr lang="en-GB" sz="1400" dirty="0"/>
              <a:t>Need more predictable GC pause </a:t>
            </a:r>
            <a:r>
              <a:rPr lang="en-GB" sz="1400" dirty="0" smtClean="0"/>
              <a:t>durations</a:t>
            </a:r>
            <a:endParaRPr lang="en-GB" sz="1400" dirty="0"/>
          </a:p>
          <a:p>
            <a:pPr lvl="1">
              <a:buFont typeface="Wingdings" panose="05000000000000000000" pitchFamily="2" charset="2"/>
              <a:buChar char="Ø"/>
            </a:pPr>
            <a:r>
              <a:rPr lang="en-GB" sz="1400" dirty="0"/>
              <a:t>Do not want to sacrifice a lot of throughput </a:t>
            </a:r>
            <a:r>
              <a:rPr lang="en-GB" sz="1400" dirty="0" smtClean="0"/>
              <a:t>performance</a:t>
            </a:r>
            <a:endParaRPr lang="en-GB" sz="1400" dirty="0"/>
          </a:p>
          <a:p>
            <a:pPr lvl="1">
              <a:buFont typeface="Wingdings" panose="05000000000000000000" pitchFamily="2" charset="2"/>
              <a:buChar char="Ø"/>
            </a:pPr>
            <a:r>
              <a:rPr lang="en-GB" sz="1400" dirty="0"/>
              <a:t>Do not require a much larger Java </a:t>
            </a:r>
            <a:r>
              <a:rPr lang="en-GB" sz="1400" dirty="0" smtClean="0"/>
              <a:t>heap</a:t>
            </a:r>
            <a:endParaRPr lang="en-GB" sz="1400" dirty="0"/>
          </a:p>
          <a:p>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017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 – Finalize Method</a:t>
            </a:r>
            <a:endParaRPr lang="en-US" dirty="0"/>
          </a:p>
        </p:txBody>
      </p:sp>
      <p:sp>
        <p:nvSpPr>
          <p:cNvPr id="3" name="Content Placeholder 2"/>
          <p:cNvSpPr>
            <a:spLocks noGrp="1"/>
          </p:cNvSpPr>
          <p:nvPr>
            <p:ph idx="1"/>
          </p:nvPr>
        </p:nvSpPr>
        <p:spPr/>
        <p:txBody>
          <a:bodyPr>
            <a:normAutofit/>
          </a:bodyPr>
          <a:lstStyle/>
          <a:p>
            <a:r>
              <a:rPr lang="en-GB" sz="1600" dirty="0"/>
              <a:t>Finalize method in Java also called finalizer is a method defined in java.lang.Object and called by Garbage collector before collecting any object which is eligible for GC. Finalize() method provides last chance to object to do </a:t>
            </a:r>
            <a:r>
              <a:rPr lang="en-GB" sz="1600" dirty="0" smtClean="0"/>
              <a:t>clean up </a:t>
            </a:r>
            <a:r>
              <a:rPr lang="en-GB" sz="1600" dirty="0"/>
              <a:t>and free any remaining </a:t>
            </a:r>
            <a:r>
              <a:rPr lang="en-GB" sz="1600" dirty="0" smtClean="0"/>
              <a:t>resource</a:t>
            </a:r>
          </a:p>
          <a:p>
            <a:r>
              <a:rPr lang="en-GB" sz="1600" b="1" dirty="0" smtClean="0"/>
              <a:t>Object eligibility for GC:</a:t>
            </a:r>
          </a:p>
          <a:p>
            <a:pPr lvl="1">
              <a:buFont typeface="Wingdings" panose="05000000000000000000" pitchFamily="2" charset="2"/>
              <a:buChar char="Ø"/>
            </a:pPr>
            <a:r>
              <a:rPr lang="en-GB" sz="1400" dirty="0"/>
              <a:t>An object becomes eligible for garbage collection when there is no live reference for that object or it can not be reached by any live thread. Cyclic reference doesn’t count as live reference and if two objects are pointing to each other and there is no live reference for any of them, than both are eligible for GC. Also Garbage collection thread is a </a:t>
            </a:r>
            <a:r>
              <a:rPr lang="en-GB" sz="1400" b="1" dirty="0"/>
              <a:t>daemon thread </a:t>
            </a:r>
            <a:r>
              <a:rPr lang="en-GB" sz="1400" dirty="0"/>
              <a:t>which will run by JVM based upon GC algorithm and when runs it collects all objects which are eligible for </a:t>
            </a:r>
            <a:r>
              <a:rPr lang="en-GB" sz="1400" dirty="0" smtClean="0"/>
              <a:t>GC</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2867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TreeSet</a:t>
            </a:r>
            <a:endParaRPr lang="en-US" dirty="0"/>
          </a:p>
        </p:txBody>
      </p:sp>
      <p:sp>
        <p:nvSpPr>
          <p:cNvPr id="3" name="Content Placeholder 2"/>
          <p:cNvSpPr>
            <a:spLocks noGrp="1"/>
          </p:cNvSpPr>
          <p:nvPr>
            <p:ph idx="1"/>
          </p:nvPr>
        </p:nvSpPr>
        <p:spPr/>
        <p:txBody>
          <a:bodyPr>
            <a:normAutofit/>
          </a:bodyPr>
          <a:lstStyle/>
          <a:p>
            <a:r>
              <a:rPr lang="en-GB" sz="1600" dirty="0" smtClean="0"/>
              <a:t>A NavigableSet implementation based on a TreeMap. The elements are ordered using their natural ordering, or by a Comparator provided at set creation time, depending on which constructor is used</a:t>
            </a:r>
          </a:p>
          <a:p>
            <a:r>
              <a:rPr lang="en-GB" sz="1600" dirty="0" smtClean="0"/>
              <a:t>Not synchronized i.e. not thread safe</a:t>
            </a:r>
          </a:p>
          <a:p>
            <a:r>
              <a:rPr lang="en-GB" sz="1600" dirty="0"/>
              <a:t>If multiple threads access a tree set concurrently, and at least one of the threads modifies the set, it must be synchronized externally. This is typically accomplished by synchronizing on some object that naturally encapsulates the set. If no such object exists, the set should be "wrapped" using the Collections.synchronizedSortedSet method. This is best done at creation time, to prevent accidental unsynchronized access to the set:</a:t>
            </a:r>
          </a:p>
          <a:p>
            <a:pPr marL="0" indent="0">
              <a:buNone/>
            </a:pPr>
            <a:r>
              <a:rPr lang="en-GB" sz="1600" b="1" dirty="0" smtClean="0"/>
              <a:t>   </a:t>
            </a:r>
            <a:r>
              <a:rPr lang="en-GB" sz="1600" b="1" dirty="0"/>
              <a:t>SortedSet s = </a:t>
            </a:r>
            <a:r>
              <a:rPr lang="en-GB" sz="1600" b="1" dirty="0" smtClean="0"/>
              <a:t>Collections.synchronizedSortedSet(new </a:t>
            </a:r>
            <a:r>
              <a:rPr lang="en-GB" sz="1600" b="1" dirty="0"/>
              <a:t>TreeSet</a:t>
            </a:r>
            <a:r>
              <a:rPr lang="en-GB" sz="1600" b="1" dirty="0" smtClean="0"/>
              <a:t>(...));</a:t>
            </a:r>
          </a:p>
          <a:p>
            <a:r>
              <a:rPr lang="en-GB" sz="1600" dirty="0"/>
              <a:t>The iterators returned by this class's iterator method are </a:t>
            </a:r>
            <a:r>
              <a:rPr lang="en-GB" sz="1600" b="1" i="1" dirty="0"/>
              <a:t>fail-fast</a:t>
            </a:r>
            <a:r>
              <a:rPr lang="en-GB" sz="1600" dirty="0"/>
              <a:t>: if the set is modified at any time after the iterator is created, in any way except through the iterator's own remove method, the iterator will throw </a:t>
            </a:r>
            <a:r>
              <a:rPr lang="en-GB" sz="1600" dirty="0" smtClean="0"/>
              <a:t>a </a:t>
            </a:r>
            <a:r>
              <a:rPr lang="en-GB" sz="1600" dirty="0" smtClean="0">
                <a:hlinkClick r:id="rId2" tooltip="class in java.util"/>
              </a:rPr>
              <a:t>ConcurrentModificationException</a:t>
            </a:r>
            <a:r>
              <a:rPr lang="en-GB" sz="1600" dirty="0"/>
              <a:t>. Thus, in the face of concurrent modification, the iterator fails quickly and cleanly, rather than risking arbitrary, non-deterministic behavior at an undetermined time in the </a:t>
            </a:r>
            <a:r>
              <a:rPr lang="en-GB" sz="1600" dirty="0" smtClean="0"/>
              <a:t>future</a:t>
            </a:r>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81987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Class Loader</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Java Classloader</a:t>
            </a:r>
            <a:r>
              <a:rPr lang="en-GB" sz="1600" dirty="0"/>
              <a:t> is a part of the Java Runtime Environment that dynamically loads Java classes into the Java Virtual Machine</a:t>
            </a:r>
            <a:r>
              <a:rPr lang="en-GB" sz="1600" dirty="0" smtClean="0"/>
              <a:t>.</a:t>
            </a:r>
            <a:r>
              <a:rPr lang="en-GB" sz="1600" dirty="0"/>
              <a:t> Usually classes are only loaded on demand. The Java run time system does not need to know about files and file systems because of classloaders. Delegation is an important concept to understand when learning about </a:t>
            </a:r>
            <a:r>
              <a:rPr lang="en-GB" sz="1600" dirty="0" smtClean="0"/>
              <a:t>classloaders</a:t>
            </a:r>
            <a:endParaRPr lang="en-GB" sz="1600" dirty="0"/>
          </a:p>
          <a:p>
            <a:r>
              <a:rPr lang="en-GB" sz="1400" dirty="0"/>
              <a:t>When the JVM is started, three class loaders are used</a:t>
            </a:r>
            <a:r>
              <a:rPr lang="en-GB" sz="1400" dirty="0" smtClean="0"/>
              <a:t>:</a:t>
            </a:r>
            <a:endParaRPr lang="en-GB" sz="1400" dirty="0"/>
          </a:p>
          <a:p>
            <a:pPr lvl="1">
              <a:buFont typeface="Wingdings" panose="05000000000000000000" pitchFamily="2" charset="2"/>
              <a:buChar char="Ø"/>
            </a:pPr>
            <a:r>
              <a:rPr lang="en-GB" sz="1400" dirty="0"/>
              <a:t>Bootstrap class </a:t>
            </a:r>
            <a:r>
              <a:rPr lang="en-GB" sz="1400" dirty="0" smtClean="0"/>
              <a:t>loader - </a:t>
            </a:r>
            <a:r>
              <a:rPr lang="en-US" sz="1400" dirty="0"/>
              <a:t>&lt;JAVA_HOME&gt;/</a:t>
            </a:r>
            <a:r>
              <a:rPr lang="en-US" sz="1400" dirty="0" err="1"/>
              <a:t>jre</a:t>
            </a:r>
            <a:r>
              <a:rPr lang="en-US" sz="1400" dirty="0"/>
              <a:t>/lib</a:t>
            </a:r>
            <a:endParaRPr lang="en-GB" sz="1400" dirty="0"/>
          </a:p>
          <a:p>
            <a:pPr lvl="1">
              <a:buFont typeface="Wingdings" panose="05000000000000000000" pitchFamily="2" charset="2"/>
              <a:buChar char="Ø"/>
            </a:pPr>
            <a:r>
              <a:rPr lang="en-GB" sz="1400" dirty="0"/>
              <a:t>Extensions class </a:t>
            </a:r>
            <a:r>
              <a:rPr lang="en-GB" sz="1400" dirty="0" smtClean="0"/>
              <a:t>loader - </a:t>
            </a:r>
            <a:r>
              <a:rPr lang="en-US" sz="1400" dirty="0"/>
              <a:t>&lt;JAVA_HOME&gt;/jre/lib/</a:t>
            </a:r>
            <a:r>
              <a:rPr lang="en-US" sz="1400" dirty="0" err="1"/>
              <a:t>ext</a:t>
            </a:r>
            <a:endParaRPr lang="en-GB" sz="1400" dirty="0"/>
          </a:p>
          <a:p>
            <a:pPr lvl="1">
              <a:buFont typeface="Wingdings" panose="05000000000000000000" pitchFamily="2" charset="2"/>
              <a:buChar char="Ø"/>
            </a:pPr>
            <a:r>
              <a:rPr lang="en-GB" sz="1400" dirty="0"/>
              <a:t>System class </a:t>
            </a:r>
            <a:r>
              <a:rPr lang="en-GB" sz="1400" dirty="0" smtClean="0"/>
              <a:t>loader – CLASSPATH environment variable</a:t>
            </a:r>
            <a:endParaRPr lang="en-GB" sz="1400" dirty="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HashSet Vs TreeSet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9484080"/>
              </p:ext>
            </p:extLst>
          </p:nvPr>
        </p:nvGraphicFramePr>
        <p:xfrm>
          <a:off x="457200" y="1600200"/>
          <a:ext cx="8229600" cy="3576320"/>
        </p:xfrm>
        <a:graphic>
          <a:graphicData uri="http://schemas.openxmlformats.org/drawingml/2006/table">
            <a:tbl>
              <a:tblPr firstRow="1" bandRow="1">
                <a:tableStyleId>{17292A2E-F333-43FB-9621-5CBBE7FDCDCB}</a:tableStyleId>
              </a:tblPr>
              <a:tblGrid>
                <a:gridCol w="2743200"/>
                <a:gridCol w="2743200"/>
                <a:gridCol w="2743200"/>
              </a:tblGrid>
              <a:tr h="370840">
                <a:tc>
                  <a:txBody>
                    <a:bodyPr/>
                    <a:lstStyle/>
                    <a:p>
                      <a:r>
                        <a:rPr lang="en-US" dirty="0" smtClean="0"/>
                        <a:t>Parameter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Performance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Better</a:t>
                      </a:r>
                      <a:r>
                        <a:rPr lang="en-US" baseline="0" dirty="0" smtClean="0"/>
                        <a:t> compared to 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Slower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Null Object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Allows null objects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 allow null object because compareTo</a:t>
                      </a:r>
                      <a:r>
                        <a:rPr lang="en-US" baseline="0" dirty="0" smtClean="0"/>
                        <a:t> method throws NPE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Backed by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Compare</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equal</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compareTo()</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a:t>
                      </a:r>
                      <a:r>
                        <a:rPr lang="en-US" baseline="0" dirty="0" smtClean="0"/>
                        <a:t> guarantee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Guarantee’s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45308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Hiding</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b="1" dirty="0" smtClean="0"/>
              <a:t>Instance Methods</a:t>
            </a:r>
            <a:r>
              <a:rPr lang="en-US" sz="1600" dirty="0" smtClean="0"/>
              <a:t> - </a:t>
            </a:r>
            <a:r>
              <a:rPr lang="en-GB" sz="1600" dirty="0"/>
              <a:t>An instance method in a subclass with the same signature (name, plus the number and the type of its parameters) and return type as an instance method in the superclass </a:t>
            </a:r>
            <a:r>
              <a:rPr lang="en-GB" sz="1600" i="1" dirty="0"/>
              <a:t>overrides</a:t>
            </a:r>
            <a:r>
              <a:rPr lang="en-GB" sz="1600" dirty="0"/>
              <a:t> the superclass's </a:t>
            </a:r>
            <a:r>
              <a:rPr lang="en-GB" sz="1600" dirty="0" smtClean="0"/>
              <a:t>method</a:t>
            </a:r>
          </a:p>
          <a:p>
            <a:r>
              <a:rPr lang="en-GB" sz="1600" b="1" dirty="0" smtClean="0"/>
              <a:t>Static Methods</a:t>
            </a:r>
            <a:r>
              <a:rPr lang="en-GB" sz="1600" dirty="0" smtClean="0"/>
              <a:t> </a:t>
            </a:r>
            <a:r>
              <a:rPr lang="en-GB" sz="1600" dirty="0"/>
              <a:t>- If a subclass defines a </a:t>
            </a:r>
            <a:r>
              <a:rPr lang="en-GB" sz="1600" b="1" dirty="0"/>
              <a:t>static</a:t>
            </a:r>
            <a:r>
              <a:rPr lang="en-GB" sz="1600" dirty="0"/>
              <a:t> method with the same signature as a static method in the superclass, then the method in the subclass </a:t>
            </a:r>
            <a:r>
              <a:rPr lang="en-GB" sz="1600" i="1" dirty="0"/>
              <a:t>hides</a:t>
            </a:r>
            <a:r>
              <a:rPr lang="en-GB" sz="1600" dirty="0"/>
              <a:t> the one in the </a:t>
            </a:r>
            <a:r>
              <a:rPr lang="en-GB" sz="1600" dirty="0" smtClean="0"/>
              <a:t>superclass</a:t>
            </a:r>
          </a:p>
          <a:p>
            <a:r>
              <a:rPr lang="en-GB" sz="1600" dirty="0"/>
              <a:t>The distinction between hiding a static method and overriding an instance method has important implications:</a:t>
            </a:r>
          </a:p>
          <a:p>
            <a:pPr lvl="1">
              <a:buFont typeface="Wingdings" panose="05000000000000000000" pitchFamily="2" charset="2"/>
              <a:buChar char="Ø"/>
            </a:pPr>
            <a:r>
              <a:rPr lang="en-GB" sz="1400" dirty="0"/>
              <a:t>The version of the overridden instance method that gets invoked is the one in the </a:t>
            </a:r>
            <a:r>
              <a:rPr lang="en-GB" sz="1400" dirty="0" smtClean="0"/>
              <a:t>subclass</a:t>
            </a:r>
            <a:endParaRPr lang="en-GB" sz="1400" dirty="0"/>
          </a:p>
          <a:p>
            <a:pPr lvl="1">
              <a:buFont typeface="Wingdings" panose="05000000000000000000" pitchFamily="2" charset="2"/>
              <a:buChar char="Ø"/>
            </a:pPr>
            <a:r>
              <a:rPr lang="en-GB" sz="1400" dirty="0"/>
              <a:t>The version of the hidden static method that gets invoked depends on whether it is invoked from the superclass or the </a:t>
            </a:r>
            <a:r>
              <a:rPr lang="en-GB" sz="1400" dirty="0" smtClean="0"/>
              <a:t>subclass</a:t>
            </a:r>
            <a:endParaRPr lang="en-GB" sz="1400" dirty="0"/>
          </a:p>
          <a:p>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2706547765"/>
              </p:ext>
            </p:extLst>
          </p:nvPr>
        </p:nvGraphicFramePr>
        <p:xfrm>
          <a:off x="827584" y="4725144"/>
          <a:ext cx="6096000" cy="1737360"/>
        </p:xfrm>
        <a:graphic>
          <a:graphicData uri="http://schemas.openxmlformats.org/drawingml/2006/table">
            <a:tbl>
              <a:tblPr firstRow="1" bandRow="1">
                <a:tableStyleId>{5A111915-BE36-4E01-A7E5-04B1672EAD32}</a:tableStyleId>
              </a:tblPr>
              <a:tblGrid>
                <a:gridCol w="2032000"/>
                <a:gridCol w="2032000"/>
                <a:gridCol w="2032000"/>
              </a:tblGrid>
              <a:tr h="370840">
                <a:tc>
                  <a:txBody>
                    <a:bodyPr/>
                    <a:lstStyle/>
                    <a:p>
                      <a:r>
                        <a:rPr lang="en-US" sz="1600" dirty="0" smtClean="0"/>
                        <a:t>Scenario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Overrides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Hides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538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6210381"/>
              </p:ext>
            </p:extLst>
          </p:nvPr>
        </p:nvGraphicFramePr>
        <p:xfrm>
          <a:off x="611560" y="1628800"/>
          <a:ext cx="7787208" cy="3685416"/>
        </p:xfrm>
        <a:graphic>
          <a:graphicData uri="http://schemas.openxmlformats.org/drawingml/2006/table">
            <a:tbl>
              <a:tblPr firstRow="1" bandRow="1">
                <a:tableStyleId>{17292A2E-F333-43FB-9621-5CBBE7FDCDCB}</a:tableStyleId>
              </a:tblPr>
              <a:tblGrid>
                <a:gridCol w="3893604"/>
                <a:gridCol w="3893604"/>
              </a:tblGrid>
              <a:tr h="393576">
                <a:tc>
                  <a:txBody>
                    <a:bodyPr/>
                    <a:lstStyle/>
                    <a:p>
                      <a:r>
                        <a:rPr lang="en-US" dirty="0" smtClean="0"/>
                        <a:t>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Unchecked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Compile</a:t>
                      </a:r>
                      <a:r>
                        <a:rPr lang="en-US" baseline="0" dirty="0" smtClean="0"/>
                        <a:t> time exceptions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 time exceptions i.e. not verified</a:t>
                      </a:r>
                      <a:r>
                        <a:rPr lang="en-US" baseline="0" dirty="0" smtClean="0"/>
                        <a:t> during compile 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Handle</a:t>
                      </a:r>
                      <a:r>
                        <a:rPr lang="en-US" baseline="0" dirty="0" smtClean="0"/>
                        <a:t> the exception or use </a:t>
                      </a:r>
                      <a:r>
                        <a:rPr lang="en-US" b="1" baseline="0" dirty="0" smtClean="0"/>
                        <a:t>throws </a:t>
                      </a:r>
                      <a:r>
                        <a:rPr lang="en-US" b="0" baseline="0" dirty="0" smtClean="0"/>
                        <a:t>keyword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All Unchecked exceptions are direct sub classes of </a:t>
                      </a:r>
                      <a:r>
                        <a:rPr lang="en-GB" b="1" dirty="0" smtClean="0"/>
                        <a:t>RuntimeException</a:t>
                      </a:r>
                      <a:r>
                        <a:rPr lang="en-GB" sz="1800" b="0" i="0" kern="1200" dirty="0" smtClean="0">
                          <a:solidFill>
                            <a:schemeClr val="tx1"/>
                          </a:solidFill>
                          <a:effectLst/>
                          <a:latin typeface="+mn-lt"/>
                          <a:ea typeface="+mn-ea"/>
                          <a:cs typeface="+mn-cs"/>
                        </a:rPr>
                        <a:t> 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sz="1800" b="0" i="0" kern="1200" dirty="0" smtClean="0">
                          <a:solidFill>
                            <a:schemeClr val="tx1"/>
                          </a:solidFill>
                          <a:effectLst/>
                          <a:latin typeface="+mn-lt"/>
                          <a:ea typeface="+mn-ea"/>
                          <a:cs typeface="+mn-cs"/>
                        </a:rPr>
                        <a:t>IOException</a:t>
                      </a:r>
                    </a:p>
                    <a:p>
                      <a:r>
                        <a:rPr lang="en-US" sz="1800" b="0" i="0" kern="1200" dirty="0" smtClean="0">
                          <a:solidFill>
                            <a:schemeClr val="tx1"/>
                          </a:solidFill>
                          <a:effectLst/>
                          <a:latin typeface="+mn-lt"/>
                          <a:ea typeface="+mn-ea"/>
                          <a:cs typeface="+mn-cs"/>
                        </a:rPr>
                        <a:t>SQLException</a:t>
                      </a:r>
                    </a:p>
                    <a:p>
                      <a:r>
                        <a:rPr lang="en-US" sz="1800" b="0" i="0" kern="1200" dirty="0" smtClean="0">
                          <a:solidFill>
                            <a:schemeClr val="tx1"/>
                          </a:solidFill>
                          <a:effectLst/>
                          <a:latin typeface="+mn-lt"/>
                          <a:ea typeface="+mn-ea"/>
                          <a:cs typeface="+mn-cs"/>
                        </a:rPr>
                        <a:t>DataAccessException</a:t>
                      </a:r>
                    </a:p>
                    <a:p>
                      <a:r>
                        <a:rPr lang="en-US" sz="1800" b="0" i="0" kern="1200" dirty="0" smtClean="0">
                          <a:solidFill>
                            <a:schemeClr val="tx1"/>
                          </a:solidFill>
                          <a:effectLst/>
                          <a:latin typeface="+mn-lt"/>
                          <a:ea typeface="+mn-ea"/>
                          <a:cs typeface="+mn-cs"/>
                        </a:rPr>
                        <a:t>ClassNotFoundException</a:t>
                      </a:r>
                    </a:p>
                    <a:p>
                      <a:r>
                        <a:rPr lang="en-US" sz="1800" b="0" i="0" kern="1200" dirty="0" smtClean="0">
                          <a:solidFill>
                            <a:schemeClr val="tx1"/>
                          </a:solidFill>
                          <a:effectLst/>
                          <a:latin typeface="+mn-lt"/>
                          <a:ea typeface="+mn-ea"/>
                          <a:cs typeface="+mn-cs"/>
                        </a:rPr>
                        <a:t>InvocationTargetException</a:t>
                      </a:r>
                    </a:p>
                    <a:p>
                      <a:r>
                        <a:rPr lang="en-US" sz="1800" b="0" i="0" kern="1200" dirty="0" smtClean="0">
                          <a:solidFill>
                            <a:schemeClr val="tx1"/>
                          </a:solidFill>
                          <a:effectLst/>
                          <a:latin typeface="+mn-lt"/>
                          <a:ea typeface="+mn-ea"/>
                          <a:cs typeface="+mn-cs"/>
                        </a:rPr>
                        <a:t>MalformedURLException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mn-lt"/>
                          <a:ea typeface="+mn-ea"/>
                          <a:cs typeface="+mn-cs"/>
                        </a:rPr>
                        <a:t>NullPointerException</a:t>
                      </a:r>
                    </a:p>
                    <a:p>
                      <a:r>
                        <a:rPr lang="en-US" sz="1800" b="0" i="0" kern="1200" dirty="0" smtClean="0">
                          <a:solidFill>
                            <a:schemeClr val="tx1"/>
                          </a:solidFill>
                          <a:effectLst/>
                          <a:latin typeface="+mn-lt"/>
                          <a:ea typeface="+mn-ea"/>
                          <a:cs typeface="+mn-cs"/>
                        </a:rPr>
                        <a:t>ArrayIndexOutOfBound</a:t>
                      </a:r>
                    </a:p>
                    <a:p>
                      <a:r>
                        <a:rPr lang="en-US" sz="1800" b="0" i="0" kern="1200" dirty="0" smtClean="0">
                          <a:solidFill>
                            <a:schemeClr val="tx1"/>
                          </a:solidFill>
                          <a:effectLst/>
                          <a:latin typeface="+mn-lt"/>
                          <a:ea typeface="+mn-ea"/>
                          <a:cs typeface="+mn-cs"/>
                        </a:rPr>
                        <a:t>IllegalArgumentException</a:t>
                      </a:r>
                    </a:p>
                    <a:p>
                      <a:r>
                        <a:rPr lang="en-US" sz="1800" b="0" i="0" kern="1200" dirty="0" smtClean="0">
                          <a:solidFill>
                            <a:schemeClr val="tx1"/>
                          </a:solidFill>
                          <a:effectLst/>
                          <a:latin typeface="+mn-lt"/>
                          <a:ea typeface="+mn-ea"/>
                          <a:cs typeface="+mn-cs"/>
                        </a:rPr>
                        <a:t>IllegalStateException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1919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54483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018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Restrictions on Generics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a:t>To use Java generics effectively, you must consider the following restrictions:</a:t>
            </a:r>
          </a:p>
          <a:p>
            <a:endParaRPr lang="en-GB" sz="1600" dirty="0"/>
          </a:p>
          <a:p>
            <a:pPr>
              <a:buFont typeface="Wingdings" panose="05000000000000000000" pitchFamily="2" charset="2"/>
              <a:buChar char="Ø"/>
            </a:pPr>
            <a:r>
              <a:rPr lang="en-GB" sz="1600" dirty="0"/>
              <a:t>Cannot Instantiate Generic Types with Primitive Types</a:t>
            </a:r>
          </a:p>
          <a:p>
            <a:pPr>
              <a:buFont typeface="Wingdings" panose="05000000000000000000" pitchFamily="2" charset="2"/>
              <a:buChar char="Ø"/>
            </a:pPr>
            <a:r>
              <a:rPr lang="en-GB" sz="1600" dirty="0"/>
              <a:t>Cannot Create Instances of Type Parameters</a:t>
            </a:r>
          </a:p>
          <a:p>
            <a:pPr>
              <a:buFont typeface="Wingdings" panose="05000000000000000000" pitchFamily="2" charset="2"/>
              <a:buChar char="Ø"/>
            </a:pPr>
            <a:r>
              <a:rPr lang="en-GB" sz="1600" dirty="0"/>
              <a:t>Cannot Declare Static Fields Whose Types are Type Parameters</a:t>
            </a:r>
          </a:p>
          <a:p>
            <a:pPr>
              <a:buFont typeface="Wingdings" panose="05000000000000000000" pitchFamily="2" charset="2"/>
              <a:buChar char="Ø"/>
            </a:pPr>
            <a:r>
              <a:rPr lang="en-GB" sz="1600" dirty="0"/>
              <a:t>Cannot Use Casts or </a:t>
            </a:r>
            <a:r>
              <a:rPr lang="en-GB" sz="1600" dirty="0" err="1"/>
              <a:t>instanceof</a:t>
            </a:r>
            <a:r>
              <a:rPr lang="en-GB" sz="1600" dirty="0"/>
              <a:t> With Parameterized Types</a:t>
            </a:r>
          </a:p>
          <a:p>
            <a:pPr>
              <a:buFont typeface="Wingdings" panose="05000000000000000000" pitchFamily="2" charset="2"/>
              <a:buChar char="Ø"/>
            </a:pPr>
            <a:r>
              <a:rPr lang="en-GB" sz="1600" dirty="0"/>
              <a:t>Cannot Create Arrays of Parameterized Types</a:t>
            </a:r>
          </a:p>
          <a:p>
            <a:pPr>
              <a:buFont typeface="Wingdings" panose="05000000000000000000" pitchFamily="2" charset="2"/>
              <a:buChar char="Ø"/>
            </a:pPr>
            <a:r>
              <a:rPr lang="en-GB" sz="1600" dirty="0"/>
              <a:t>Cannot Create, Catch, or Throw Objects of Parameterized Types</a:t>
            </a:r>
          </a:p>
          <a:p>
            <a:pPr>
              <a:buFont typeface="Wingdings" panose="05000000000000000000" pitchFamily="2" charset="2"/>
              <a:buChar char="Ø"/>
            </a:pPr>
            <a:r>
              <a:rPr lang="en-GB" sz="1600" dirty="0"/>
              <a:t>Cannot Overload a Method Where the Formal Parameter Types of Each Overload Erase to the Same Raw Type</a:t>
            </a:r>
          </a:p>
        </p:txBody>
      </p:sp>
    </p:spTree>
    <p:extLst>
      <p:ext uri="{BB962C8B-B14F-4D97-AF65-F5344CB8AC3E}">
        <p14:creationId xmlns:p14="http://schemas.microsoft.com/office/powerpoint/2010/main" val="2300107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HashTable Vs HashMap</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8296195"/>
              </p:ext>
            </p:extLst>
          </p:nvPr>
        </p:nvGraphicFramePr>
        <p:xfrm>
          <a:off x="457200" y="1600200"/>
          <a:ext cx="8229600" cy="17526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GB" dirty="0" smtClean="0"/>
                        <a:t>HashTable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HashMap</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Synchronized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Not synchronized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Does not allow null</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Allows null</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Concurrent</a:t>
                      </a:r>
                      <a:r>
                        <a:rPr lang="en-GB" baseline="0" dirty="0" smtClean="0"/>
                        <a:t>HashMap – similar to HashTable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LinkedHashMap – predictable iteration order</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67628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 Number of same letters in String</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b="1" dirty="0" smtClean="0"/>
              <a:t>Imperative approach (linear)</a:t>
            </a:r>
            <a:r>
              <a:rPr lang="en-GB" sz="1600" dirty="0" smtClean="0"/>
              <a:t> – Sequentially going through all the characters and count the matching one</a:t>
            </a:r>
          </a:p>
          <a:p>
            <a:r>
              <a:rPr lang="en-GB" sz="1600" dirty="0" smtClean="0"/>
              <a:t>Recursive approach</a:t>
            </a:r>
          </a:p>
          <a:p>
            <a:r>
              <a:rPr lang="en-GB" sz="1600" dirty="0" smtClean="0"/>
              <a:t>Regular expression</a:t>
            </a:r>
          </a:p>
          <a:p>
            <a:r>
              <a:rPr lang="en-GB" sz="1600" dirty="0" smtClean="0"/>
              <a:t>Java </a:t>
            </a:r>
            <a:r>
              <a:rPr lang="en-GB" sz="1600" dirty="0"/>
              <a:t>8 – Stream API - </a:t>
            </a:r>
            <a:r>
              <a:rPr lang="en-GB" sz="1600" dirty="0" err="1">
                <a:solidFill>
                  <a:srgbClr val="00B050"/>
                </a:solidFill>
              </a:rPr>
              <a:t>someString.chars</a:t>
            </a:r>
            <a:r>
              <a:rPr lang="en-GB" sz="1600" dirty="0">
                <a:solidFill>
                  <a:srgbClr val="00B050"/>
                </a:solidFill>
              </a:rPr>
              <a:t>().filter(</a:t>
            </a:r>
            <a:r>
              <a:rPr lang="en-GB" sz="1600" dirty="0" err="1">
                <a:solidFill>
                  <a:srgbClr val="00B050"/>
                </a:solidFill>
              </a:rPr>
              <a:t>ch</a:t>
            </a:r>
            <a:r>
              <a:rPr lang="en-GB" sz="1600" dirty="0">
                <a:solidFill>
                  <a:srgbClr val="00B050"/>
                </a:solidFill>
              </a:rPr>
              <a:t> -&gt; </a:t>
            </a:r>
            <a:r>
              <a:rPr lang="en-GB" sz="1600" dirty="0" err="1">
                <a:solidFill>
                  <a:srgbClr val="00B050"/>
                </a:solidFill>
              </a:rPr>
              <a:t>ch</a:t>
            </a:r>
            <a:r>
              <a:rPr lang="en-GB" sz="1600" dirty="0">
                <a:solidFill>
                  <a:srgbClr val="00B050"/>
                </a:solidFill>
              </a:rPr>
              <a:t> == 'e').count</a:t>
            </a:r>
            <a:r>
              <a:rPr lang="en-GB" sz="1600" dirty="0" smtClean="0">
                <a:solidFill>
                  <a:srgbClr val="00B050"/>
                </a:solidFill>
              </a:rPr>
              <a:t>()</a:t>
            </a:r>
          </a:p>
          <a:p>
            <a:r>
              <a:rPr lang="en-GB" sz="1600" dirty="0" smtClean="0"/>
              <a:t>External libraries – </a:t>
            </a:r>
            <a:r>
              <a:rPr lang="en-GB" sz="1600" dirty="0" err="1" smtClean="0"/>
              <a:t>StringUtils</a:t>
            </a:r>
            <a:r>
              <a:rPr lang="en-GB" sz="1600" dirty="0" smtClean="0"/>
              <a:t> class in apache commons library </a:t>
            </a:r>
          </a:p>
          <a:p>
            <a:r>
              <a:rPr lang="en-GB" sz="1600" dirty="0" smtClean="0"/>
              <a:t>Spring also has </a:t>
            </a:r>
            <a:r>
              <a:rPr lang="en-GB" sz="1600" dirty="0" err="1" smtClean="0"/>
              <a:t>StringUtils</a:t>
            </a:r>
            <a:r>
              <a:rPr lang="en-GB" sz="1600" dirty="0" smtClean="0"/>
              <a:t> class</a:t>
            </a:r>
            <a:endParaRPr lang="en-GB" sz="1600" dirty="0"/>
          </a:p>
          <a:p>
            <a:endParaRPr lang="en-GB" sz="1600" dirty="0"/>
          </a:p>
        </p:txBody>
      </p:sp>
    </p:spTree>
    <p:extLst>
      <p:ext uri="{BB962C8B-B14F-4D97-AF65-F5344CB8AC3E}">
        <p14:creationId xmlns:p14="http://schemas.microsoft.com/office/powerpoint/2010/main" val="289274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Blocking Queue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How to tell the consumer that the producer is not sending any values?</a:t>
            </a:r>
          </a:p>
          <a:p>
            <a:r>
              <a:rPr lang="en-GB" sz="1600" dirty="0" smtClean="0"/>
              <a:t>Answer : </a:t>
            </a:r>
            <a:r>
              <a:rPr lang="en-GB" sz="1600" b="1" dirty="0" smtClean="0">
                <a:solidFill>
                  <a:srgbClr val="FF0000"/>
                </a:solidFill>
              </a:rPr>
              <a:t>Poison message</a:t>
            </a:r>
            <a:r>
              <a:rPr lang="en-GB" sz="1600" dirty="0" smtClean="0"/>
              <a:t> to tell the worker to stop</a:t>
            </a:r>
            <a:endParaRPr lang="en-GB" sz="1600" dirty="0"/>
          </a:p>
        </p:txBody>
      </p:sp>
    </p:spTree>
    <p:extLst>
      <p:ext uri="{BB962C8B-B14F-4D97-AF65-F5344CB8AC3E}">
        <p14:creationId xmlns:p14="http://schemas.microsoft.com/office/powerpoint/2010/main" val="2748662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Reflection Vs Introspection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Java – Static typing system</a:t>
            </a:r>
          </a:p>
          <a:p>
            <a:r>
              <a:rPr lang="en-GB" sz="1600" dirty="0" smtClean="0"/>
              <a:t>The </a:t>
            </a:r>
            <a:r>
              <a:rPr lang="en-GB" sz="1600" dirty="0"/>
              <a:t>ability to inspect the code in the system and see object types is not reflection, but rather Type </a:t>
            </a:r>
            <a:r>
              <a:rPr lang="en-GB" sz="1600" b="1" dirty="0"/>
              <a:t>Introspection</a:t>
            </a:r>
            <a:r>
              <a:rPr lang="en-GB" sz="1600" dirty="0"/>
              <a:t>. Reflection is then the ability to make </a:t>
            </a:r>
            <a:r>
              <a:rPr lang="en-GB" sz="1600" b="1" dirty="0">
                <a:solidFill>
                  <a:srgbClr val="FF0000"/>
                </a:solidFill>
              </a:rPr>
              <a:t>modifications at runtime</a:t>
            </a:r>
            <a:r>
              <a:rPr lang="en-GB" sz="1600" dirty="0"/>
              <a:t> by making use of introspection. The distinction is necessary here as some languages support introspection, but do not support reflection. One such example is C</a:t>
            </a:r>
            <a:r>
              <a:rPr lang="en-GB" sz="1600" dirty="0" smtClean="0"/>
              <a:t>++</a:t>
            </a:r>
          </a:p>
          <a:p>
            <a:r>
              <a:rPr lang="en-GB" sz="1600" dirty="0" smtClean="0"/>
              <a:t>Using reflection to invoke the method</a:t>
            </a:r>
          </a:p>
          <a:p>
            <a:pPr lvl="1"/>
            <a:r>
              <a:rPr lang="en-GB" sz="1400" dirty="0" smtClean="0"/>
              <a:t>Method </a:t>
            </a:r>
            <a:r>
              <a:rPr lang="en-GB" sz="1400" dirty="0" err="1"/>
              <a:t>method</a:t>
            </a:r>
            <a:r>
              <a:rPr lang="en-GB" sz="1400" dirty="0"/>
              <a:t> = </a:t>
            </a:r>
            <a:r>
              <a:rPr lang="en-GB" sz="1400" dirty="0" err="1"/>
              <a:t>foo.getClass</a:t>
            </a:r>
            <a:r>
              <a:rPr lang="en-GB" sz="1400" dirty="0"/>
              <a:t>().</a:t>
            </a:r>
            <a:r>
              <a:rPr lang="en-GB" sz="1400" dirty="0" err="1"/>
              <a:t>getMethod</a:t>
            </a:r>
            <a:r>
              <a:rPr lang="en-GB" sz="1400" dirty="0"/>
              <a:t>("</a:t>
            </a:r>
            <a:r>
              <a:rPr lang="en-GB" sz="1400" dirty="0" err="1"/>
              <a:t>doSomething</a:t>
            </a:r>
            <a:r>
              <a:rPr lang="en-GB" sz="1400" dirty="0"/>
              <a:t>", null); </a:t>
            </a:r>
            <a:endParaRPr lang="en-GB" sz="1400" dirty="0" smtClean="0"/>
          </a:p>
          <a:p>
            <a:pPr lvl="1"/>
            <a:r>
              <a:rPr lang="en-GB" sz="1400" dirty="0" err="1" smtClean="0"/>
              <a:t>method.invoke</a:t>
            </a:r>
            <a:r>
              <a:rPr lang="en-GB" sz="1400" dirty="0" smtClean="0"/>
              <a:t>(foo</a:t>
            </a:r>
            <a:r>
              <a:rPr lang="en-GB" sz="1400" dirty="0"/>
              <a:t>, null);</a:t>
            </a:r>
          </a:p>
        </p:txBody>
      </p:sp>
    </p:spTree>
    <p:extLst>
      <p:ext uri="{BB962C8B-B14F-4D97-AF65-F5344CB8AC3E}">
        <p14:creationId xmlns:p14="http://schemas.microsoft.com/office/powerpoint/2010/main" val="41020357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Finally </a:t>
            </a:r>
            <a:r>
              <a:rPr lang="en-US" smtClean="0"/>
              <a:t>block execution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Finally block will not be executed during the below scenarios:-</a:t>
            </a:r>
          </a:p>
          <a:p>
            <a:pPr lvl="1"/>
            <a:r>
              <a:rPr lang="en-GB" sz="1400" dirty="0" smtClean="0"/>
              <a:t>When </a:t>
            </a:r>
            <a:r>
              <a:rPr lang="en-GB" sz="1400" dirty="0" err="1" smtClean="0">
                <a:solidFill>
                  <a:srgbClr val="FF0000"/>
                </a:solidFill>
              </a:rPr>
              <a:t>System.exit</a:t>
            </a:r>
            <a:r>
              <a:rPr lang="en-GB" sz="1400" dirty="0" smtClean="0">
                <a:solidFill>
                  <a:srgbClr val="FF0000"/>
                </a:solidFill>
              </a:rPr>
              <a:t>()</a:t>
            </a:r>
            <a:r>
              <a:rPr lang="en-GB" sz="1400" dirty="0" smtClean="0"/>
              <a:t> is invoked</a:t>
            </a:r>
          </a:p>
          <a:p>
            <a:pPr lvl="1"/>
            <a:r>
              <a:rPr lang="en-GB" sz="1400" dirty="0" smtClean="0"/>
              <a:t>JVM crash</a:t>
            </a:r>
          </a:p>
          <a:p>
            <a:pPr lvl="1"/>
            <a:r>
              <a:rPr lang="en-GB" sz="1400" dirty="0" smtClean="0"/>
              <a:t>Infinite loop in try block</a:t>
            </a:r>
          </a:p>
          <a:p>
            <a:pPr lvl="1"/>
            <a:r>
              <a:rPr lang="en-GB" sz="1400" dirty="0" smtClean="0"/>
              <a:t>OS forcibly terminates the JVM using kill command</a:t>
            </a:r>
          </a:p>
          <a:p>
            <a:pPr lvl="1"/>
            <a:r>
              <a:rPr lang="en-GB" sz="1400" dirty="0" smtClean="0"/>
              <a:t>Host system dies</a:t>
            </a:r>
            <a:endParaRPr lang="en-GB" sz="1400" dirty="0"/>
          </a:p>
        </p:txBody>
      </p:sp>
    </p:spTree>
    <p:extLst>
      <p:ext uri="{BB962C8B-B14F-4D97-AF65-F5344CB8AC3E}">
        <p14:creationId xmlns:p14="http://schemas.microsoft.com/office/powerpoint/2010/main" val="2907780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User Defined Class Loader</a:t>
            </a:r>
            <a:endParaRPr lang="en-US" dirty="0"/>
          </a:p>
        </p:txBody>
      </p:sp>
      <p:sp>
        <p:nvSpPr>
          <p:cNvPr id="3" name="Content Placeholder 2"/>
          <p:cNvSpPr>
            <a:spLocks noGrp="1"/>
          </p:cNvSpPr>
          <p:nvPr>
            <p:ph idx="1"/>
          </p:nvPr>
        </p:nvSpPr>
        <p:spPr/>
        <p:txBody>
          <a:bodyPr>
            <a:normAutofit/>
          </a:bodyPr>
          <a:lstStyle/>
          <a:p>
            <a:r>
              <a:rPr lang="en-GB" sz="1600" dirty="0" smtClean="0"/>
              <a:t>It </a:t>
            </a:r>
            <a:r>
              <a:rPr lang="en-GB" sz="1600" dirty="0"/>
              <a:t>is </a:t>
            </a:r>
            <a:r>
              <a:rPr lang="en-GB" sz="1600" dirty="0" smtClean="0"/>
              <a:t>possible </a:t>
            </a:r>
            <a:r>
              <a:rPr lang="en-GB" sz="1600" dirty="0"/>
              <a:t>to create your own class loader without understanding the finer details of the Java Virtual Machine. Every Java class loader has a parent class loader, defined when a new class loader is instantiated or set to the virtual machine's system default class </a:t>
            </a:r>
            <a:r>
              <a:rPr lang="en-GB" sz="1600" dirty="0" smtClean="0"/>
              <a:t>loader</a:t>
            </a:r>
          </a:p>
          <a:p>
            <a:r>
              <a:rPr lang="en-GB" sz="1600" dirty="0" smtClean="0"/>
              <a:t>To load or unload classes at runtime</a:t>
            </a:r>
          </a:p>
          <a:p>
            <a:r>
              <a:rPr lang="en-GB" sz="1600" dirty="0"/>
              <a:t>This is an important feature for</a:t>
            </a:r>
            <a:r>
              <a:rPr lang="en-GB" sz="1600" dirty="0" smtClean="0"/>
              <a:t>:</a:t>
            </a:r>
          </a:p>
          <a:p>
            <a:pPr lvl="1">
              <a:buFont typeface="Wingdings" panose="05000000000000000000" pitchFamily="2" charset="2"/>
              <a:buChar char="Ø"/>
            </a:pPr>
            <a:r>
              <a:rPr lang="en-GB" sz="1400" dirty="0" smtClean="0"/>
              <a:t>Implementing </a:t>
            </a:r>
            <a:r>
              <a:rPr lang="en-GB" sz="1400" dirty="0"/>
              <a:t>scripting languages, such as </a:t>
            </a:r>
            <a:r>
              <a:rPr lang="en-GB" sz="1400" dirty="0">
                <a:hlinkClick r:id="rId2" tooltip="Jython"/>
              </a:rPr>
              <a:t>Jython</a:t>
            </a:r>
            <a:endParaRPr lang="en-GB" sz="1400" dirty="0"/>
          </a:p>
          <a:p>
            <a:pPr lvl="1">
              <a:buFont typeface="Wingdings" panose="05000000000000000000" pitchFamily="2" charset="2"/>
              <a:buChar char="Ø"/>
            </a:pPr>
            <a:r>
              <a:rPr lang="en-GB" sz="1400" dirty="0" smtClean="0"/>
              <a:t>Allowing </a:t>
            </a:r>
            <a:r>
              <a:rPr lang="en-GB" sz="1400" dirty="0"/>
              <a:t>multiple namespaces to communicate. This is one of the foundations of CORBA / RMI protocols for </a:t>
            </a:r>
            <a:r>
              <a:rPr lang="en-GB" sz="1400" dirty="0" smtClean="0"/>
              <a:t>example</a:t>
            </a:r>
          </a:p>
          <a:p>
            <a:pPr lvl="1">
              <a:buFont typeface="Wingdings" panose="05000000000000000000" pitchFamily="2" charset="2"/>
              <a:buChar char="Ø"/>
            </a:pPr>
            <a:r>
              <a:rPr lang="en-GB" sz="1400" dirty="0" smtClean="0"/>
              <a:t>To modify the loaded bytecode (load time weaving of aspects when using AOP)</a:t>
            </a:r>
            <a:endParaRPr lang="en-US" sz="1400" dirty="0" smtClean="0"/>
          </a:p>
          <a:p>
            <a:pPr lvl="1">
              <a:buFont typeface="Wingdings" panose="05000000000000000000" pitchFamily="2" charset="2"/>
              <a:buChar char="Ø"/>
            </a:pPr>
            <a:r>
              <a:rPr lang="en-US" sz="1400" dirty="0" smtClean="0"/>
              <a:t>To change the way bytecode is loaded (i.e. use encrypted Java class bytecode) </a:t>
            </a:r>
            <a:endParaRPr lang="en-GB" sz="14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Main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dirty="0" smtClean="0"/>
              <a:t>Does code meet functional requirement</a:t>
            </a:r>
          </a:p>
          <a:p>
            <a:r>
              <a:rPr lang="en-US" sz="1600" dirty="0" smtClean="0"/>
              <a:t>Any side effect of this change</a:t>
            </a:r>
          </a:p>
          <a:p>
            <a:r>
              <a:rPr lang="en-US" sz="1600" dirty="0" smtClean="0"/>
              <a:t>Concurrency – Is thread safe?</a:t>
            </a:r>
          </a:p>
          <a:p>
            <a:r>
              <a:rPr lang="en-US" sz="1600" dirty="0" smtClean="0"/>
              <a:t>Readability and Maintenance </a:t>
            </a:r>
          </a:p>
          <a:p>
            <a:r>
              <a:rPr lang="en-US" sz="1600" dirty="0" smtClean="0"/>
              <a:t>Consistency</a:t>
            </a:r>
          </a:p>
          <a:p>
            <a:r>
              <a:rPr lang="en-US" sz="1600" dirty="0" smtClean="0"/>
              <a:t>Performance</a:t>
            </a:r>
          </a:p>
          <a:p>
            <a:r>
              <a:rPr lang="en-US" sz="1600" dirty="0" smtClean="0"/>
              <a:t>Exception Handling</a:t>
            </a:r>
          </a:p>
          <a:p>
            <a:r>
              <a:rPr lang="en-US" sz="1600" dirty="0" smtClean="0"/>
              <a:t>Simplicity</a:t>
            </a:r>
          </a:p>
          <a:p>
            <a:r>
              <a:rPr lang="en-US" sz="1600" dirty="0" smtClean="0"/>
              <a:t>Reuse of existing code</a:t>
            </a:r>
          </a:p>
          <a:p>
            <a:r>
              <a:rPr lang="en-US" sz="1600" dirty="0" smtClean="0"/>
              <a:t>Unit test </a:t>
            </a:r>
            <a:endParaRPr lang="en-US" sz="1600" dirty="0"/>
          </a:p>
        </p:txBody>
      </p:sp>
    </p:spTree>
    <p:extLst>
      <p:ext uri="{BB962C8B-B14F-4D97-AF65-F5344CB8AC3E}">
        <p14:creationId xmlns:p14="http://schemas.microsoft.com/office/powerpoint/2010/main" val="38746768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Clean Code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062" y="1609725"/>
            <a:ext cx="8143875"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920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Performance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81438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0701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General </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52246151"/>
              </p:ext>
            </p:extLst>
          </p:nvPr>
        </p:nvGraphicFramePr>
        <p:xfrm>
          <a:off x="611560" y="1546912"/>
          <a:ext cx="6972300" cy="4762500"/>
        </p:xfrm>
        <a:graphic>
          <a:graphicData uri="http://schemas.openxmlformats.org/drawingml/2006/table">
            <a:tbl>
              <a:tblPr/>
              <a:tblGrid>
                <a:gridCol w="3467100"/>
                <a:gridCol w="3505200"/>
              </a:tblGrid>
              <a:tr h="190500">
                <a:tc>
                  <a:txBody>
                    <a:bodyPr/>
                    <a:lstStyle/>
                    <a:p>
                      <a:pPr algn="l" fontAlgn="ctr"/>
                      <a:r>
                        <a:rPr lang="en-US" sz="1200" b="1" i="0" u="none" strike="noStrike" dirty="0">
                          <a:solidFill>
                            <a:srgbClr val="262626"/>
                          </a:solidFill>
                          <a:effectLst/>
                          <a:latin typeface="+mj-lt"/>
                        </a:rPr>
                        <a:t>Category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ctr"/>
                      <a:r>
                        <a:rPr lang="en-US" sz="1200" b="1" i="0" u="none" strike="noStrike" dirty="0">
                          <a:solidFill>
                            <a:srgbClr val="262626"/>
                          </a:solidFill>
                          <a:effectLst/>
                          <a:latin typeface="+mj-lt"/>
                        </a:rPr>
                        <a:t>Checklist Item</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23850">
                <a:tc>
                  <a:txBody>
                    <a:bodyPr/>
                    <a:lstStyle/>
                    <a:p>
                      <a:pPr algn="l" fontAlgn="ctr"/>
                      <a:r>
                        <a:rPr lang="en-GB" sz="1200" b="0" i="0" u="none" strike="noStrike" dirty="0">
                          <a:solidFill>
                            <a:srgbClr val="262626"/>
                          </a:solidFill>
                          <a:effectLst/>
                          <a:latin typeface="+mj-lt"/>
                        </a:rPr>
                        <a:t>Use checked exceptions for recoverable conditions and runtime exceptions for programming errors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smtClean="0">
                          <a:solidFill>
                            <a:srgbClr val="262626"/>
                          </a:solidFill>
                          <a:effectLst/>
                          <a:latin typeface="+mj-lt"/>
                        </a:rPr>
                        <a:t>Favour </a:t>
                      </a:r>
                      <a:r>
                        <a:rPr lang="en-GB" sz="1200" b="0" i="0" u="none" strike="noStrike" dirty="0">
                          <a:solidFill>
                            <a:srgbClr val="262626"/>
                          </a:solidFill>
                          <a:effectLst/>
                          <a:latin typeface="+mj-lt"/>
                        </a:rPr>
                        <a:t>the use of standard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Don't ignore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Check parameters for validity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Return empty arrays or collections, not nulls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Minimize the accessibility of classes and members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323850">
                <a:tc>
                  <a:txBody>
                    <a:bodyPr/>
                    <a:lstStyle/>
                    <a:p>
                      <a:pPr algn="l" fontAlgn="ctr"/>
                      <a:r>
                        <a:rPr lang="en-GB" sz="1200" b="0" i="0" u="none" strike="noStrike" dirty="0">
                          <a:solidFill>
                            <a:srgbClr val="262626"/>
                          </a:solidFill>
                          <a:effectLst/>
                          <a:latin typeface="+mj-lt"/>
                        </a:rPr>
                        <a:t>In public classes, use accessor methods, not public fields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Minimize the scope of local variables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Refer to objects by their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Adhere to generally accepted naming conventions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Avoid finalizers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Creating and Destroying Objects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Always override hashCode when you override equals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Always override toString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enums instead of int constants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marker interfaces to define types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Synchronize access to shared mutable data</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Prefer executors to tasks and threads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Document thread safety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Valid JUnit / JBehave test cases exist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Testing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885818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en.wikipedia.org/wiki/Java_Classloader</a:t>
            </a:r>
            <a:endParaRPr lang="en-US" sz="1600" dirty="0" smtClean="0"/>
          </a:p>
          <a:p>
            <a:r>
              <a:rPr lang="en-US" sz="1600" dirty="0">
                <a:hlinkClick r:id="rId3"/>
              </a:rPr>
              <a:t>https://</a:t>
            </a:r>
            <a:r>
              <a:rPr lang="en-US" sz="1600" dirty="0" smtClean="0">
                <a:hlinkClick r:id="rId3"/>
              </a:rPr>
              <a:t>en.wikipedia.org/wiki/OSGi</a:t>
            </a:r>
            <a:endParaRPr lang="en-US" sz="1600" dirty="0" smtClean="0"/>
          </a:p>
          <a:p>
            <a:r>
              <a:rPr lang="en-US" sz="1600" dirty="0">
                <a:hlinkClick r:id="rId4"/>
              </a:rPr>
              <a:t>http://</a:t>
            </a:r>
            <a:r>
              <a:rPr lang="en-US" sz="1600" dirty="0" smtClean="0">
                <a:hlinkClick r:id="rId4"/>
              </a:rPr>
              <a:t>www.oracle.com/webfolder/technetwork/tutorials/obe/java/gc01/index.html</a:t>
            </a:r>
            <a:endParaRPr lang="en-US" sz="1600" dirty="0" smtClean="0"/>
          </a:p>
          <a:p>
            <a:r>
              <a:rPr lang="en-US" sz="1600" dirty="0">
                <a:hlinkClick r:id="rId5"/>
              </a:rPr>
              <a:t>http://</a:t>
            </a:r>
            <a:r>
              <a:rPr lang="en-US" sz="1600" dirty="0" smtClean="0">
                <a:hlinkClick r:id="rId5"/>
              </a:rPr>
              <a:t>www.oracle.com/webfolder/technetwork/tutorials/obe/java/G1GettingStarted/index.html</a:t>
            </a:r>
            <a:endParaRPr lang="en-US" sz="1600" dirty="0" smtClean="0"/>
          </a:p>
          <a:p>
            <a:r>
              <a:rPr lang="en-US" sz="1600" dirty="0">
                <a:hlinkClick r:id="rId6"/>
              </a:rPr>
              <a:t>http://</a:t>
            </a:r>
            <a:r>
              <a:rPr lang="en-US" sz="1600" dirty="0" smtClean="0">
                <a:hlinkClick r:id="rId6"/>
              </a:rPr>
              <a:t>javarevisited.blogspot.co.uk/2012/10/10-garbage-collection-interview-question-answer.html</a:t>
            </a:r>
            <a:endParaRPr lang="en-US" sz="1600" dirty="0" smtClean="0"/>
          </a:p>
          <a:p>
            <a:r>
              <a:rPr lang="en-US" sz="1600" dirty="0">
                <a:hlinkClick r:id="rId7"/>
              </a:rPr>
              <a:t>https://</a:t>
            </a:r>
            <a:r>
              <a:rPr lang="en-US" sz="1600" dirty="0" smtClean="0">
                <a:hlinkClick r:id="rId7"/>
              </a:rPr>
              <a:t>docs.oracle.com/javase/tutorial/java/IandI/override.html</a:t>
            </a:r>
            <a:endParaRPr lang="en-US" sz="1600" dirty="0" smtClean="0"/>
          </a:p>
          <a:p>
            <a:r>
              <a:rPr lang="en-US" sz="1600" dirty="0">
                <a:hlinkClick r:id="rId8"/>
              </a:rPr>
              <a:t>http://</a:t>
            </a:r>
            <a:r>
              <a:rPr lang="en-US" sz="1600" dirty="0" smtClean="0">
                <a:hlinkClick r:id="rId8"/>
              </a:rPr>
              <a:t>javarevisited.blogspot.co.uk/2011/09/code-review-checklist-best-practice.html</a:t>
            </a:r>
            <a:endParaRPr lang="en-US" sz="1600" dirty="0" smtClean="0"/>
          </a:p>
          <a:p>
            <a:r>
              <a:rPr lang="en-US" sz="1600" dirty="0">
                <a:hlinkClick r:id="rId9"/>
              </a:rPr>
              <a:t>https://</a:t>
            </a:r>
            <a:r>
              <a:rPr lang="en-US" sz="1600" dirty="0" smtClean="0">
                <a:hlinkClick r:id="rId9"/>
              </a:rPr>
              <a:t>dzone.com/articles/java-code-review-checklist</a:t>
            </a:r>
            <a:endParaRPr lang="en-US" sz="1600" dirty="0" smtClean="0"/>
          </a:p>
          <a:p>
            <a:r>
              <a:rPr lang="en-US" sz="1600" dirty="0">
                <a:hlinkClick r:id="rId10"/>
              </a:rPr>
              <a:t>http://crunchify.com/better-understanding-on-checked-vs-unchecked-exceptions-how-to-handle-exception-better-way-in-java</a:t>
            </a:r>
            <a:r>
              <a:rPr lang="en-US" sz="1600" dirty="0" smtClean="0">
                <a:hlinkClick r:id="rId10"/>
              </a:rPr>
              <a:t>/</a:t>
            </a:r>
            <a:endParaRPr lang="en-US" sz="1600" dirty="0" smtClean="0"/>
          </a:p>
          <a:p>
            <a:r>
              <a:rPr lang="en-US" sz="1600" dirty="0">
                <a:hlinkClick r:id="rId11"/>
              </a:rPr>
              <a:t>http://misko.hevery.com/code-reviewers-guide</a:t>
            </a:r>
            <a:r>
              <a:rPr lang="en-US" sz="1600" dirty="0" smtClean="0">
                <a:hlinkClick r:id="rId11"/>
              </a:rPr>
              <a:t>/</a:t>
            </a:r>
            <a:endParaRPr lang="en-US" sz="1600" dirty="0" smtClean="0"/>
          </a:p>
          <a:p>
            <a:r>
              <a:rPr lang="en-US" sz="1600" dirty="0"/>
              <a:t>http://www.baeldung.com/java-count-chars</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Hell</a:t>
            </a:r>
            <a:endParaRPr lang="en-US" dirty="0"/>
          </a:p>
        </p:txBody>
      </p:sp>
      <p:sp>
        <p:nvSpPr>
          <p:cNvPr id="3" name="Content Placeholder 2"/>
          <p:cNvSpPr>
            <a:spLocks noGrp="1"/>
          </p:cNvSpPr>
          <p:nvPr>
            <p:ph idx="1"/>
          </p:nvPr>
        </p:nvSpPr>
        <p:spPr/>
        <p:txBody>
          <a:bodyPr>
            <a:normAutofit/>
          </a:bodyPr>
          <a:lstStyle/>
          <a:p>
            <a:r>
              <a:rPr lang="en-GB" sz="1600" dirty="0"/>
              <a:t>Accidental presence of two different versions of a library installed on a </a:t>
            </a:r>
            <a:r>
              <a:rPr lang="en-GB" sz="1600" dirty="0" smtClean="0"/>
              <a:t>system</a:t>
            </a:r>
            <a:endParaRPr lang="en-GB" sz="1600" dirty="0"/>
          </a:p>
          <a:p>
            <a:r>
              <a:rPr lang="en-GB" sz="1600" dirty="0"/>
              <a:t>Multiple libraries or applications require different versions of library </a:t>
            </a:r>
            <a:r>
              <a:rPr lang="en-GB" sz="1600" dirty="0" smtClean="0"/>
              <a:t>foo</a:t>
            </a:r>
          </a:p>
          <a:p>
            <a:r>
              <a:rPr lang="en-GB" sz="1600" dirty="0"/>
              <a:t>A Java program is not required to use only a single "flat" </a:t>
            </a:r>
            <a:r>
              <a:rPr lang="en-GB" sz="1600" dirty="0" err="1"/>
              <a:t>classloader</a:t>
            </a:r>
            <a:r>
              <a:rPr lang="en-GB" sz="1600" dirty="0"/>
              <a:t>, but instead may be composed of several (potentially very many) nested, cooperating classloaders. Classes loaded by different classloaders may interact in complex ways not fully comprehended by a developer, leading to errors or bugs that are difficult to </a:t>
            </a:r>
            <a:r>
              <a:rPr lang="en-GB" sz="1600" dirty="0" err="1"/>
              <a:t>analyze</a:t>
            </a:r>
            <a:r>
              <a:rPr lang="en-GB" sz="1600" dirty="0"/>
              <a:t>, explain, and </a:t>
            </a:r>
            <a:r>
              <a:rPr lang="en-GB" sz="1600" dirty="0" smtClean="0"/>
              <a:t>resolve</a:t>
            </a:r>
          </a:p>
          <a:p>
            <a:endParaRPr lang="en-GB" sz="1600" dirty="0"/>
          </a:p>
          <a:p>
            <a:r>
              <a:rPr lang="en-GB" sz="1600" b="1" u="sng" dirty="0" smtClean="0"/>
              <a:t>Solutions:-</a:t>
            </a:r>
          </a:p>
          <a:p>
            <a:r>
              <a:rPr lang="en-GB" sz="1600" dirty="0"/>
              <a:t>The </a:t>
            </a:r>
            <a:r>
              <a:rPr lang="en-GB" sz="1600" b="1" dirty="0">
                <a:hlinkClick r:id="rId2" tooltip="OSGi"/>
              </a:rPr>
              <a:t>OSGi</a:t>
            </a:r>
            <a:r>
              <a:rPr lang="en-GB" sz="1600" dirty="0"/>
              <a:t> </a:t>
            </a:r>
            <a:r>
              <a:rPr lang="en-GB" sz="1600" dirty="0" smtClean="0"/>
              <a:t>Alliance (Open Services Gateway initiative) </a:t>
            </a:r>
            <a:r>
              <a:rPr lang="en-GB" sz="1600" dirty="0"/>
              <a:t>specified (starting as JSR 8 in 1998) a modularity framework that aims to solve JAR hell for current and future VMs in ME, SE, and EE that is widely </a:t>
            </a:r>
            <a:r>
              <a:rPr lang="en-GB" sz="1600" dirty="0" smtClean="0"/>
              <a:t>adopted</a:t>
            </a:r>
            <a:endParaRPr lang="en-GB" sz="1600" dirty="0"/>
          </a:p>
          <a:p>
            <a:r>
              <a:rPr lang="en-GB" sz="1600" dirty="0" smtClean="0"/>
              <a:t>Java Module System – expected in Java 9</a:t>
            </a:r>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606903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r>
              <a:rPr lang="en-GB" sz="1600" dirty="0" smtClean="0"/>
              <a:t>Hotspot Architecture:</a:t>
            </a:r>
          </a:p>
          <a:p>
            <a:pPr lvl="1">
              <a:buFont typeface="Wingdings" panose="05000000000000000000" pitchFamily="2" charset="2"/>
              <a:buChar char="Ø"/>
            </a:pPr>
            <a:r>
              <a:rPr lang="en-GB" sz="1400" dirty="0" smtClean="0"/>
              <a:t>High performance and massive scalability </a:t>
            </a:r>
          </a:p>
          <a:p>
            <a:pPr lvl="1">
              <a:buFont typeface="Wingdings" panose="05000000000000000000" pitchFamily="2" charset="2"/>
              <a:buChar char="Ø"/>
            </a:pPr>
            <a:r>
              <a:rPr lang="en-GB" sz="1400" dirty="0"/>
              <a:t>HotSpot JVM JIT compilers generate dynamic </a:t>
            </a:r>
            <a:r>
              <a:rPr lang="en-GB" sz="1400" dirty="0" smtClean="0"/>
              <a:t>optimizations</a:t>
            </a:r>
          </a:p>
          <a:p>
            <a:pPr lvl="1">
              <a:buFont typeface="Wingdings" panose="05000000000000000000" pitchFamily="2" charset="2"/>
              <a:buChar char="Ø"/>
            </a:pPr>
            <a:r>
              <a:rPr lang="en-GB" sz="1400" dirty="0" smtClean="0"/>
              <a:t>It make </a:t>
            </a:r>
            <a:r>
              <a:rPr lang="en-GB" sz="1400" dirty="0"/>
              <a:t>optimization decisions while the Java application is running and generate high-performing native machine instructions targeted for the underlying system </a:t>
            </a:r>
            <a:r>
              <a:rPr lang="en-GB" sz="1400" dirty="0" smtClean="0"/>
              <a:t>architecture</a:t>
            </a:r>
          </a:p>
          <a:p>
            <a:pPr lvl="1">
              <a:buFont typeface="Wingdings" panose="05000000000000000000" pitchFamily="2" charset="2"/>
              <a:buChar char="Ø"/>
            </a:pPr>
            <a:r>
              <a:rPr lang="en-GB" sz="1400" dirty="0"/>
              <a:t>The main components of the JVM include the </a:t>
            </a:r>
            <a:r>
              <a:rPr lang="en-GB" sz="1400" dirty="0" err="1"/>
              <a:t>classloader</a:t>
            </a:r>
            <a:r>
              <a:rPr lang="en-GB" sz="1400" dirty="0"/>
              <a:t>, the runtime data areas, and the execution </a:t>
            </a:r>
            <a:r>
              <a:rPr lang="en-GB" sz="1400" dirty="0" smtClean="0"/>
              <a:t>engine</a:t>
            </a:r>
          </a:p>
          <a:p>
            <a:pPr lvl="1">
              <a:buFont typeface="Wingdings" panose="05000000000000000000" pitchFamily="2" charset="2"/>
              <a:buChar char="Ø"/>
            </a:pPr>
            <a:r>
              <a:rPr lang="en-GB" sz="1400" dirty="0"/>
              <a:t>There are three components of the JVM that are focused on when tuning </a:t>
            </a:r>
            <a:r>
              <a:rPr lang="en-GB" sz="1400" dirty="0" smtClean="0"/>
              <a:t>performance</a:t>
            </a:r>
          </a:p>
          <a:p>
            <a:pPr lvl="2">
              <a:buFont typeface="Wingdings" panose="05000000000000000000" pitchFamily="2" charset="2"/>
              <a:buChar char="q"/>
            </a:pPr>
            <a:r>
              <a:rPr lang="en-GB" sz="1200" dirty="0" smtClean="0"/>
              <a:t>Heap – Objects are stored</a:t>
            </a:r>
          </a:p>
          <a:p>
            <a:pPr lvl="2">
              <a:buFont typeface="Wingdings" panose="05000000000000000000" pitchFamily="2" charset="2"/>
              <a:buChar char="q"/>
            </a:pPr>
            <a:r>
              <a:rPr lang="en-GB" sz="1200" dirty="0" smtClean="0"/>
              <a:t>Garbage Collector</a:t>
            </a:r>
          </a:p>
          <a:p>
            <a:pPr lvl="2">
              <a:buFont typeface="Wingdings" panose="05000000000000000000" pitchFamily="2" charset="2"/>
              <a:buChar char="q"/>
            </a:pPr>
            <a:r>
              <a:rPr lang="en-GB" sz="1200" dirty="0" smtClean="0"/>
              <a:t>JIT Compiler</a:t>
            </a:r>
            <a:endParaRPr lang="en-GB" sz="1200" dirty="0"/>
          </a:p>
          <a:p>
            <a:pPr marL="274320" lvl="1" indent="0">
              <a:buNone/>
            </a:pPr>
            <a:endParaRPr lang="en-GB" sz="1400" dirty="0" smtClean="0"/>
          </a:p>
          <a:p>
            <a:r>
              <a:rPr lang="en-GB" sz="1600" dirty="0" smtClean="0"/>
              <a:t>Performance Basics:</a:t>
            </a:r>
          </a:p>
          <a:p>
            <a:pPr lvl="1">
              <a:buFont typeface="Wingdings" panose="05000000000000000000" pitchFamily="2" charset="2"/>
              <a:buChar char="Ø"/>
            </a:pPr>
            <a:r>
              <a:rPr lang="en-GB" sz="1400" dirty="0" smtClean="0"/>
              <a:t>Responsiveness - </a:t>
            </a:r>
            <a:r>
              <a:rPr lang="en-GB" sz="1400" dirty="0"/>
              <a:t>H</a:t>
            </a:r>
            <a:r>
              <a:rPr lang="en-GB" sz="1400" dirty="0" smtClean="0"/>
              <a:t>ow </a:t>
            </a:r>
            <a:r>
              <a:rPr lang="en-GB" sz="1400" dirty="0"/>
              <a:t>quickly an application or system responds with a requested piece of data</a:t>
            </a:r>
            <a:endParaRPr lang="en-GB" sz="1400" dirty="0" smtClean="0"/>
          </a:p>
          <a:p>
            <a:pPr lvl="1">
              <a:buFont typeface="Wingdings" panose="05000000000000000000" pitchFamily="2" charset="2"/>
              <a:buChar char="Ø"/>
            </a:pPr>
            <a:r>
              <a:rPr lang="en-GB" sz="1400" dirty="0" smtClean="0"/>
              <a:t>Throughput - </a:t>
            </a:r>
            <a:r>
              <a:rPr lang="en-GB" sz="1400" dirty="0"/>
              <a:t>N</a:t>
            </a:r>
            <a:r>
              <a:rPr lang="en-GB" sz="1400" dirty="0" smtClean="0"/>
              <a:t>umber </a:t>
            </a:r>
            <a:r>
              <a:rPr lang="en-GB" sz="1400" dirty="0"/>
              <a:t>of transactions completed in a given time</a:t>
            </a:r>
          </a:p>
          <a:p>
            <a:pPr marL="274320" lvl="1" indent="0">
              <a:buNone/>
            </a:pPr>
            <a:endParaRPr lang="en-GB" sz="1400" dirty="0"/>
          </a:p>
        </p:txBody>
      </p:sp>
    </p:spTree>
    <p:extLst>
      <p:ext uri="{BB962C8B-B14F-4D97-AF65-F5344CB8AC3E}">
        <p14:creationId xmlns:p14="http://schemas.microsoft.com/office/powerpoint/2010/main" val="2698250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pPr marL="274320" lvl="1" indent="0">
              <a:buNone/>
            </a:pPr>
            <a:endParaRPr lang="en-GB" sz="1400" dirty="0"/>
          </a:p>
          <a:p>
            <a:pPr marL="274320" lvl="1" indent="0">
              <a:buNone/>
            </a:pPr>
            <a:endParaRPr lang="en-GB" sz="1400" dirty="0" smtClean="0"/>
          </a:p>
          <a:p>
            <a:endParaRPr lang="en-GB" sz="1600" b="1" dirty="0">
              <a:solidFill>
                <a:srgbClr val="00B050"/>
              </a:solidFill>
            </a:endParaRPr>
          </a:p>
          <a:p>
            <a:pPr marL="274320" lvl="1" indent="0">
              <a:buNone/>
            </a:pPr>
            <a:endParaRPr lang="en-GB"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63823"/>
            <a:ext cx="6624736" cy="3987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34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Garbage Collection</a:t>
            </a:r>
            <a:endParaRPr lang="en-US" dirty="0"/>
          </a:p>
        </p:txBody>
      </p:sp>
      <p:sp>
        <p:nvSpPr>
          <p:cNvPr id="3" name="Content Placeholder 2"/>
          <p:cNvSpPr>
            <a:spLocks noGrp="1"/>
          </p:cNvSpPr>
          <p:nvPr>
            <p:ph idx="1"/>
          </p:nvPr>
        </p:nvSpPr>
        <p:spPr/>
        <p:txBody>
          <a:bodyPr>
            <a:normAutofit/>
          </a:bodyPr>
          <a:lstStyle/>
          <a:p>
            <a:r>
              <a:rPr lang="en-GB" sz="1600" dirty="0"/>
              <a:t>Automatic garbage collection is the process of looking at heap memory, identifying which objects are in use and which are not, and deleting the unused </a:t>
            </a:r>
            <a:r>
              <a:rPr lang="en-GB" sz="1600" dirty="0" smtClean="0"/>
              <a:t>objects</a:t>
            </a:r>
          </a:p>
          <a:p>
            <a:r>
              <a:rPr lang="en-GB" sz="1600" dirty="0"/>
              <a:t>An in use object, or a referenced object, means that some part of your program still maintains a pointer to that </a:t>
            </a:r>
            <a:r>
              <a:rPr lang="en-GB" sz="1600" dirty="0" smtClean="0"/>
              <a:t>object</a:t>
            </a:r>
          </a:p>
          <a:p>
            <a:r>
              <a:rPr lang="en-GB" sz="1600" dirty="0"/>
              <a:t>An unused object, or unreferenced object, is no longer referenced by any part of your program. So the memory used by an unreferenced object can be </a:t>
            </a:r>
            <a:r>
              <a:rPr lang="en-GB" sz="1600" dirty="0" smtClean="0"/>
              <a:t>reclaimed</a:t>
            </a:r>
          </a:p>
          <a:p>
            <a:r>
              <a:rPr lang="en-GB" sz="1600" b="1" dirty="0" smtClean="0"/>
              <a:t>Step 1: Marking</a:t>
            </a:r>
            <a:r>
              <a:rPr lang="en-GB" sz="1600" dirty="0" smtClean="0"/>
              <a:t> - </a:t>
            </a:r>
            <a:r>
              <a:rPr lang="en-GB" sz="1600" dirty="0"/>
              <a:t>This is where the garbage collector identifies which pieces of memory are in use and which are </a:t>
            </a:r>
            <a:r>
              <a:rPr lang="en-GB" sz="1600" dirty="0" smtClean="0"/>
              <a:t>not</a:t>
            </a:r>
          </a:p>
          <a:p>
            <a:r>
              <a:rPr lang="en-GB" sz="1600" b="1" dirty="0" smtClean="0"/>
              <a:t>Step 2: Normal Deletion </a:t>
            </a:r>
            <a:r>
              <a:rPr lang="en-GB" sz="1600" dirty="0" smtClean="0"/>
              <a:t>- </a:t>
            </a:r>
            <a:r>
              <a:rPr lang="en-GB" sz="1600" dirty="0"/>
              <a:t>Normal deletion removes unreferenced objects leaving referenced objects and pointers to free </a:t>
            </a:r>
            <a:r>
              <a:rPr lang="en-GB" sz="1600" dirty="0" smtClean="0"/>
              <a:t>space</a:t>
            </a:r>
          </a:p>
          <a:p>
            <a:r>
              <a:rPr lang="en-GB" sz="1600" b="1" dirty="0" smtClean="0"/>
              <a:t>Step 2a: Deletion with Compaction</a:t>
            </a:r>
            <a:r>
              <a:rPr lang="en-GB" sz="1600" dirty="0" smtClean="0"/>
              <a:t> - </a:t>
            </a:r>
            <a:r>
              <a:rPr lang="en-GB" sz="1600" dirty="0"/>
              <a:t>To further improve performance, in addition to deleting unreferenced objects, you can also compact the remaining referenced objects. By moving referenced object together, this makes new memory allocation much easier and faster</a:t>
            </a:r>
          </a:p>
          <a:p>
            <a:pPr marL="274320" lvl="1" indent="0">
              <a:buNone/>
            </a:pPr>
            <a:endParaRPr lang="en-GB" sz="1400" dirty="0"/>
          </a:p>
        </p:txBody>
      </p:sp>
    </p:spTree>
    <p:extLst>
      <p:ext uri="{BB962C8B-B14F-4D97-AF65-F5344CB8AC3E}">
        <p14:creationId xmlns:p14="http://schemas.microsoft.com/office/powerpoint/2010/main" val="1019476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smtClean="0"/>
              <a:t>The </a:t>
            </a:r>
            <a:r>
              <a:rPr lang="en-GB" sz="1600" dirty="0"/>
              <a:t>heap is broken up into smaller parts or generations. The heap parts are: Young Generation, Old or Tenured Generation, and Permanent </a:t>
            </a:r>
            <a:r>
              <a:rPr lang="en-GB" sz="1600" dirty="0" smtClean="0"/>
              <a:t>Generation</a:t>
            </a:r>
          </a:p>
          <a:p>
            <a:pPr marL="0" indent="0">
              <a:buNone/>
            </a:pPr>
            <a:endParaRPr lang="en-GB"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24502"/>
            <a:ext cx="6984776" cy="3010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200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Young Generation</a:t>
            </a:r>
            <a:r>
              <a:rPr lang="en-GB" sz="1600" dirty="0"/>
              <a:t> is where all new objects are allocated and aged. When the young generation fills up, this causes a </a:t>
            </a:r>
            <a:r>
              <a:rPr lang="en-GB" sz="1600" b="1" i="1" dirty="0">
                <a:solidFill>
                  <a:srgbClr val="00B050"/>
                </a:solidFill>
              </a:rPr>
              <a:t>minor garbage collection</a:t>
            </a:r>
            <a:r>
              <a:rPr lang="en-GB" sz="1600" dirty="0" smtClean="0"/>
              <a:t>. </a:t>
            </a:r>
            <a:r>
              <a:rPr lang="en-GB" sz="1600" dirty="0"/>
              <a:t>Some surviving objects are aged and eventually move to the old </a:t>
            </a:r>
            <a:r>
              <a:rPr lang="en-GB" sz="1600" dirty="0" smtClean="0"/>
              <a:t>generation</a:t>
            </a:r>
          </a:p>
          <a:p>
            <a:r>
              <a:rPr lang="en-GB" sz="1600" b="1" dirty="0"/>
              <a:t>Stop the World Event</a:t>
            </a:r>
            <a:r>
              <a:rPr lang="en-GB" sz="1600" dirty="0"/>
              <a:t> - All minor garbage collections are "Stop the World" events. This means that all application threads are stopped until the operation completes. Minor garbage collections are </a:t>
            </a:r>
            <a:r>
              <a:rPr lang="en-GB" sz="1600" i="1" dirty="0"/>
              <a:t>always</a:t>
            </a:r>
            <a:r>
              <a:rPr lang="en-GB" sz="1600" dirty="0"/>
              <a:t> Stop the World </a:t>
            </a:r>
            <a:r>
              <a:rPr lang="en-GB" sz="1600" dirty="0" smtClean="0"/>
              <a:t>events</a:t>
            </a:r>
          </a:p>
          <a:p>
            <a:r>
              <a:rPr lang="en-GB" sz="1600" dirty="0"/>
              <a:t>The </a:t>
            </a:r>
            <a:r>
              <a:rPr lang="en-GB" sz="1600" b="1" dirty="0"/>
              <a:t>Old Generation</a:t>
            </a:r>
            <a:r>
              <a:rPr lang="en-GB" sz="1600" dirty="0"/>
              <a:t> is used to store long surviving objects. Typically, a threshold is set for young generation object and when that age is met, the object gets moved to the old generation. Eventually the old generation needs to be collected. This event is called a </a:t>
            </a:r>
            <a:r>
              <a:rPr lang="en-GB" sz="1600" b="1" i="1" dirty="0">
                <a:solidFill>
                  <a:srgbClr val="00B050"/>
                </a:solidFill>
              </a:rPr>
              <a:t>major garbage </a:t>
            </a:r>
            <a:r>
              <a:rPr lang="en-GB" sz="1600" b="1" i="1" dirty="0" smtClean="0">
                <a:solidFill>
                  <a:srgbClr val="00B050"/>
                </a:solidFill>
              </a:rPr>
              <a:t>collection</a:t>
            </a:r>
          </a:p>
          <a:p>
            <a:r>
              <a:rPr lang="en-GB" sz="1600" dirty="0"/>
              <a:t>Major garbage collection are also Stop the World events. Often a major collection is much slower because it involves all live </a:t>
            </a:r>
            <a:r>
              <a:rPr lang="en-GB" sz="1600" dirty="0" smtClean="0"/>
              <a:t>objects.</a:t>
            </a:r>
            <a:r>
              <a:rPr lang="en-GB" sz="1600" dirty="0"/>
              <a:t> </a:t>
            </a:r>
            <a:r>
              <a:rPr lang="en-GB" sz="1600" b="1" dirty="0" smtClean="0"/>
              <a:t>So </a:t>
            </a:r>
            <a:r>
              <a:rPr lang="en-GB" sz="1600" b="1" dirty="0"/>
              <a:t>for Responsive applications, major garbage collections should be </a:t>
            </a:r>
            <a:r>
              <a:rPr lang="en-GB" sz="1600" b="1" dirty="0" smtClean="0"/>
              <a:t>minimized</a:t>
            </a:r>
            <a:endParaRPr lang="en-GB" sz="1600" b="1" dirty="0"/>
          </a:p>
          <a:p>
            <a:r>
              <a:rPr lang="en-GB" sz="1600" dirty="0"/>
              <a:t>The </a:t>
            </a:r>
            <a:r>
              <a:rPr lang="en-GB" sz="1600" b="1" dirty="0"/>
              <a:t>Permanent generation</a:t>
            </a:r>
            <a:r>
              <a:rPr lang="en-GB" sz="1600" dirty="0"/>
              <a:t> contains metadata required by the JVM to describe the classes and methods used in the application</a:t>
            </a:r>
            <a:endParaRPr lang="en-GB" sz="1600" b="1" dirty="0">
              <a:solidFill>
                <a:srgbClr val="00B050"/>
              </a:solidFill>
            </a:endParaRPr>
          </a:p>
        </p:txBody>
      </p:sp>
    </p:spTree>
    <p:extLst>
      <p:ext uri="{BB962C8B-B14F-4D97-AF65-F5344CB8AC3E}">
        <p14:creationId xmlns:p14="http://schemas.microsoft.com/office/powerpoint/2010/main" val="1276619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5963</TotalTime>
  <Words>1993</Words>
  <Application>Microsoft Office PowerPoint</Application>
  <PresentationFormat>On-screen Show (4:3)</PresentationFormat>
  <Paragraphs>330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Clarity</vt:lpstr>
      <vt:lpstr>Core java</vt:lpstr>
      <vt:lpstr>Java – Class Loader</vt:lpstr>
      <vt:lpstr>Java – User Defined Class Loader</vt:lpstr>
      <vt:lpstr>JAR Hell</vt:lpstr>
      <vt:lpstr>JVM Architecture</vt:lpstr>
      <vt:lpstr>JVM Architecture</vt:lpstr>
      <vt:lpstr>Java – Garbage Collection</vt:lpstr>
      <vt:lpstr>JVM Generations</vt:lpstr>
      <vt:lpstr>JVM Generations</vt:lpstr>
      <vt:lpstr>Generational GC Process</vt:lpstr>
      <vt:lpstr>Generational GC Process</vt:lpstr>
      <vt:lpstr>Garbage Collector Tools</vt:lpstr>
      <vt:lpstr>Java Garbage Collector Switches</vt:lpstr>
      <vt:lpstr>Java Garbage Collectors – Serial GC</vt:lpstr>
      <vt:lpstr>Java Garbage Collectors – Parallel GC</vt:lpstr>
      <vt:lpstr>Java Garbage Collectors – CMS</vt:lpstr>
      <vt:lpstr>Java Garbage Collectors – G1</vt:lpstr>
      <vt:lpstr>GC – Finalize Method</vt:lpstr>
      <vt:lpstr>TreeSet</vt:lpstr>
      <vt:lpstr>HashSet Vs TreeSet</vt:lpstr>
      <vt:lpstr>Method Hiding</vt:lpstr>
      <vt:lpstr>Checked Vs Unchecked Exceptions</vt:lpstr>
      <vt:lpstr>Checked Vs Unchecked Exceptions</vt:lpstr>
      <vt:lpstr>Restrictions on Generics</vt:lpstr>
      <vt:lpstr>HashTable Vs HashMap</vt:lpstr>
      <vt:lpstr>Count Number of same letters in String</vt:lpstr>
      <vt:lpstr>Blocking Queue</vt:lpstr>
      <vt:lpstr>Reflection Vs Introspection</vt:lpstr>
      <vt:lpstr>Finally block execution</vt:lpstr>
      <vt:lpstr>Code Review – Main</vt:lpstr>
      <vt:lpstr>Code Review – Clean Code</vt:lpstr>
      <vt:lpstr>Code Review – Performance</vt:lpstr>
      <vt:lpstr>Code Review – General </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999</cp:revision>
  <dcterms:created xsi:type="dcterms:W3CDTF">2016-02-28T16:32:10Z</dcterms:created>
  <dcterms:modified xsi:type="dcterms:W3CDTF">2018-03-04T16:58:09Z</dcterms:modified>
</cp:coreProperties>
</file>