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CountDownLatch.html" TargetMode="External"/><Relationship Id="rId2" Type="http://schemas.openxmlformats.org/officeDocument/2006/relationships/hyperlink" Target="https://docs.oracle.com/javase/8/docs/api/java/util/concurrent/Semaph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concurrent/Exchanger.html" TargetMode="External"/><Relationship Id="rId5" Type="http://schemas.openxmlformats.org/officeDocument/2006/relationships/hyperlink" Target="https://docs.oracle.com/javase/8/docs/api/java/util/concurrent/Phaser.html" TargetMode="External"/><Relationship Id="rId4" Type="http://schemas.openxmlformats.org/officeDocument/2006/relationships/hyperlink" Target="https://docs.oracle.com/javase/8/docs/api/java/util/concurrent/CyclicBarrier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concurrent/Executor.html" TargetMode="External"/><Relationship Id="rId3" Type="http://schemas.openxmlformats.org/officeDocument/2006/relationships/hyperlink" Target="https://docs.oracle.com/javase/8/docs/api/java/util/concurrent/CancellationException.html" TargetMode="External"/><Relationship Id="rId7" Type="http://schemas.openxmlformats.org/officeDocument/2006/relationships/hyperlink" Target="https://docs.oracle.com/javase/8/docs/api/java/util/concurrent/RejectedExecutionException.html" TargetMode="External"/><Relationship Id="rId2" Type="http://schemas.openxmlformats.org/officeDocument/2006/relationships/hyperlink" Target="https://docs.oracle.com/javase/8/docs/api/java/util/concurrent/BrokenBarrierExcep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concurrent/ExecutionException.html" TargetMode="External"/><Relationship Id="rId5" Type="http://schemas.openxmlformats.org/officeDocument/2006/relationships/hyperlink" Target="https://docs.oracle.com/javase/8/docs/api/java/util/concurrent/CompletionException.html" TargetMode="External"/><Relationship Id="rId4" Type="http://schemas.openxmlformats.org/officeDocument/2006/relationships/hyperlink" Target="https://docs.oracle.com/javase/8/docs/api/java/util/concurrent/FutureTask.html" TargetMode="External"/><Relationship Id="rId9" Type="http://schemas.openxmlformats.org/officeDocument/2006/relationships/hyperlink" Target="https://docs.oracle.com/javase/8/docs/api/java/util/concurrent/TimeoutExceptio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 In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 Classes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33522"/>
              </p:ext>
            </p:extLst>
          </p:nvPr>
        </p:nvGraphicFramePr>
        <p:xfrm>
          <a:off x="683568" y="1700808"/>
          <a:ext cx="7848872" cy="427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883946"/>
                <a:gridCol w="446087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tx1"/>
                          </a:solidFill>
                        </a:rPr>
                        <a:t>Collection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ArrayBlockingQueue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 bounded blocking queue backed by an array.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ConcurrentHashMap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&lt;K,V&gt;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 hash table supporting full concurrency of retrievals and high expected concurrency for updates.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ConcurrentLinkedDeque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An unbounded concurrent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</a:rPr>
                        <a:t>deque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based on linked nodes.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ConcurrentLinkedQueue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An unbounded thread-safe queue based on linked nodes.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ConcurrentSkipListMap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&lt;K,V&gt;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scalable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concurrent </a:t>
                      </a:r>
                      <a:r>
                        <a:rPr lang="fr-FR" sz="1400" b="1" dirty="0" err="1" smtClean="0">
                          <a:solidFill>
                            <a:schemeClr val="tx1"/>
                          </a:solidFill>
                        </a:rPr>
                        <a:t>ConcurrentNavigableMap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ConcurrentSkipListSet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 scalable concurrent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</a:rPr>
                        <a:t>NavigableSet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implementation based on a 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ConcurrentSkipListMap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7.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CopyOnWriteArrayList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 thread-safe variant of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in which all mutative operations (add, set, and so on) are implemented by making a fresh copy of the underlying array.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 Classes 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01030"/>
              </p:ext>
            </p:extLst>
          </p:nvPr>
        </p:nvGraphicFramePr>
        <p:xfrm>
          <a:off x="683568" y="1700808"/>
          <a:ext cx="7848872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883946"/>
                <a:gridCol w="446087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tx1"/>
                          </a:solidFill>
                        </a:rPr>
                        <a:t>Collection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DelayQueue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 extends Delayed&gt;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An unbounded blocking queue of Delayed elements, in which an element can only be taken when its delay has expired.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9.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LinkedBlockingDeque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An optionally-bounded blocking 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deque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based on linked nodes.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LinkedBlockingQueue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An optionally-bounded blocking queue based on linked nodes.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11.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LinkedTransferQueue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An unbounded 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TransferQueue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based on linked nodes.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12.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PriorityBlockingQueue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An unbounded blocking queue that uses the same ordering rules as class 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PriorityQueue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 and supplies blocking retrieval operations.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13.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SynchronousQueue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&lt;E&gt;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 blocking queue in which each insert operation must wait for a corresponding remove operation by another thread, and vice versa.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4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sz="1600" dirty="0"/>
              <a:t>Five classes aid common special-purpose synchronization </a:t>
            </a:r>
            <a:r>
              <a:rPr lang="en-GB" sz="1600" dirty="0" smtClean="0"/>
              <a:t>idioms</a:t>
            </a:r>
          </a:p>
          <a:p>
            <a:endParaRPr lang="en-GB" sz="1600" dirty="0" smtClean="0"/>
          </a:p>
          <a:p>
            <a:pPr lvl="1"/>
            <a:r>
              <a:rPr lang="en-GB" sz="1400" dirty="0" smtClean="0">
                <a:hlinkClick r:id="rId2" tooltip="class in java.util.concurrent"/>
              </a:rPr>
              <a:t>Semaphore</a:t>
            </a:r>
            <a:r>
              <a:rPr lang="en-GB" sz="1400" dirty="0"/>
              <a:t> is a classic concurrency </a:t>
            </a:r>
            <a:r>
              <a:rPr lang="en-GB" sz="1400" dirty="0" smtClean="0"/>
              <a:t>tool</a:t>
            </a:r>
            <a:endParaRPr lang="en-GB" sz="1400" dirty="0"/>
          </a:p>
          <a:p>
            <a:pPr lvl="1"/>
            <a:r>
              <a:rPr lang="en-GB" sz="1400" dirty="0" err="1">
                <a:hlinkClick r:id="rId3" tooltip="class in java.util.concurrent"/>
              </a:rPr>
              <a:t>CountDownLatch</a:t>
            </a:r>
            <a:r>
              <a:rPr lang="en-GB" sz="1400" dirty="0"/>
              <a:t> is a very </a:t>
            </a:r>
            <a:r>
              <a:rPr lang="en-GB" sz="1400" b="1" dirty="0"/>
              <a:t>simple</a:t>
            </a:r>
            <a:r>
              <a:rPr lang="en-GB" sz="1400" dirty="0"/>
              <a:t> yet very common utility for blocking until a given number of signals, events, or conditions </a:t>
            </a:r>
            <a:r>
              <a:rPr lang="en-GB" sz="1400" dirty="0" smtClean="0"/>
              <a:t>hold</a:t>
            </a:r>
            <a:endParaRPr lang="en-GB" sz="1400" dirty="0"/>
          </a:p>
          <a:p>
            <a:pPr lvl="1"/>
            <a:r>
              <a:rPr lang="en-GB" sz="1400" dirty="0"/>
              <a:t>A </a:t>
            </a:r>
            <a:r>
              <a:rPr lang="en-GB" sz="1400" dirty="0" err="1">
                <a:hlinkClick r:id="rId4" tooltip="class in java.util.concurrent"/>
              </a:rPr>
              <a:t>CyclicBarrier</a:t>
            </a:r>
            <a:r>
              <a:rPr lang="en-GB" sz="1400" dirty="0"/>
              <a:t> is a </a:t>
            </a:r>
            <a:r>
              <a:rPr lang="en-GB" sz="1400" b="1" dirty="0"/>
              <a:t>resettable multiway</a:t>
            </a:r>
            <a:r>
              <a:rPr lang="en-GB" sz="1400" dirty="0"/>
              <a:t> synchronization point useful in some styles of parallel </a:t>
            </a:r>
            <a:r>
              <a:rPr lang="en-GB" sz="1400" dirty="0" smtClean="0"/>
              <a:t>programming</a:t>
            </a:r>
            <a:endParaRPr lang="en-GB" sz="1400" dirty="0"/>
          </a:p>
          <a:p>
            <a:pPr lvl="1"/>
            <a:r>
              <a:rPr lang="en-GB" sz="1400" dirty="0"/>
              <a:t>A </a:t>
            </a:r>
            <a:r>
              <a:rPr lang="en-GB" sz="1400" dirty="0" err="1">
                <a:hlinkClick r:id="rId5" tooltip="class in java.util.concurrent"/>
              </a:rPr>
              <a:t>Phaser</a:t>
            </a:r>
            <a:r>
              <a:rPr lang="en-GB" sz="1400" dirty="0"/>
              <a:t> provides a </a:t>
            </a:r>
            <a:r>
              <a:rPr lang="en-GB" sz="1400" b="1" dirty="0"/>
              <a:t>more flexible form of barrier</a:t>
            </a:r>
            <a:r>
              <a:rPr lang="en-GB" sz="1400" dirty="0"/>
              <a:t> that may be used to control phased computation among multiple threads.</a:t>
            </a:r>
          </a:p>
          <a:p>
            <a:pPr lvl="1"/>
            <a:r>
              <a:rPr lang="en-GB" sz="1400" dirty="0"/>
              <a:t>An </a:t>
            </a:r>
            <a:r>
              <a:rPr lang="en-GB" sz="1400" dirty="0">
                <a:hlinkClick r:id="rId6" tooltip="class in java.util.concurrent"/>
              </a:rPr>
              <a:t>Exchanger</a:t>
            </a:r>
            <a:r>
              <a:rPr lang="en-GB" sz="1400" dirty="0"/>
              <a:t> allows </a:t>
            </a:r>
            <a:r>
              <a:rPr lang="en-GB" sz="1400" b="1" dirty="0"/>
              <a:t>two threads to exchange objects </a:t>
            </a:r>
            <a:r>
              <a:rPr lang="en-GB" sz="1400" dirty="0"/>
              <a:t>at a rendezvous point, and is useful in several pipeline designs.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913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608078"/>
              </p:ext>
            </p:extLst>
          </p:nvPr>
        </p:nvGraphicFramePr>
        <p:xfrm>
          <a:off x="467544" y="1628800"/>
          <a:ext cx="8229600" cy="4116128"/>
        </p:xfrm>
        <a:graphic>
          <a:graphicData uri="http://schemas.openxmlformats.org/drawingml/2006/table">
            <a:tbl>
              <a:tblPr/>
              <a:tblGrid>
                <a:gridCol w="1994874"/>
                <a:gridCol w="6234726"/>
              </a:tblGrid>
              <a:tr h="271265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Exception</a:t>
                      </a:r>
                    </a:p>
                  </a:txBody>
                  <a:tcPr marL="41684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Description</a:t>
                      </a:r>
                    </a:p>
                  </a:txBody>
                  <a:tcPr marL="41684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6755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u="none" strike="noStrike" dirty="0" err="1">
                          <a:solidFill>
                            <a:srgbClr val="4A6782"/>
                          </a:solidFill>
                          <a:effectLst/>
                          <a:hlinkClick r:id="rId2" tooltip="class in java.util.concurrent"/>
                        </a:rPr>
                        <a:t>BrokenBarrierException</a:t>
                      </a:r>
                      <a:endParaRPr lang="en-GB" sz="1400" b="0" dirty="0">
                        <a:effectLst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Exception thrown when a thread tries to wait upon a barrier that is in a broken state, or which enters the broken state while the thread is waiting</a:t>
                      </a:r>
                      <a:r>
                        <a:rPr lang="en-GB" sz="14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  <a:p>
                      <a:pPr algn="l" fontAlgn="t"/>
                      <a:endParaRPr lang="en-GB" sz="1400" dirty="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55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u="none" strike="noStrike" dirty="0" err="1">
                          <a:solidFill>
                            <a:srgbClr val="4A6782"/>
                          </a:solidFill>
                          <a:effectLst/>
                          <a:hlinkClick r:id="rId3" tooltip="class in java.util.concurrent"/>
                        </a:rPr>
                        <a:t>CancellationException</a:t>
                      </a:r>
                      <a:endParaRPr lang="en-GB" sz="1400" b="0" dirty="0">
                        <a:effectLst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Exception indicating that the result of a value-producing task, such as a </a:t>
                      </a:r>
                      <a:r>
                        <a:rPr lang="en-GB" sz="1400" b="1" u="none" strike="noStrike" dirty="0" err="1">
                          <a:solidFill>
                            <a:srgbClr val="4A6782"/>
                          </a:solidFill>
                          <a:effectLst/>
                          <a:latin typeface="DejaVu Serif"/>
                          <a:hlinkClick r:id="rId4" tooltip="class in java.util.concurrent"/>
                        </a:rPr>
                        <a:t>FutureTask</a:t>
                      </a:r>
                      <a:r>
                        <a:rPr lang="en-GB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, cannot be retrieved because the task was cancelled</a:t>
                      </a:r>
                      <a:r>
                        <a:rPr lang="en-GB" sz="14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  <a:p>
                      <a:pPr algn="l" fontAlgn="t"/>
                      <a:endParaRPr lang="en-GB" sz="1400" dirty="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46755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u="none" strike="noStrike" dirty="0" err="1">
                          <a:solidFill>
                            <a:srgbClr val="4A6782"/>
                          </a:solidFill>
                          <a:effectLst/>
                          <a:hlinkClick r:id="rId5" tooltip="class in java.util.concurrent"/>
                        </a:rPr>
                        <a:t>CompletionException</a:t>
                      </a:r>
                      <a:endParaRPr lang="en-GB" sz="1400" b="0" dirty="0">
                        <a:effectLst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Exception thrown when an error or other exception is encountered in the course of completing a result or task</a:t>
                      </a:r>
                      <a:r>
                        <a:rPr lang="en-GB" sz="14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  <a:p>
                      <a:pPr algn="l" fontAlgn="t"/>
                      <a:endParaRPr lang="en-GB" sz="1400" dirty="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55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u="none" strike="noStrike" dirty="0" err="1">
                          <a:solidFill>
                            <a:srgbClr val="4A6782"/>
                          </a:solidFill>
                          <a:effectLst/>
                          <a:hlinkClick r:id="rId6" tooltip="class in java.util.concurrent"/>
                        </a:rPr>
                        <a:t>ExecutionException</a:t>
                      </a:r>
                      <a:endParaRPr lang="en-GB" sz="1400" b="0" dirty="0">
                        <a:effectLst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Exception thrown when attempting to retrieve the result of a task that aborted by throwing an exception</a:t>
                      </a:r>
                      <a:r>
                        <a:rPr lang="en-GB" sz="14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  <a:p>
                      <a:pPr algn="l" fontAlgn="t"/>
                      <a:endParaRPr lang="en-GB" sz="1400" dirty="0" smtClean="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46755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u="none" strike="noStrike" dirty="0" err="1">
                          <a:solidFill>
                            <a:srgbClr val="4A6782"/>
                          </a:solidFill>
                          <a:effectLst/>
                          <a:hlinkClick r:id="rId7" tooltip="class in java.util.concurrent"/>
                        </a:rPr>
                        <a:t>RejectedExecutionException</a:t>
                      </a:r>
                      <a:endParaRPr lang="en-GB" sz="1400" b="0" dirty="0">
                        <a:effectLst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Exception thrown by an </a:t>
                      </a:r>
                      <a:r>
                        <a:rPr lang="en-GB" sz="1400" b="1" u="none" strike="noStrike" dirty="0">
                          <a:solidFill>
                            <a:srgbClr val="4A6782"/>
                          </a:solidFill>
                          <a:effectLst/>
                          <a:latin typeface="DejaVu Serif"/>
                          <a:hlinkClick r:id="rId8" tooltip="interface in java.util.concurrent"/>
                        </a:rPr>
                        <a:t>Executor</a:t>
                      </a:r>
                      <a:r>
                        <a:rPr lang="en-GB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when a task cannot be accepted for execution</a:t>
                      </a:r>
                      <a:r>
                        <a:rPr lang="en-GB" sz="14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  <a:p>
                      <a:pPr algn="l" fontAlgn="t"/>
                      <a:endParaRPr lang="en-GB" sz="1400" dirty="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26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0" u="none" strike="noStrike" dirty="0" err="1">
                          <a:solidFill>
                            <a:srgbClr val="4A6782"/>
                          </a:solidFill>
                          <a:effectLst/>
                          <a:hlinkClick r:id="rId9" tooltip="class in java.util.concurrent"/>
                        </a:rPr>
                        <a:t>TimeoutException</a:t>
                      </a:r>
                      <a:endParaRPr lang="en-GB" sz="1400" b="0" dirty="0">
                        <a:effectLst/>
                      </a:endParaRP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Exception thrown when a blocking operation times out.</a:t>
                      </a:r>
                    </a:p>
                  </a:txBody>
                  <a:tcPr marL="59548" marR="17865" marT="47639" marB="17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0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https://docs.oracle.com/javase/8/docs/api/java/util/concurrent/package-summary.html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</TotalTime>
  <Words>365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Collections In Concurrency</vt:lpstr>
      <vt:lpstr>Concurrent Collection Classes</vt:lpstr>
      <vt:lpstr>Concurrent Collection Classes …</vt:lpstr>
      <vt:lpstr>Synchronizers</vt:lpstr>
      <vt:lpstr>Exception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435</cp:revision>
  <dcterms:created xsi:type="dcterms:W3CDTF">2016-02-28T16:32:10Z</dcterms:created>
  <dcterms:modified xsi:type="dcterms:W3CDTF">2017-05-17T14:47:14Z</dcterms:modified>
</cp:coreProperties>
</file>