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300" r:id="rId4"/>
    <p:sldId id="303" r:id="rId5"/>
    <p:sldId id="299" r:id="rId6"/>
    <p:sldId id="305" r:id="rId7"/>
    <p:sldId id="301" r:id="rId8"/>
    <p:sldId id="302" r:id="rId9"/>
    <p:sldId id="304" r:id="rId10"/>
    <p:sldId id="307" r:id="rId11"/>
    <p:sldId id="308" r:id="rId12"/>
    <p:sldId id="309" r:id="rId13"/>
    <p:sldId id="306" r:id="rId14"/>
    <p:sldId id="311" r:id="rId15"/>
    <p:sldId id="312" r:id="rId16"/>
    <p:sldId id="313" r:id="rId17"/>
    <p:sldId id="314" r:id="rId18"/>
    <p:sldId id="315" r:id="rId19"/>
    <p:sldId id="310" r:id="rId20"/>
    <p:sldId id="26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403" y="86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2/3/2018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n.wikipedia.org/wiki/Method_overriding_(programmin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docs.oracle.com/javase/8/docs/api/java/time/package-summary.html" TargetMode="External"/><Relationship Id="rId3" Type="http://schemas.openxmlformats.org/officeDocument/2006/relationships/hyperlink" Target="http://kukuruku.co/hub/scala/java-8-vs-scala-the-difference-in-approaches-and-mutual-innovations" TargetMode="External"/><Relationship Id="rId7" Type="http://schemas.openxmlformats.org/officeDocument/2006/relationships/hyperlink" Target="http://winterbe.com/posts/2015/04/30/java8-concurrency-tutorial-synchronized-locks-examples/" TargetMode="External"/><Relationship Id="rId2" Type="http://schemas.openxmlformats.org/officeDocument/2006/relationships/hyperlink" Target="https://dzone.com/articles/java-8-%CE%BBe-vs-scalapart-i" TargetMode="External"/><Relationship Id="rId1" Type="http://schemas.openxmlformats.org/officeDocument/2006/relationships/slideLayout" Target="../slideLayouts/slideLayout2.xml"/><Relationship Id="rId6" Type="http://schemas.openxmlformats.org/officeDocument/2006/relationships/hyperlink" Target="https://www.goodreads.com/author/quotes/73409.Brian_Goetz" TargetMode="External"/><Relationship Id="rId11" Type="http://schemas.openxmlformats.org/officeDocument/2006/relationships/hyperlink" Target="https://community.oracle.com/docs/DOC-991686" TargetMode="External"/><Relationship Id="rId5" Type="http://schemas.openxmlformats.org/officeDocument/2006/relationships/hyperlink" Target="http://blog.takipi.com/5-features-in-java-8-that-will-change-how-you-code/" TargetMode="External"/><Relationship Id="rId10" Type="http://schemas.openxmlformats.org/officeDocument/2006/relationships/hyperlink" Target="https://community.oracle.com/docs/DOC-918126" TargetMode="External"/><Relationship Id="rId4" Type="http://schemas.openxmlformats.org/officeDocument/2006/relationships/hyperlink" Target="https://dzone.com/articles/10-features-java-8-you-havent" TargetMode="External"/><Relationship Id="rId9" Type="http://schemas.openxmlformats.org/officeDocument/2006/relationships/hyperlink" Target="https://community.oracle.com/docs/DOC-92095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docs.oracle.com/javase/8/docs/api/java/lang/FunctionalInterface.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Fail Safe Iterator</a:t>
            </a:r>
            <a:endParaRPr lang="en-US" dirty="0"/>
          </a:p>
        </p:txBody>
      </p:sp>
      <p:sp>
        <p:nvSpPr>
          <p:cNvPr id="3" name="Content Placeholder 2"/>
          <p:cNvSpPr>
            <a:spLocks noGrp="1"/>
          </p:cNvSpPr>
          <p:nvPr>
            <p:ph idx="1"/>
          </p:nvPr>
        </p:nvSpPr>
        <p:spPr/>
        <p:txBody>
          <a:bodyPr>
            <a:normAutofit/>
          </a:bodyPr>
          <a:lstStyle/>
          <a:p>
            <a:r>
              <a:rPr lang="en-GB" sz="1600" dirty="0"/>
              <a:t>Fail Safe Iterator makes copy of the internal data structure (object array) and iterates over the copied data structure</a:t>
            </a:r>
            <a:r>
              <a:rPr lang="en-GB" sz="1600" dirty="0" smtClean="0"/>
              <a:t>. Any </a:t>
            </a:r>
            <a:r>
              <a:rPr lang="en-GB" sz="1600" dirty="0"/>
              <a:t>structural modification done to the iterator affects the copied data structure.  So , original data structure remains  structurally </a:t>
            </a:r>
            <a:r>
              <a:rPr lang="en-GB" sz="1600" dirty="0" smtClean="0"/>
              <a:t>unchanged. Hence </a:t>
            </a:r>
            <a:r>
              <a:rPr lang="en-GB" sz="1600" dirty="0"/>
              <a:t>, no ConcurrentModificationException throws by the fail safe iterator.</a:t>
            </a:r>
            <a:br>
              <a:rPr lang="en-GB" sz="1600" dirty="0"/>
            </a:br>
            <a:r>
              <a:rPr lang="en-GB" sz="1600" dirty="0"/>
              <a:t/>
            </a:r>
            <a:br>
              <a:rPr lang="en-GB" sz="1600" dirty="0"/>
            </a:br>
            <a:r>
              <a:rPr lang="en-GB" sz="1600" dirty="0"/>
              <a:t>Two  issues associated with Fail Safe Iterator are :</a:t>
            </a:r>
            <a:br>
              <a:rPr lang="en-GB" sz="1600" dirty="0"/>
            </a:br>
            <a:r>
              <a:rPr lang="en-GB" sz="1600" dirty="0"/>
              <a:t/>
            </a:r>
            <a:br>
              <a:rPr lang="en-GB" sz="1600" dirty="0"/>
            </a:br>
            <a:r>
              <a:rPr lang="en-GB" sz="1600" dirty="0"/>
              <a:t>1. Overhead of maintaining the copied data structure </a:t>
            </a:r>
            <a:r>
              <a:rPr lang="en-GB" sz="1600" dirty="0" smtClean="0"/>
              <a:t>i.e. </a:t>
            </a:r>
            <a:r>
              <a:rPr lang="en-GB" sz="1600" dirty="0"/>
              <a:t>memory.</a:t>
            </a:r>
            <a:br>
              <a:rPr lang="en-GB" sz="1600" dirty="0"/>
            </a:br>
            <a:r>
              <a:rPr lang="en-GB" sz="1600" dirty="0"/>
              <a:t/>
            </a:r>
            <a:br>
              <a:rPr lang="en-GB" sz="1600" dirty="0"/>
            </a:br>
            <a:r>
              <a:rPr lang="en-GB" sz="1600" dirty="0"/>
              <a:t>2.  Fail safe iterator does not guarantee that the data being read is the data currently in the original data structure. </a:t>
            </a:r>
          </a:p>
        </p:txBody>
      </p:sp>
    </p:spTree>
    <p:extLst>
      <p:ext uri="{BB962C8B-B14F-4D97-AF65-F5344CB8AC3E}">
        <p14:creationId xmlns:p14="http://schemas.microsoft.com/office/powerpoint/2010/main" val="106794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Multi-core processor – Parallel Stream</a:t>
            </a:r>
            <a:endParaRPr lang="en-US" dirty="0"/>
          </a:p>
        </p:txBody>
      </p:sp>
      <p:sp>
        <p:nvSpPr>
          <p:cNvPr id="3" name="Content Placeholder 2"/>
          <p:cNvSpPr>
            <a:spLocks noGrp="1"/>
          </p:cNvSpPr>
          <p:nvPr>
            <p:ph idx="1"/>
          </p:nvPr>
        </p:nvSpPr>
        <p:spPr/>
        <p:txBody>
          <a:bodyPr>
            <a:normAutofit/>
          </a:bodyPr>
          <a:lstStyle/>
          <a:p>
            <a:r>
              <a:rPr lang="en-GB" sz="1600" dirty="0"/>
              <a:t>A </a:t>
            </a:r>
            <a:r>
              <a:rPr lang="en-GB" sz="1600" b="1" i="1" dirty="0"/>
              <a:t>parallel</a:t>
            </a:r>
            <a:r>
              <a:rPr lang="en-GB" sz="1600" b="1" dirty="0"/>
              <a:t> stream</a:t>
            </a:r>
            <a:r>
              <a:rPr lang="en-GB" sz="1600" dirty="0"/>
              <a:t> is a stream that splits its elements into multiple chunks, processing each chunk with a different thread. Thus, you can automatically partition the workload of a given operation on all the cores of your </a:t>
            </a:r>
            <a:r>
              <a:rPr lang="en-GB" sz="1600" b="1" dirty="0"/>
              <a:t>multicore processor </a:t>
            </a:r>
            <a:r>
              <a:rPr lang="en-GB" sz="1600" dirty="0"/>
              <a:t>and keep all of them equally </a:t>
            </a:r>
            <a:r>
              <a:rPr lang="en-GB" sz="1600" dirty="0" smtClean="0"/>
              <a:t>busy</a:t>
            </a:r>
            <a:endParaRPr lang="en-GB" sz="1600" dirty="0"/>
          </a:p>
          <a:p>
            <a:r>
              <a:rPr lang="en-GB" sz="1600" dirty="0" smtClean="0"/>
              <a:t>It is observed that parallel stream on </a:t>
            </a:r>
            <a:r>
              <a:rPr lang="en-GB" sz="1600" b="1" dirty="0" err="1" smtClean="0"/>
              <a:t>LinkedList</a:t>
            </a:r>
            <a:r>
              <a:rPr lang="en-GB" sz="1600" dirty="0" smtClean="0"/>
              <a:t> and </a:t>
            </a:r>
            <a:r>
              <a:rPr lang="en-GB" sz="1600" b="1" dirty="0" err="1" smtClean="0"/>
              <a:t>Stream.iterate</a:t>
            </a:r>
            <a:r>
              <a:rPr lang="en-GB" sz="1600" dirty="0" smtClean="0"/>
              <a:t> seem to produce </a:t>
            </a:r>
            <a:r>
              <a:rPr lang="en-GB" sz="1600" b="1" dirty="0" smtClean="0">
                <a:solidFill>
                  <a:srgbClr val="FF0000"/>
                </a:solidFill>
              </a:rPr>
              <a:t>Poor</a:t>
            </a:r>
            <a:r>
              <a:rPr lang="en-GB" sz="1600" dirty="0" smtClean="0"/>
              <a:t> performance</a:t>
            </a:r>
          </a:p>
          <a:p>
            <a:r>
              <a:rPr lang="en-GB" sz="1600" dirty="0"/>
              <a:t>Parallel streams internally use the default </a:t>
            </a:r>
            <a:r>
              <a:rPr lang="en-GB" sz="1600" b="1" dirty="0" err="1" smtClean="0"/>
              <a:t>ForkJoinPool</a:t>
            </a:r>
            <a:r>
              <a:rPr lang="en-GB" sz="1600" b="1" dirty="0" smtClean="0"/>
              <a:t> </a:t>
            </a:r>
            <a:r>
              <a:rPr lang="en-GB" sz="1600" dirty="0"/>
              <a:t>which by default has as many threads as you have processors, as returned by </a:t>
            </a:r>
            <a:r>
              <a:rPr lang="en-GB" sz="1600" dirty="0" err="1"/>
              <a:t>Runtime.getRuntime</a:t>
            </a:r>
            <a:r>
              <a:rPr lang="en-GB" sz="1600" dirty="0"/>
              <a:t>().</a:t>
            </a:r>
            <a:r>
              <a:rPr lang="en-GB" sz="1600" dirty="0" err="1"/>
              <a:t>availableProcessors</a:t>
            </a:r>
            <a:r>
              <a:rPr lang="en-GB" sz="1600" dirty="0" smtClean="0"/>
              <a:t>().</a:t>
            </a:r>
          </a:p>
          <a:p>
            <a:r>
              <a:rPr lang="en-GB" sz="1600" dirty="0" smtClean="0"/>
              <a:t>You can change the number of threads using the below code:-</a:t>
            </a:r>
          </a:p>
          <a:p>
            <a:endParaRPr lang="en-GB" sz="1600" dirty="0" smtClean="0"/>
          </a:p>
          <a:p>
            <a:pPr marL="0" indent="0">
              <a:buNone/>
            </a:pPr>
            <a:r>
              <a:rPr lang="en-GB" sz="1400" i="1" dirty="0" err="1"/>
              <a:t>System.setProperty</a:t>
            </a:r>
            <a:r>
              <a:rPr lang="en-GB" sz="1400" i="1" dirty="0"/>
              <a:t>("</a:t>
            </a:r>
            <a:r>
              <a:rPr lang="en-GB" sz="1400" i="1" dirty="0" err="1"/>
              <a:t>java.util.concurrent.ForkJoinPool.common.parallelism</a:t>
            </a:r>
            <a:r>
              <a:rPr lang="en-GB" sz="1400" i="1" dirty="0"/>
              <a:t>", "12");</a:t>
            </a:r>
          </a:p>
        </p:txBody>
      </p:sp>
    </p:spTree>
    <p:extLst>
      <p:ext uri="{BB962C8B-B14F-4D97-AF65-F5344CB8AC3E}">
        <p14:creationId xmlns:p14="http://schemas.microsoft.com/office/powerpoint/2010/main" val="18253809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Split Iterator</a:t>
            </a:r>
            <a:endParaRPr lang="en-US" dirty="0"/>
          </a:p>
        </p:txBody>
      </p:sp>
      <p:sp>
        <p:nvSpPr>
          <p:cNvPr id="3" name="Content Placeholder 2"/>
          <p:cNvSpPr>
            <a:spLocks noGrp="1"/>
          </p:cNvSpPr>
          <p:nvPr>
            <p:ph idx="1"/>
          </p:nvPr>
        </p:nvSpPr>
        <p:spPr/>
        <p:txBody>
          <a:bodyPr>
            <a:normAutofit/>
          </a:bodyPr>
          <a:lstStyle/>
          <a:p>
            <a:r>
              <a:rPr lang="en-GB" sz="1400" dirty="0"/>
              <a:t>Like Iterators, Spliterators are used to traverse the elements of a source, but they’re also designed to do this in </a:t>
            </a:r>
            <a:r>
              <a:rPr lang="en-GB" sz="1400" b="1" dirty="0" smtClean="0"/>
              <a:t>parallel.</a:t>
            </a:r>
            <a:r>
              <a:rPr lang="en-GB" sz="1400" dirty="0"/>
              <a:t> Java 8 already provides a default Spliterator implementation for all the data structures included in its Collections </a:t>
            </a:r>
            <a:r>
              <a:rPr lang="en-GB" sz="1400" dirty="0" smtClean="0"/>
              <a:t>Framework</a:t>
            </a:r>
          </a:p>
          <a:p>
            <a:r>
              <a:rPr lang="en-GB" sz="1400" dirty="0"/>
              <a:t>The framework keeps invoking the method </a:t>
            </a:r>
            <a:r>
              <a:rPr lang="en-GB" sz="1400" b="1" dirty="0" err="1"/>
              <a:t>trySplit</a:t>
            </a:r>
            <a:r>
              <a:rPr lang="en-GB" sz="1400" dirty="0"/>
              <a:t> on a Spliterator until it returns null to signal that the data structure that it’s processing is no longer </a:t>
            </a:r>
            <a:r>
              <a:rPr lang="en-GB" sz="1400" dirty="0" smtClean="0"/>
              <a:t>divisible</a:t>
            </a:r>
          </a:p>
          <a:p>
            <a:r>
              <a:rPr lang="en-GB" sz="1400" dirty="0"/>
              <a:t>This splitting process can also be influenced by the characteristics of the Spliterator itself, which are declared via the </a:t>
            </a:r>
            <a:r>
              <a:rPr lang="en-GB" sz="1400" b="1" dirty="0" smtClean="0"/>
              <a:t>characteristics</a:t>
            </a:r>
            <a:r>
              <a:rPr lang="en-GB" sz="1400" dirty="0" smtClean="0"/>
              <a:t> method</a:t>
            </a:r>
          </a:p>
          <a:p>
            <a:endParaRPr lang="en-GB" sz="1400" b="1" i="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9" y="3378530"/>
            <a:ext cx="7848872" cy="204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29479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Monad</a:t>
            </a:r>
            <a:endParaRPr lang="en-US" dirty="0"/>
          </a:p>
        </p:txBody>
      </p:sp>
      <p:sp>
        <p:nvSpPr>
          <p:cNvPr id="3" name="Content Placeholder 2"/>
          <p:cNvSpPr>
            <a:spLocks noGrp="1"/>
          </p:cNvSpPr>
          <p:nvPr>
            <p:ph idx="1"/>
          </p:nvPr>
        </p:nvSpPr>
        <p:spPr/>
        <p:txBody>
          <a:bodyPr>
            <a:normAutofit/>
          </a:bodyPr>
          <a:lstStyle/>
          <a:p>
            <a:r>
              <a:rPr lang="en-GB" sz="1600" dirty="0" smtClean="0"/>
              <a:t>Monad is a wrapper</a:t>
            </a:r>
          </a:p>
          <a:p>
            <a:r>
              <a:rPr lang="en-GB" sz="1600" b="1" dirty="0" smtClean="0"/>
              <a:t>Optional</a:t>
            </a:r>
            <a:r>
              <a:rPr lang="en-GB" sz="1600" dirty="0" smtClean="0"/>
              <a:t> is the only monad in Java 8</a:t>
            </a:r>
          </a:p>
          <a:p>
            <a:r>
              <a:rPr lang="en-GB" sz="1600" dirty="0"/>
              <a:t>Think of monads as an object that </a:t>
            </a:r>
            <a:r>
              <a:rPr lang="en-GB" sz="1600" b="1" dirty="0"/>
              <a:t>wraps a value</a:t>
            </a:r>
            <a:r>
              <a:rPr lang="en-GB" sz="1600" dirty="0"/>
              <a:t> and allows us to apply a set of transformations on that value and get it back out with all the </a:t>
            </a:r>
            <a:r>
              <a:rPr lang="en-GB" sz="1600" b="1" dirty="0"/>
              <a:t>transformations </a:t>
            </a:r>
            <a:r>
              <a:rPr lang="en-GB" sz="1600" b="1" dirty="0" smtClean="0"/>
              <a:t>applied</a:t>
            </a:r>
          </a:p>
          <a:p>
            <a:r>
              <a:rPr lang="en-GB" sz="1600" b="1" dirty="0" smtClean="0"/>
              <a:t>Optional </a:t>
            </a:r>
            <a:r>
              <a:rPr lang="en-GB" sz="1600" dirty="0" smtClean="0"/>
              <a:t>is used to avoid Null Pointer Exception in Java</a:t>
            </a:r>
          </a:p>
          <a:p>
            <a:endParaRPr lang="en-GB" sz="1600" dirty="0"/>
          </a:p>
        </p:txBody>
      </p:sp>
    </p:spTree>
    <p:extLst>
      <p:ext uri="{BB962C8B-B14F-4D97-AF65-F5344CB8AC3E}">
        <p14:creationId xmlns:p14="http://schemas.microsoft.com/office/powerpoint/2010/main" val="10043531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make a class immutable</a:t>
            </a:r>
            <a:endParaRPr lang="en-US" dirty="0"/>
          </a:p>
        </p:txBody>
      </p:sp>
      <p:sp>
        <p:nvSpPr>
          <p:cNvPr id="3" name="Content Placeholder 2"/>
          <p:cNvSpPr>
            <a:spLocks noGrp="1"/>
          </p:cNvSpPr>
          <p:nvPr>
            <p:ph idx="1"/>
          </p:nvPr>
        </p:nvSpPr>
        <p:spPr/>
        <p:txBody>
          <a:bodyPr>
            <a:normAutofit/>
          </a:bodyPr>
          <a:lstStyle/>
          <a:p>
            <a:r>
              <a:rPr lang="en-GB" sz="1600" dirty="0" smtClean="0"/>
              <a:t>Define the class as </a:t>
            </a:r>
            <a:r>
              <a:rPr lang="en-GB" sz="1600" b="1" dirty="0" smtClean="0"/>
              <a:t>final</a:t>
            </a:r>
          </a:p>
          <a:p>
            <a:r>
              <a:rPr lang="en-GB" sz="1600" dirty="0" smtClean="0"/>
              <a:t>Define all the instance variables in the class as </a:t>
            </a:r>
            <a:r>
              <a:rPr lang="en-GB" sz="1600" b="1" dirty="0" smtClean="0"/>
              <a:t>private final</a:t>
            </a:r>
            <a:r>
              <a:rPr lang="en-GB" sz="1600" dirty="0" smtClean="0"/>
              <a:t> and don’t create setter method for it</a:t>
            </a:r>
          </a:p>
          <a:p>
            <a:r>
              <a:rPr lang="en-GB" sz="1600" dirty="0" smtClean="0"/>
              <a:t>If you have collections like </a:t>
            </a:r>
            <a:r>
              <a:rPr lang="en-GB" sz="1600" b="1" dirty="0" smtClean="0"/>
              <a:t>List, </a:t>
            </a:r>
            <a:r>
              <a:rPr lang="en-GB" sz="1600" dirty="0" smtClean="0"/>
              <a:t>then you need to make the list of object as immutable </a:t>
            </a:r>
            <a:endParaRPr lang="en-GB" sz="1600" dirty="0"/>
          </a:p>
        </p:txBody>
      </p:sp>
    </p:spTree>
    <p:extLst>
      <p:ext uri="{BB962C8B-B14F-4D97-AF65-F5344CB8AC3E}">
        <p14:creationId xmlns:p14="http://schemas.microsoft.com/office/powerpoint/2010/main" val="40185985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Flatmap() – Eagerly Loaded</a:t>
            </a:r>
            <a:endParaRPr lang="en-US" dirty="0"/>
          </a:p>
        </p:txBody>
      </p:sp>
      <p:sp>
        <p:nvSpPr>
          <p:cNvPr id="3" name="Content Placeholder 2"/>
          <p:cNvSpPr>
            <a:spLocks noGrp="1"/>
          </p:cNvSpPr>
          <p:nvPr>
            <p:ph idx="1"/>
          </p:nvPr>
        </p:nvSpPr>
        <p:spPr/>
        <p:txBody>
          <a:bodyPr>
            <a:normAutofit/>
          </a:bodyPr>
          <a:lstStyle/>
          <a:p>
            <a:r>
              <a:rPr lang="en-GB" sz="1600" b="1" dirty="0"/>
              <a:t>Laziness-seeking</a:t>
            </a:r>
            <a:r>
              <a:rPr lang="en-GB" sz="1600" dirty="0"/>
              <a:t>. Many stream operations, such as filtering, mapping, or duplicate removal, can be implemented lazily, exposing opportunities for optimization. For example, "find the first String with three consecutive vowels" need not examine all the input strings. Stream operations are divided into intermediate (Stream-producing) operations and terminal (value- or side-effect-producing) operations. Intermediate operations are always lazy</a:t>
            </a:r>
            <a:r>
              <a:rPr lang="en-GB" sz="1600" dirty="0" smtClean="0"/>
              <a:t>.</a:t>
            </a:r>
          </a:p>
          <a:p>
            <a:r>
              <a:rPr lang="en-GB" sz="1600" dirty="0" smtClean="0"/>
              <a:t>However, the </a:t>
            </a:r>
            <a:r>
              <a:rPr lang="en-GB" sz="1600" b="1" dirty="0" err="1" smtClean="0">
                <a:solidFill>
                  <a:srgbClr val="00CC66"/>
                </a:solidFill>
              </a:rPr>
              <a:t>flatMap</a:t>
            </a:r>
            <a:r>
              <a:rPr lang="en-GB" sz="1600" b="1" dirty="0" smtClean="0">
                <a:solidFill>
                  <a:srgbClr val="00CC66"/>
                </a:solidFill>
              </a:rPr>
              <a:t>()</a:t>
            </a:r>
            <a:r>
              <a:rPr lang="en-GB" sz="1600" dirty="0" smtClean="0">
                <a:solidFill>
                  <a:srgbClr val="00CC66"/>
                </a:solidFill>
              </a:rPr>
              <a:t> </a:t>
            </a:r>
            <a:r>
              <a:rPr lang="en-GB" sz="1600" dirty="0" smtClean="0"/>
              <a:t>is eagerly loaded. You can experience the result if you have </a:t>
            </a:r>
            <a:r>
              <a:rPr lang="en-GB" sz="1600" dirty="0" err="1" smtClean="0"/>
              <a:t>flatMap</a:t>
            </a:r>
            <a:r>
              <a:rPr lang="en-GB" sz="1600" dirty="0" smtClean="0"/>
              <a:t>() in the middle</a:t>
            </a:r>
          </a:p>
          <a:p>
            <a:r>
              <a:rPr lang="en-GB" sz="1600" dirty="0" smtClean="0"/>
              <a:t>So, better </a:t>
            </a:r>
            <a:r>
              <a:rPr lang="en-GB" sz="1600" dirty="0"/>
              <a:t>filter them first. And map later.</a:t>
            </a:r>
          </a:p>
        </p:txBody>
      </p:sp>
    </p:spTree>
    <p:extLst>
      <p:ext uri="{BB962C8B-B14F-4D97-AF65-F5344CB8AC3E}">
        <p14:creationId xmlns:p14="http://schemas.microsoft.com/office/powerpoint/2010/main" val="42101584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Flatmap() vs Map()</a:t>
            </a:r>
            <a:endParaRPr lang="en-US" dirty="0"/>
          </a:p>
        </p:txBody>
      </p:sp>
      <p:sp>
        <p:nvSpPr>
          <p:cNvPr id="3" name="Content Placeholder 2"/>
          <p:cNvSpPr>
            <a:spLocks noGrp="1"/>
          </p:cNvSpPr>
          <p:nvPr>
            <p:ph idx="1"/>
          </p:nvPr>
        </p:nvSpPr>
        <p:spPr/>
        <p:txBody>
          <a:bodyPr>
            <a:normAutofit/>
          </a:bodyPr>
          <a:lstStyle/>
          <a:p>
            <a:r>
              <a:rPr lang="en-GB" sz="1600" dirty="0"/>
              <a:t>The </a:t>
            </a:r>
            <a:r>
              <a:rPr lang="en-GB" sz="1600" i="1" dirty="0"/>
              <a:t>map() </a:t>
            </a:r>
            <a:r>
              <a:rPr lang="en-GB" sz="1600" dirty="0"/>
              <a:t>method wraps the underlying sequence in a </a:t>
            </a:r>
            <a:r>
              <a:rPr lang="en-GB" sz="1600" i="1" dirty="0"/>
              <a:t>Stream</a:t>
            </a:r>
            <a:r>
              <a:rPr lang="en-GB" sz="1600" dirty="0"/>
              <a:t> instance, whereas the </a:t>
            </a:r>
            <a:r>
              <a:rPr lang="en-GB" sz="1600" i="1" dirty="0"/>
              <a:t>flatMap() </a:t>
            </a:r>
            <a:r>
              <a:rPr lang="en-GB" sz="1600" dirty="0"/>
              <a:t>method allows </a:t>
            </a:r>
            <a:r>
              <a:rPr lang="en-GB" sz="1600" dirty="0">
                <a:solidFill>
                  <a:srgbClr val="FF0000"/>
                </a:solidFill>
              </a:rPr>
              <a:t>avoiding nested </a:t>
            </a:r>
            <a:r>
              <a:rPr lang="en-GB" sz="1600" i="1" dirty="0">
                <a:solidFill>
                  <a:srgbClr val="FF0000"/>
                </a:solidFill>
              </a:rPr>
              <a:t>Stream&lt;Stream&lt;R&gt;&gt;</a:t>
            </a:r>
            <a:r>
              <a:rPr lang="en-GB" sz="1600" dirty="0">
                <a:solidFill>
                  <a:srgbClr val="FF0000"/>
                </a:solidFill>
              </a:rPr>
              <a:t> structure</a:t>
            </a:r>
            <a:r>
              <a:rPr lang="en-GB" sz="1600" dirty="0" smtClean="0"/>
              <a:t>.</a:t>
            </a:r>
          </a:p>
          <a:p>
            <a:r>
              <a:rPr lang="en-GB" sz="1600" dirty="0"/>
              <a:t>The </a:t>
            </a:r>
            <a:r>
              <a:rPr lang="en-GB" sz="1600" i="1" dirty="0"/>
              <a:t>map()</a:t>
            </a:r>
            <a:r>
              <a:rPr lang="en-GB" sz="1600" dirty="0"/>
              <a:t> method works well with </a:t>
            </a:r>
            <a:r>
              <a:rPr lang="en-GB" sz="1600" i="1" dirty="0"/>
              <a:t>Optional</a:t>
            </a:r>
            <a:r>
              <a:rPr lang="en-GB" sz="1600" dirty="0"/>
              <a:t> – if the function returns the exact type we </a:t>
            </a:r>
            <a:r>
              <a:rPr lang="en-GB" sz="1600" dirty="0" smtClean="0"/>
              <a:t>need. </a:t>
            </a:r>
            <a:r>
              <a:rPr lang="en-GB" sz="1600" dirty="0"/>
              <a:t>However, in more complex cases we might be given a function that returns an </a:t>
            </a:r>
            <a:r>
              <a:rPr lang="en-GB" sz="1600" i="1" dirty="0"/>
              <a:t>Optional</a:t>
            </a:r>
            <a:r>
              <a:rPr lang="en-GB" sz="1600" dirty="0"/>
              <a:t> too. In such cases using </a:t>
            </a:r>
            <a:r>
              <a:rPr lang="en-GB" sz="1600" i="1" dirty="0">
                <a:solidFill>
                  <a:srgbClr val="FF0000"/>
                </a:solidFill>
              </a:rPr>
              <a:t>map()</a:t>
            </a:r>
            <a:r>
              <a:rPr lang="en-GB" sz="1600" dirty="0">
                <a:solidFill>
                  <a:srgbClr val="FF0000"/>
                </a:solidFill>
              </a:rPr>
              <a:t> would lead to a nested structure</a:t>
            </a:r>
            <a:r>
              <a:rPr lang="en-GB" sz="1600" dirty="0"/>
              <a:t>, as the </a:t>
            </a:r>
            <a:r>
              <a:rPr lang="en-GB" sz="1600" i="1" dirty="0"/>
              <a:t>map()</a:t>
            </a:r>
            <a:r>
              <a:rPr lang="en-GB" sz="1600" dirty="0"/>
              <a:t> implementation does an additional wrapping internally</a:t>
            </a:r>
            <a:r>
              <a:rPr lang="en-GB" sz="1600" dirty="0" smtClean="0"/>
              <a:t>.</a:t>
            </a:r>
          </a:p>
          <a:p>
            <a:r>
              <a:rPr lang="en-GB" sz="1600" dirty="0" smtClean="0"/>
              <a:t>flatMap() - </a:t>
            </a:r>
            <a:r>
              <a:rPr lang="en-GB" sz="1600" b="1" dirty="0"/>
              <a:t> "flatten" a two-level Optional into one</a:t>
            </a:r>
            <a:endParaRPr lang="en-GB" sz="1600" dirty="0"/>
          </a:p>
        </p:txBody>
      </p:sp>
    </p:spTree>
    <p:extLst>
      <p:ext uri="{BB962C8B-B14F-4D97-AF65-F5344CB8AC3E}">
        <p14:creationId xmlns:p14="http://schemas.microsoft.com/office/powerpoint/2010/main" val="37633211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Inheritance Vs Composition </a:t>
            </a:r>
            <a:endParaRPr lang="en-US" dirty="0"/>
          </a:p>
        </p:txBody>
      </p:sp>
      <p:sp>
        <p:nvSpPr>
          <p:cNvPr id="3" name="Content Placeholder 2"/>
          <p:cNvSpPr>
            <a:spLocks noGrp="1"/>
          </p:cNvSpPr>
          <p:nvPr>
            <p:ph idx="1"/>
          </p:nvPr>
        </p:nvSpPr>
        <p:spPr/>
        <p:txBody>
          <a:bodyPr>
            <a:normAutofit/>
          </a:bodyPr>
          <a:lstStyle/>
          <a:p>
            <a:r>
              <a:rPr lang="en-GB" sz="1600" dirty="0" smtClean="0"/>
              <a:t>Inheritance:-</a:t>
            </a:r>
          </a:p>
          <a:p>
            <a:pPr lvl="1">
              <a:buFont typeface="Wingdings" panose="05000000000000000000" pitchFamily="2" charset="2"/>
              <a:buChar char="Ø"/>
            </a:pPr>
            <a:r>
              <a:rPr lang="en-GB" sz="1200" dirty="0" smtClean="0"/>
              <a:t>IS-A relationship</a:t>
            </a:r>
          </a:p>
          <a:p>
            <a:pPr lvl="1">
              <a:buFont typeface="Wingdings" panose="05000000000000000000" pitchFamily="2" charset="2"/>
              <a:buChar char="Ø"/>
            </a:pPr>
            <a:r>
              <a:rPr lang="en-GB" sz="1200" dirty="0" smtClean="0"/>
              <a:t>Code reuse</a:t>
            </a:r>
            <a:endParaRPr lang="en-GB" sz="1200" dirty="0" smtClean="0"/>
          </a:p>
          <a:p>
            <a:r>
              <a:rPr lang="en-GB" sz="1600" dirty="0" smtClean="0"/>
              <a:t>Composition:- </a:t>
            </a:r>
          </a:p>
          <a:p>
            <a:pPr lvl="1">
              <a:buFont typeface="Wingdings" panose="05000000000000000000" pitchFamily="2" charset="2"/>
              <a:buChar char="Ø"/>
            </a:pPr>
            <a:r>
              <a:rPr lang="en-GB" sz="1200" dirty="0" smtClean="0"/>
              <a:t>HAS-A relationship</a:t>
            </a:r>
          </a:p>
          <a:p>
            <a:pPr lvl="1">
              <a:buFont typeface="Wingdings" panose="05000000000000000000" pitchFamily="2" charset="2"/>
              <a:buChar char="Ø"/>
            </a:pPr>
            <a:r>
              <a:rPr lang="en-GB" sz="1200" dirty="0" smtClean="0"/>
              <a:t>Easy to change the behaviour on the fly with dependency injection / Setters</a:t>
            </a:r>
          </a:p>
          <a:p>
            <a:pPr lvl="1">
              <a:buFont typeface="Wingdings" panose="05000000000000000000" pitchFamily="2" charset="2"/>
              <a:buChar char="Ø"/>
            </a:pPr>
            <a:r>
              <a:rPr lang="en-GB" sz="1200" dirty="0" smtClean="0"/>
              <a:t>Decorator pattern is an example where you can use composition over inheritance and add responsibilities to add objects dynamically</a:t>
            </a:r>
            <a:endParaRPr lang="en-GB" sz="1200" dirty="0"/>
          </a:p>
        </p:txBody>
      </p:sp>
    </p:spTree>
    <p:extLst>
      <p:ext uri="{BB962C8B-B14F-4D97-AF65-F5344CB8AC3E}">
        <p14:creationId xmlns:p14="http://schemas.microsoft.com/office/powerpoint/2010/main" val="18312219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Diamond Problem in Inheritance</a:t>
            </a:r>
            <a:endParaRPr lang="en-US" dirty="0"/>
          </a:p>
        </p:txBody>
      </p:sp>
      <p:sp>
        <p:nvSpPr>
          <p:cNvPr id="3" name="Content Placeholder 2"/>
          <p:cNvSpPr>
            <a:spLocks noGrp="1"/>
          </p:cNvSpPr>
          <p:nvPr>
            <p:ph idx="1"/>
          </p:nvPr>
        </p:nvSpPr>
        <p:spPr/>
        <p:txBody>
          <a:bodyPr>
            <a:normAutofit/>
          </a:bodyPr>
          <a:lstStyle/>
          <a:p>
            <a:r>
              <a:rPr lang="en-GB" sz="1600" dirty="0"/>
              <a:t>The "diamond problem" (sometimes referred to as the "deadly diamond of death</a:t>
            </a:r>
            <a:r>
              <a:rPr lang="en-GB" sz="1600" dirty="0" smtClean="0"/>
              <a:t>") </a:t>
            </a:r>
            <a:r>
              <a:rPr lang="en-GB" sz="1600" dirty="0"/>
              <a:t>is an ambiguity that arises when two classes B and C inherit from A, and class D inherits from both B and C. If there is a method in A that B and C have </a:t>
            </a:r>
            <a:r>
              <a:rPr lang="en-GB" sz="1600" dirty="0">
                <a:hlinkClick r:id="rId2" tooltip="Method overriding (programming)"/>
              </a:rPr>
              <a:t>overridden</a:t>
            </a:r>
            <a:r>
              <a:rPr lang="en-GB" sz="1600" dirty="0"/>
              <a:t>, and D does not override it, then which version of the method does D inherit: that of B, or that of C</a:t>
            </a:r>
            <a:r>
              <a:rPr lang="en-GB" sz="1600" dirty="0" smtClean="0"/>
              <a:t>?</a:t>
            </a:r>
          </a:p>
          <a:p>
            <a:endParaRPr lang="en-GB" sz="1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3160614"/>
            <a:ext cx="2473374" cy="24670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74495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Vert.X</a:t>
            </a:r>
            <a:endParaRPr lang="en-US" dirty="0"/>
          </a:p>
        </p:txBody>
      </p:sp>
      <p:sp>
        <p:nvSpPr>
          <p:cNvPr id="3" name="Content Placeholder 2"/>
          <p:cNvSpPr>
            <a:spLocks noGrp="1"/>
          </p:cNvSpPr>
          <p:nvPr>
            <p:ph idx="1"/>
          </p:nvPr>
        </p:nvSpPr>
        <p:spPr/>
        <p:txBody>
          <a:bodyPr>
            <a:normAutofit/>
          </a:bodyPr>
          <a:lstStyle/>
          <a:p>
            <a:r>
              <a:rPr lang="en-GB" sz="1600" dirty="0" smtClean="0"/>
              <a:t>Vert.X framework can be used for building non-blocking web applications</a:t>
            </a:r>
          </a:p>
          <a:p>
            <a:endParaRPr lang="en-GB" sz="1600" dirty="0"/>
          </a:p>
        </p:txBody>
      </p:sp>
    </p:spTree>
    <p:extLst>
      <p:ext uri="{BB962C8B-B14F-4D97-AF65-F5344CB8AC3E}">
        <p14:creationId xmlns:p14="http://schemas.microsoft.com/office/powerpoint/2010/main" val="6704527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 Functional Programming</a:t>
            </a:r>
            <a:endParaRPr lang="en-US" dirty="0"/>
          </a:p>
        </p:txBody>
      </p:sp>
      <p:sp>
        <p:nvSpPr>
          <p:cNvPr id="3" name="Content Placeholder 2"/>
          <p:cNvSpPr>
            <a:spLocks noGrp="1"/>
          </p:cNvSpPr>
          <p:nvPr>
            <p:ph idx="1"/>
          </p:nvPr>
        </p:nvSpPr>
        <p:spPr/>
        <p:txBody>
          <a:bodyPr>
            <a:normAutofit/>
          </a:bodyPr>
          <a:lstStyle/>
          <a:p>
            <a:r>
              <a:rPr lang="en-GB" sz="1600" dirty="0" smtClean="0"/>
              <a:t>Lambda Expressions (Anonymous Functions)</a:t>
            </a:r>
          </a:p>
          <a:p>
            <a:r>
              <a:rPr lang="en-GB" sz="1600" dirty="0" smtClean="0"/>
              <a:t>Default methods in interfaces (like traits in </a:t>
            </a:r>
            <a:r>
              <a:rPr lang="en-GB" sz="1600" dirty="0"/>
              <a:t>S</a:t>
            </a:r>
            <a:r>
              <a:rPr lang="en-GB" sz="1600" dirty="0" smtClean="0"/>
              <a:t>cala)</a:t>
            </a:r>
          </a:p>
          <a:p>
            <a:r>
              <a:rPr lang="en-GB" sz="1600" dirty="0" smtClean="0"/>
              <a:t>Stream operations on collections</a:t>
            </a:r>
          </a:p>
          <a:p>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https://dzone.com/articles/java-8-%</a:t>
            </a:r>
            <a:r>
              <a:rPr lang="en-US" sz="1600" dirty="0" smtClean="0">
                <a:hlinkClick r:id="rId2"/>
              </a:rPr>
              <a:t>CE%BBe-vs-scalapart-i</a:t>
            </a:r>
            <a:endParaRPr lang="en-US" sz="1600" dirty="0" smtClean="0"/>
          </a:p>
          <a:p>
            <a:r>
              <a:rPr lang="en-US" sz="1600" dirty="0">
                <a:hlinkClick r:id="rId3"/>
              </a:rPr>
              <a:t>http://</a:t>
            </a:r>
            <a:r>
              <a:rPr lang="en-US" sz="1600" dirty="0" smtClean="0">
                <a:hlinkClick r:id="rId3"/>
              </a:rPr>
              <a:t>kukuruku.co/hub/scala/java-8-vs-scala-the-difference-in-approaches-and-mutual-innovations</a:t>
            </a:r>
            <a:endParaRPr lang="en-US" sz="1600" dirty="0" smtClean="0"/>
          </a:p>
          <a:p>
            <a:r>
              <a:rPr lang="en-US" sz="1600" dirty="0">
                <a:hlinkClick r:id="rId4"/>
              </a:rPr>
              <a:t>https://</a:t>
            </a:r>
            <a:r>
              <a:rPr lang="en-US" sz="1600" dirty="0" smtClean="0">
                <a:hlinkClick r:id="rId4"/>
              </a:rPr>
              <a:t>dzone.com/articles/10-features-java-8-you-havent</a:t>
            </a:r>
            <a:endParaRPr lang="en-US" sz="1600" dirty="0" smtClean="0"/>
          </a:p>
          <a:p>
            <a:r>
              <a:rPr lang="en-US" sz="1600" dirty="0">
                <a:hlinkClick r:id="rId5"/>
              </a:rPr>
              <a:t>http://blog.takipi.com/5-features-in-java-8-that-will-change-how-you-code</a:t>
            </a:r>
            <a:r>
              <a:rPr lang="en-US" sz="1600" dirty="0" smtClean="0">
                <a:hlinkClick r:id="rId5"/>
              </a:rPr>
              <a:t>/</a:t>
            </a:r>
            <a:endParaRPr lang="en-US" sz="1600" dirty="0" smtClean="0"/>
          </a:p>
          <a:p>
            <a:r>
              <a:rPr lang="en-US" sz="1600" dirty="0">
                <a:hlinkClick r:id="rId6"/>
              </a:rPr>
              <a:t>https://</a:t>
            </a:r>
            <a:r>
              <a:rPr lang="en-US" sz="1600" dirty="0" smtClean="0">
                <a:hlinkClick r:id="rId6"/>
              </a:rPr>
              <a:t>www.goodreads.com/author/quotes/73409.Brian_Goetz</a:t>
            </a:r>
            <a:endParaRPr lang="en-US" sz="1600" dirty="0" smtClean="0"/>
          </a:p>
          <a:p>
            <a:r>
              <a:rPr lang="en-US" sz="1600" dirty="0">
                <a:hlinkClick r:id="rId7"/>
              </a:rPr>
              <a:t>http://</a:t>
            </a:r>
            <a:r>
              <a:rPr lang="en-US" sz="1600" dirty="0" smtClean="0">
                <a:hlinkClick r:id="rId7"/>
              </a:rPr>
              <a:t>winterbe.com/posts/2015/04/30/java8-concurrency-tutorial-synchronized-locks-examples/</a:t>
            </a:r>
            <a:endParaRPr lang="en-US" sz="1600" dirty="0" smtClean="0"/>
          </a:p>
          <a:p>
            <a:r>
              <a:rPr lang="en-US" sz="1600" dirty="0" smtClean="0">
                <a:hlinkClick r:id="rId8"/>
              </a:rPr>
              <a:t>https</a:t>
            </a:r>
            <a:r>
              <a:rPr lang="en-US" sz="1600" dirty="0">
                <a:hlinkClick r:id="rId8"/>
              </a:rPr>
              <a:t>://</a:t>
            </a:r>
            <a:r>
              <a:rPr lang="en-US" sz="1600" dirty="0" smtClean="0">
                <a:hlinkClick r:id="rId8"/>
              </a:rPr>
              <a:t>docs.oracle.com/javase/8/docs/api/java/time/package-summary.html</a:t>
            </a:r>
            <a:endParaRPr lang="en-US" sz="1600" dirty="0" smtClean="0"/>
          </a:p>
          <a:p>
            <a:r>
              <a:rPr lang="en-US" sz="1600" dirty="0">
                <a:hlinkClick r:id="rId9"/>
              </a:rPr>
              <a:t>https://</a:t>
            </a:r>
            <a:r>
              <a:rPr lang="en-US" sz="1600" dirty="0" smtClean="0">
                <a:hlinkClick r:id="rId9"/>
              </a:rPr>
              <a:t>community.oracle.com/docs/DOC-920950</a:t>
            </a:r>
            <a:endParaRPr lang="en-US" sz="1600" dirty="0" smtClean="0"/>
          </a:p>
          <a:p>
            <a:r>
              <a:rPr lang="en-US" sz="1600" dirty="0">
                <a:hlinkClick r:id="rId10"/>
              </a:rPr>
              <a:t>https://</a:t>
            </a:r>
            <a:r>
              <a:rPr lang="en-US" sz="1600" dirty="0" smtClean="0">
                <a:hlinkClick r:id="rId10"/>
              </a:rPr>
              <a:t>community.oracle.com/docs/DOC-918126</a:t>
            </a:r>
            <a:r>
              <a:rPr lang="en-US" sz="1600" dirty="0" smtClean="0"/>
              <a:t> - Concurrency</a:t>
            </a:r>
          </a:p>
          <a:p>
            <a:r>
              <a:rPr lang="en-US" sz="1600" dirty="0">
                <a:hlinkClick r:id="rId11"/>
              </a:rPr>
              <a:t>https://</a:t>
            </a:r>
            <a:r>
              <a:rPr lang="en-US" sz="1600" dirty="0" smtClean="0">
                <a:hlinkClick r:id="rId11"/>
              </a:rPr>
              <a:t>community.oracle.com/docs/DOC-991686</a:t>
            </a:r>
            <a:r>
              <a:rPr lang="en-US" sz="1600" dirty="0" smtClean="0"/>
              <a:t> - Optional class</a:t>
            </a:r>
          </a:p>
          <a:p>
            <a:r>
              <a:rPr lang="en-US" sz="1600" dirty="0"/>
              <a:t>http://javahungry.blogspot.com/2014/04/fail-fast-iterator-vs-fail-safe-iterator-difference-with-example-in-java.html</a:t>
            </a:r>
            <a:endParaRPr lang="en-US" sz="1600" dirty="0" smtClean="0"/>
          </a:p>
          <a:p>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 Five Important Features</a:t>
            </a:r>
            <a:endParaRPr lang="en-US" dirty="0"/>
          </a:p>
        </p:txBody>
      </p:sp>
      <p:sp>
        <p:nvSpPr>
          <p:cNvPr id="3" name="Content Placeholder 2"/>
          <p:cNvSpPr>
            <a:spLocks noGrp="1"/>
          </p:cNvSpPr>
          <p:nvPr>
            <p:ph idx="1"/>
          </p:nvPr>
        </p:nvSpPr>
        <p:spPr/>
        <p:txBody>
          <a:bodyPr>
            <a:normAutofit/>
          </a:bodyPr>
          <a:lstStyle/>
          <a:p>
            <a:r>
              <a:rPr lang="en-GB" sz="1600" b="1" dirty="0" smtClean="0"/>
              <a:t>Lambda Expressions</a:t>
            </a:r>
          </a:p>
          <a:p>
            <a:r>
              <a:rPr lang="en-GB" sz="1600" b="1" dirty="0" smtClean="0"/>
              <a:t>Parallel Operations</a:t>
            </a:r>
            <a:r>
              <a:rPr lang="en-GB" sz="1600" dirty="0" smtClean="0"/>
              <a:t> – </a:t>
            </a:r>
            <a:r>
              <a:rPr lang="en-GB" sz="1600" dirty="0"/>
              <a:t>With the addition of Lambda expressions to arrays operations, Java introduced a key concept into the language of </a:t>
            </a:r>
            <a:r>
              <a:rPr lang="en-GB" sz="1600" b="1" dirty="0">
                <a:solidFill>
                  <a:srgbClr val="00B050"/>
                </a:solidFill>
              </a:rPr>
              <a:t>internal </a:t>
            </a:r>
            <a:r>
              <a:rPr lang="en-GB" sz="1600" b="1" dirty="0" smtClean="0">
                <a:solidFill>
                  <a:srgbClr val="00B050"/>
                </a:solidFill>
              </a:rPr>
              <a:t>iteration</a:t>
            </a:r>
          </a:p>
          <a:p>
            <a:pPr marL="274320" lvl="1" indent="0">
              <a:buNone/>
            </a:pPr>
            <a:r>
              <a:rPr lang="en-GB" sz="1400" dirty="0"/>
              <a:t>ConcurrentMap&lt;</a:t>
            </a:r>
            <a:r>
              <a:rPr lang="en-GB" sz="1400" dirty="0" err="1"/>
              <a:t>Person.Sex</a:t>
            </a:r>
            <a:r>
              <a:rPr lang="en-GB" sz="1400" dirty="0"/>
              <a:t>, List&lt;Person&gt;&gt; </a:t>
            </a:r>
            <a:r>
              <a:rPr lang="en-GB" sz="1400" dirty="0" err="1"/>
              <a:t>byGender</a:t>
            </a:r>
            <a:r>
              <a:rPr lang="en-GB" sz="1400" dirty="0"/>
              <a:t> =</a:t>
            </a:r>
          </a:p>
          <a:p>
            <a:pPr marL="274320" lvl="1" indent="0">
              <a:buNone/>
            </a:pPr>
            <a:r>
              <a:rPr lang="en-GB" sz="1400" dirty="0"/>
              <a:t>roster.</a:t>
            </a:r>
            <a:r>
              <a:rPr lang="en-GB" sz="1400" b="1" dirty="0"/>
              <a:t>parallelStream</a:t>
            </a:r>
            <a:r>
              <a:rPr lang="en-GB" sz="1400" dirty="0"/>
              <a:t>().</a:t>
            </a:r>
            <a:r>
              <a:rPr lang="en-GB" sz="1400" dirty="0" smtClean="0"/>
              <a:t>collect(</a:t>
            </a:r>
            <a:r>
              <a:rPr lang="en-GB" sz="1400" dirty="0" err="1" smtClean="0"/>
              <a:t>Collectors.groupingByConcurrent</a:t>
            </a:r>
            <a:r>
              <a:rPr lang="en-GB" sz="1400" dirty="0" smtClean="0"/>
              <a:t>(Person</a:t>
            </a:r>
            <a:r>
              <a:rPr lang="en-GB" sz="1400" dirty="0"/>
              <a:t>::</a:t>
            </a:r>
            <a:r>
              <a:rPr lang="en-GB" sz="1400" dirty="0" err="1"/>
              <a:t>getGender</a:t>
            </a:r>
            <a:r>
              <a:rPr lang="en-GB" sz="1400" dirty="0" smtClean="0"/>
              <a:t>));</a:t>
            </a:r>
          </a:p>
          <a:p>
            <a:r>
              <a:rPr lang="en-GB" sz="1600" b="1" dirty="0" smtClean="0"/>
              <a:t>Java + JavaScript</a:t>
            </a:r>
            <a:r>
              <a:rPr lang="en-GB" sz="1600" dirty="0" smtClean="0"/>
              <a:t>. New JavaScript engine in JVM = </a:t>
            </a:r>
            <a:r>
              <a:rPr lang="en-GB" sz="1600" b="1" dirty="0" smtClean="0">
                <a:solidFill>
                  <a:srgbClr val="00B050"/>
                </a:solidFill>
              </a:rPr>
              <a:t>Nashorn. </a:t>
            </a:r>
            <a:r>
              <a:rPr lang="en-GB" sz="1600" dirty="0" smtClean="0"/>
              <a:t>This introduces </a:t>
            </a:r>
            <a:r>
              <a:rPr lang="en-GB" sz="1600" dirty="0"/>
              <a:t>invokeDynamic to provide JVM-level speed to </a:t>
            </a:r>
            <a:r>
              <a:rPr lang="en-GB" sz="1600" dirty="0" smtClean="0"/>
              <a:t>JavaScript </a:t>
            </a:r>
            <a:r>
              <a:rPr lang="en-GB" sz="1600" dirty="0"/>
              <a:t>execution right there with the likes of V8 and </a:t>
            </a:r>
            <a:r>
              <a:rPr lang="en-GB" sz="1600" dirty="0" smtClean="0"/>
              <a:t>SpiderMonkey</a:t>
            </a:r>
          </a:p>
          <a:p>
            <a:r>
              <a:rPr lang="en-GB" sz="1600" b="1" dirty="0" smtClean="0"/>
              <a:t>New Date / Time APIs </a:t>
            </a:r>
            <a:r>
              <a:rPr lang="en-GB" sz="1600" dirty="0" smtClean="0"/>
              <a:t>– </a:t>
            </a:r>
            <a:r>
              <a:rPr lang="en-GB" sz="1600" b="1" dirty="0" smtClean="0"/>
              <a:t>Joda</a:t>
            </a:r>
            <a:r>
              <a:rPr lang="en-GB" sz="1600" dirty="0" smtClean="0"/>
              <a:t> API library resolved the inefficiencies of Java APIs (i.e. before Java 8). Java 8 hasn’t taken Joda as its base for new Date / Time API due to some of the design inefficiencies in Joda API. Java 8 has implemented the new Date / Time API from scratch </a:t>
            </a:r>
          </a:p>
          <a:p>
            <a:r>
              <a:rPr lang="en-GB" sz="1600" b="1" dirty="0" smtClean="0"/>
              <a:t>Concurrent Accumulators</a:t>
            </a:r>
            <a:r>
              <a:rPr lang="en-GB" sz="1600" dirty="0" smtClean="0"/>
              <a:t> - Enable </a:t>
            </a:r>
            <a:r>
              <a:rPr lang="en-GB" sz="1600" dirty="0"/>
              <a:t>you to very efficiently increase / decrease the value of a counter in a thread safe manner</a:t>
            </a:r>
            <a:endParaRPr lang="en-GB" sz="1600" dirty="0" smtClean="0"/>
          </a:p>
          <a:p>
            <a:endParaRPr lang="en-GB" sz="1600" dirty="0" smtClean="0"/>
          </a:p>
          <a:p>
            <a:endParaRPr lang="en-GB" sz="1600" dirty="0" smtClean="0"/>
          </a:p>
          <a:p>
            <a:endParaRPr lang="en-GB" sz="1600" b="1" dirty="0">
              <a:solidFill>
                <a:srgbClr val="00B050"/>
              </a:solidFill>
            </a:endParaRPr>
          </a:p>
          <a:p>
            <a:pPr marL="274320" lvl="1" indent="0">
              <a:buNone/>
            </a:pPr>
            <a:endParaRPr lang="en-GB" sz="1400" dirty="0"/>
          </a:p>
        </p:txBody>
      </p:sp>
    </p:spTree>
    <p:extLst>
      <p:ext uri="{BB962C8B-B14F-4D97-AF65-F5344CB8AC3E}">
        <p14:creationId xmlns:p14="http://schemas.microsoft.com/office/powerpoint/2010/main" val="3994620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 Time API</a:t>
            </a:r>
            <a:endParaRPr lang="en-US" dirty="0"/>
          </a:p>
        </p:txBody>
      </p:sp>
      <p:sp>
        <p:nvSpPr>
          <p:cNvPr id="3" name="Content Placeholder 2"/>
          <p:cNvSpPr>
            <a:spLocks noGrp="1"/>
          </p:cNvSpPr>
          <p:nvPr>
            <p:ph idx="1"/>
          </p:nvPr>
        </p:nvSpPr>
        <p:spPr/>
        <p:txBody>
          <a:bodyPr>
            <a:normAutofit/>
          </a:bodyPr>
          <a:lstStyle/>
          <a:p>
            <a:r>
              <a:rPr lang="en-GB" sz="1600" dirty="0"/>
              <a:t>The main API for dates, times, instants, and </a:t>
            </a:r>
            <a:r>
              <a:rPr lang="en-GB" sz="1600" dirty="0" smtClean="0"/>
              <a:t>durations</a:t>
            </a:r>
          </a:p>
          <a:p>
            <a:r>
              <a:rPr lang="en-GB" sz="1600" dirty="0"/>
              <a:t>The classes defined here represent the principle date-time concepts, including instants, durations, dates, times, time-zones and periods. They are based on the ISO calendar system, which is the </a:t>
            </a:r>
            <a:r>
              <a:rPr lang="en-GB" sz="1600" i="1" dirty="0"/>
              <a:t>de facto</a:t>
            </a:r>
            <a:r>
              <a:rPr lang="en-GB" sz="1600" dirty="0"/>
              <a:t> world calendar following the proleptic Gregorian </a:t>
            </a:r>
            <a:r>
              <a:rPr lang="en-GB" sz="1600" dirty="0" smtClean="0"/>
              <a:t>rules</a:t>
            </a:r>
          </a:p>
          <a:p>
            <a:r>
              <a:rPr lang="en-GB" sz="1600" dirty="0" smtClean="0"/>
              <a:t>All </a:t>
            </a:r>
            <a:r>
              <a:rPr lang="en-GB" sz="1600" dirty="0"/>
              <a:t>the classes are </a:t>
            </a:r>
            <a:r>
              <a:rPr lang="en-GB" sz="1600" b="1" dirty="0">
                <a:solidFill>
                  <a:srgbClr val="00B050"/>
                </a:solidFill>
              </a:rPr>
              <a:t>immutable and </a:t>
            </a:r>
            <a:r>
              <a:rPr lang="en-GB" sz="1600" b="1" dirty="0" smtClean="0">
                <a:solidFill>
                  <a:srgbClr val="00B050"/>
                </a:solidFill>
              </a:rPr>
              <a:t>thread-safe</a:t>
            </a:r>
          </a:p>
          <a:p>
            <a:endParaRPr lang="en-GB" sz="1600" dirty="0" smtClean="0"/>
          </a:p>
          <a:p>
            <a:endParaRPr lang="en-GB" sz="1600" b="1" dirty="0">
              <a:solidFill>
                <a:srgbClr val="00B050"/>
              </a:solidFill>
            </a:endParaRPr>
          </a:p>
          <a:p>
            <a:pPr marL="274320" lvl="1" indent="0">
              <a:buNone/>
            </a:pPr>
            <a:endParaRPr lang="en-GB" sz="1400" dirty="0"/>
          </a:p>
        </p:txBody>
      </p:sp>
    </p:spTree>
    <p:extLst>
      <p:ext uri="{BB962C8B-B14F-4D97-AF65-F5344CB8AC3E}">
        <p14:creationId xmlns:p14="http://schemas.microsoft.com/office/powerpoint/2010/main" val="3997200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 Partial Function</a:t>
            </a:r>
            <a:endParaRPr lang="en-US" dirty="0"/>
          </a:p>
        </p:txBody>
      </p:sp>
      <p:sp>
        <p:nvSpPr>
          <p:cNvPr id="3" name="Content Placeholder 2"/>
          <p:cNvSpPr>
            <a:spLocks noGrp="1"/>
          </p:cNvSpPr>
          <p:nvPr>
            <p:ph idx="1"/>
          </p:nvPr>
        </p:nvSpPr>
        <p:spPr/>
        <p:txBody>
          <a:bodyPr>
            <a:normAutofit/>
          </a:bodyPr>
          <a:lstStyle/>
          <a:p>
            <a:r>
              <a:rPr lang="en-GB" sz="1600" b="1" dirty="0" smtClean="0"/>
              <a:t>Partial function</a:t>
            </a:r>
            <a:r>
              <a:rPr lang="en-GB" sz="1600" dirty="0" smtClean="0"/>
              <a:t> is a function that returns function instead of a result</a:t>
            </a:r>
          </a:p>
          <a:p>
            <a:endParaRPr lang="en-GB" sz="1400" dirty="0"/>
          </a:p>
        </p:txBody>
      </p:sp>
    </p:spTree>
    <p:extLst>
      <p:ext uri="{BB962C8B-B14F-4D97-AF65-F5344CB8AC3E}">
        <p14:creationId xmlns:p14="http://schemas.microsoft.com/office/powerpoint/2010/main" val="185792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 final class Optional</a:t>
            </a:r>
            <a:endParaRPr lang="en-US" dirty="0"/>
          </a:p>
        </p:txBody>
      </p:sp>
      <p:sp>
        <p:nvSpPr>
          <p:cNvPr id="3" name="Content Placeholder 2"/>
          <p:cNvSpPr>
            <a:spLocks noGrp="1"/>
          </p:cNvSpPr>
          <p:nvPr>
            <p:ph idx="1"/>
          </p:nvPr>
        </p:nvSpPr>
        <p:spPr/>
        <p:txBody>
          <a:bodyPr>
            <a:normAutofit/>
          </a:bodyPr>
          <a:lstStyle/>
          <a:p>
            <a:r>
              <a:rPr lang="en-GB" sz="1600" dirty="0"/>
              <a:t>This is the design choice made most often. For instance, a call to </a:t>
            </a:r>
            <a:r>
              <a:rPr lang="en-GB" sz="1600" b="1" dirty="0"/>
              <a:t>map.get(key)</a:t>
            </a:r>
            <a:r>
              <a:rPr lang="en-GB" sz="1600" dirty="0"/>
              <a:t> returns null when the key is not present in the map. This is how the maps in the Collections Framework work, even if this behavior sounds doubtful. In fact, this method cannot be used to tell whether a given key is present in a map or not. Indeed, if this key has been associated with a null value (this is certainly not something you should do!), the call to map.get(key) will also return </a:t>
            </a:r>
            <a:r>
              <a:rPr lang="en-GB" sz="1600" dirty="0" smtClean="0"/>
              <a:t>null</a:t>
            </a:r>
          </a:p>
          <a:p>
            <a:pPr fontAlgn="base"/>
            <a:r>
              <a:rPr lang="en-GB" sz="1600" dirty="0"/>
              <a:t>The right way to determine whether a key is present in a map is to call the following code</a:t>
            </a:r>
            <a:r>
              <a:rPr lang="en-GB" sz="1600" dirty="0" smtClean="0"/>
              <a:t>:</a:t>
            </a:r>
            <a:endParaRPr lang="en-GB" sz="1600" dirty="0"/>
          </a:p>
          <a:p>
            <a:pPr lvl="1">
              <a:buFont typeface="Wingdings" panose="05000000000000000000" pitchFamily="2" charset="2"/>
              <a:buChar char="Ø"/>
            </a:pPr>
            <a:r>
              <a:rPr lang="en-GB" sz="1400" b="1" dirty="0"/>
              <a:t>map.containsKey(key);</a:t>
            </a:r>
            <a:endParaRPr lang="en-GB" sz="1400" b="1" dirty="0" smtClean="0"/>
          </a:p>
          <a:p>
            <a:r>
              <a:rPr lang="en-GB" sz="1400" dirty="0"/>
              <a:t>Optional is a final class with a private </a:t>
            </a:r>
            <a:r>
              <a:rPr lang="en-GB" sz="1400" dirty="0" smtClean="0"/>
              <a:t>constructor. </a:t>
            </a:r>
            <a:r>
              <a:rPr lang="en-GB" sz="1400" dirty="0"/>
              <a:t>In order to build an optional, we need to use one of the two factory methods </a:t>
            </a:r>
            <a:r>
              <a:rPr lang="en-GB" sz="1400" dirty="0" smtClean="0"/>
              <a:t>provided</a:t>
            </a:r>
          </a:p>
          <a:p>
            <a:pPr lvl="1">
              <a:buFont typeface="Wingdings" panose="05000000000000000000" pitchFamily="2" charset="2"/>
              <a:buChar char="Ø"/>
            </a:pPr>
            <a:r>
              <a:rPr lang="en-US" sz="1400" b="1" dirty="0"/>
              <a:t>Optional.of</a:t>
            </a:r>
            <a:r>
              <a:rPr lang="en-US" sz="1400" b="1" dirty="0" smtClean="0"/>
              <a:t>()</a:t>
            </a:r>
            <a:r>
              <a:rPr lang="en-US" sz="1400" dirty="0" smtClean="0"/>
              <a:t> - </a:t>
            </a:r>
            <a:r>
              <a:rPr lang="en-GB" sz="1400" dirty="0"/>
              <a:t>As an argument, it takes an object that should not be null. If we pass a null object to this method, we will get a NullPointerException. This method can be used to wrap any non‐null object in an </a:t>
            </a:r>
            <a:r>
              <a:rPr lang="en-GB" sz="1400" dirty="0" smtClean="0"/>
              <a:t>optional</a:t>
            </a:r>
          </a:p>
          <a:p>
            <a:pPr lvl="1">
              <a:buFont typeface="Wingdings" panose="05000000000000000000" pitchFamily="2" charset="2"/>
              <a:buChar char="Ø"/>
            </a:pPr>
            <a:r>
              <a:rPr lang="en-US" sz="1400" b="1" dirty="0"/>
              <a:t>Optional.ofNullable</a:t>
            </a:r>
            <a:r>
              <a:rPr lang="en-US" sz="1400" b="1" dirty="0" smtClean="0"/>
              <a:t>()</a:t>
            </a:r>
            <a:r>
              <a:rPr lang="en-US" sz="1400" dirty="0" smtClean="0"/>
              <a:t> - </a:t>
            </a:r>
            <a:r>
              <a:rPr lang="en-GB" sz="1400" dirty="0"/>
              <a:t>This method also takes an object as an argument, the difference being that this object can be null. But do not expect to get a null wrapped in an optional: if you pass a null object </a:t>
            </a:r>
            <a:r>
              <a:rPr lang="en-GB" sz="1400" dirty="0" smtClean="0"/>
              <a:t>to </a:t>
            </a:r>
            <a:r>
              <a:rPr lang="en-GB" sz="1400" dirty="0"/>
              <a:t>this method, you will get an empty </a:t>
            </a:r>
            <a:r>
              <a:rPr lang="en-GB" sz="1400" dirty="0" smtClean="0"/>
              <a:t>optional</a:t>
            </a:r>
          </a:p>
          <a:p>
            <a:pPr lvl="1">
              <a:buFont typeface="Wingdings" panose="05000000000000000000" pitchFamily="2" charset="2"/>
              <a:buChar char="Ø"/>
            </a:pPr>
            <a:endParaRPr lang="en-GB"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5793799"/>
            <a:ext cx="3181350" cy="944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5793799"/>
            <a:ext cx="3476625"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4601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Anonymous Inner Class - Disadvantages</a:t>
            </a:r>
            <a:endParaRPr lang="en-US" dirty="0"/>
          </a:p>
        </p:txBody>
      </p:sp>
      <p:sp>
        <p:nvSpPr>
          <p:cNvPr id="3" name="Content Placeholder 2"/>
          <p:cNvSpPr>
            <a:spLocks noGrp="1"/>
          </p:cNvSpPr>
          <p:nvPr>
            <p:ph idx="1"/>
          </p:nvPr>
        </p:nvSpPr>
        <p:spPr/>
        <p:txBody>
          <a:bodyPr>
            <a:normAutofit/>
          </a:bodyPr>
          <a:lstStyle/>
          <a:p>
            <a:r>
              <a:rPr lang="en-GB" sz="1600" dirty="0" smtClean="0"/>
              <a:t>Class name ends with </a:t>
            </a:r>
            <a:r>
              <a:rPr lang="en-US" sz="1600" dirty="0" smtClean="0"/>
              <a:t>ClassName$1 rather than ClassName</a:t>
            </a:r>
            <a:endParaRPr lang="en-US" sz="1600" dirty="0"/>
          </a:p>
          <a:p>
            <a:r>
              <a:rPr lang="en-GB" sz="1600" dirty="0" smtClean="0"/>
              <a:t>The </a:t>
            </a:r>
            <a:r>
              <a:rPr lang="en-GB" sz="1600" dirty="0"/>
              <a:t>compiler generates a new class file for each anonymous inner </a:t>
            </a:r>
            <a:r>
              <a:rPr lang="en-GB" sz="1600" dirty="0" smtClean="0"/>
              <a:t>class which impacts the start up </a:t>
            </a:r>
            <a:r>
              <a:rPr lang="en-GB" sz="1600" b="1" dirty="0" smtClean="0"/>
              <a:t>performance</a:t>
            </a:r>
            <a:r>
              <a:rPr lang="en-GB" sz="1600" dirty="0" smtClean="0"/>
              <a:t> of the application as each class has to be loaded by JVM separately</a:t>
            </a:r>
          </a:p>
          <a:p>
            <a:r>
              <a:rPr lang="en-GB" sz="1600" dirty="0" smtClean="0"/>
              <a:t>When you instantiate the anonymous inner class, it would occupy additional memory space</a:t>
            </a:r>
          </a:p>
          <a:p>
            <a:r>
              <a:rPr lang="en-GB" sz="1600" dirty="0"/>
              <a:t>You can examine the bytecode generated for any class file using the </a:t>
            </a:r>
            <a:r>
              <a:rPr lang="en-GB" sz="1600" dirty="0" smtClean="0"/>
              <a:t>command</a:t>
            </a:r>
          </a:p>
          <a:p>
            <a:pPr lvl="1">
              <a:buFont typeface="Wingdings" panose="05000000000000000000" pitchFamily="2" charset="2"/>
              <a:buChar char="Ø"/>
            </a:pPr>
            <a:r>
              <a:rPr lang="en-US" sz="1400" b="1" dirty="0" err="1"/>
              <a:t>javap</a:t>
            </a:r>
            <a:r>
              <a:rPr lang="en-US" sz="1400" b="1" dirty="0"/>
              <a:t> -c -v ClassName </a:t>
            </a:r>
            <a:endParaRPr lang="en-US" sz="1400" b="1" dirty="0" smtClean="0"/>
          </a:p>
          <a:p>
            <a:r>
              <a:rPr lang="en-GB" sz="1600" dirty="0"/>
              <a:t>Translating lambda expressions to anonymous inner classes would </a:t>
            </a:r>
            <a:r>
              <a:rPr lang="en-GB" sz="1600" b="1" dirty="0">
                <a:solidFill>
                  <a:srgbClr val="00B050"/>
                </a:solidFill>
              </a:rPr>
              <a:t>limit possible future optimisations (e.g. caching)</a:t>
            </a:r>
            <a:r>
              <a:rPr lang="en-GB" sz="1600" dirty="0"/>
              <a:t> as they would be tied to the anonymous inner class bytecode generation </a:t>
            </a:r>
            <a:r>
              <a:rPr lang="en-GB" sz="1600" dirty="0" smtClean="0"/>
              <a:t>mechanism. So, lambda expressions are not converted to anonymous inner class</a:t>
            </a:r>
            <a:endParaRPr lang="en-GB" sz="1600" b="1" dirty="0" smtClean="0"/>
          </a:p>
          <a:p>
            <a:endParaRPr lang="en-GB" sz="1600" dirty="0" smtClean="0"/>
          </a:p>
          <a:p>
            <a:endParaRPr lang="en-GB" sz="1400" dirty="0"/>
          </a:p>
        </p:txBody>
      </p:sp>
    </p:spTree>
    <p:extLst>
      <p:ext uri="{BB962C8B-B14F-4D97-AF65-F5344CB8AC3E}">
        <p14:creationId xmlns:p14="http://schemas.microsoft.com/office/powerpoint/2010/main" val="5117215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Lambdas And InvokeDynamic</a:t>
            </a:r>
            <a:endParaRPr lang="en-US" dirty="0"/>
          </a:p>
        </p:txBody>
      </p:sp>
      <p:sp>
        <p:nvSpPr>
          <p:cNvPr id="3" name="Content Placeholder 2"/>
          <p:cNvSpPr>
            <a:spLocks noGrp="1"/>
          </p:cNvSpPr>
          <p:nvPr>
            <p:ph idx="1"/>
          </p:nvPr>
        </p:nvSpPr>
        <p:spPr/>
        <p:txBody>
          <a:bodyPr>
            <a:normAutofit/>
          </a:bodyPr>
          <a:lstStyle/>
          <a:p>
            <a:r>
              <a:rPr lang="en-GB" sz="1600" dirty="0"/>
              <a:t>The new </a:t>
            </a:r>
            <a:r>
              <a:rPr lang="en-GB" sz="1600" b="1" dirty="0">
                <a:solidFill>
                  <a:srgbClr val="00B050"/>
                </a:solidFill>
              </a:rPr>
              <a:t>invokedynamic bytecode instruction </a:t>
            </a:r>
            <a:r>
              <a:rPr lang="en-GB" sz="1600" dirty="0"/>
              <a:t>introduced with Java 7 gave them a mechanism to achieve this in an efficient way. The translation of a lambda expression to bytecode is performed in two steps:</a:t>
            </a:r>
          </a:p>
          <a:p>
            <a:pPr lvl="1">
              <a:buFont typeface="Wingdings" panose="05000000000000000000" pitchFamily="2" charset="2"/>
              <a:buChar char="Ø"/>
            </a:pPr>
            <a:r>
              <a:rPr lang="en-GB" sz="1400" dirty="0"/>
              <a:t>generate an invokedynamic call site (called </a:t>
            </a:r>
            <a:r>
              <a:rPr lang="en-GB" sz="1400" i="1" dirty="0"/>
              <a:t>lambda factory</a:t>
            </a:r>
            <a:r>
              <a:rPr lang="en-GB" sz="1400" dirty="0"/>
              <a:t>), which when invoked returns an instance of the </a:t>
            </a:r>
            <a:r>
              <a:rPr lang="en-GB" sz="1400" dirty="0">
                <a:hlinkClick r:id="rId2"/>
              </a:rPr>
              <a:t>Functional Interface</a:t>
            </a:r>
            <a:r>
              <a:rPr lang="en-GB" sz="1400" dirty="0"/>
              <a:t> to which the lambda is being converted;</a:t>
            </a:r>
          </a:p>
          <a:p>
            <a:pPr lvl="1">
              <a:buFont typeface="Wingdings" panose="05000000000000000000" pitchFamily="2" charset="2"/>
              <a:buChar char="Ø"/>
            </a:pPr>
            <a:r>
              <a:rPr lang="en-GB" sz="1400" dirty="0"/>
              <a:t>convert the </a:t>
            </a:r>
            <a:r>
              <a:rPr lang="en-GB" sz="1400" b="1" dirty="0"/>
              <a:t>body of the lambda expression into a method </a:t>
            </a:r>
            <a:r>
              <a:rPr lang="en-GB" sz="1400" dirty="0"/>
              <a:t>that will be invoked through the invokedynamic </a:t>
            </a:r>
            <a:r>
              <a:rPr lang="en-GB" sz="1400" dirty="0" smtClean="0"/>
              <a:t>instruction</a:t>
            </a:r>
          </a:p>
          <a:p>
            <a:r>
              <a:rPr lang="en-GB" sz="1600" b="1" dirty="0" smtClean="0"/>
              <a:t>Lambda expression is non-capturing:</a:t>
            </a:r>
            <a:r>
              <a:rPr lang="en-GB" sz="1600" dirty="0" smtClean="0"/>
              <a:t> </a:t>
            </a:r>
            <a:r>
              <a:rPr lang="en-GB" sz="1600" dirty="0"/>
              <a:t>T</a:t>
            </a:r>
            <a:r>
              <a:rPr lang="en-GB" sz="1600" dirty="0" smtClean="0"/>
              <a:t>he </a:t>
            </a:r>
            <a:r>
              <a:rPr lang="en-GB" sz="1600" dirty="0"/>
              <a:t>lambda doesn’t access any variables defined outside its body</a:t>
            </a:r>
          </a:p>
          <a:p>
            <a:r>
              <a:rPr lang="en-GB" sz="1600" b="1" dirty="0"/>
              <a:t>Lambda expression is </a:t>
            </a:r>
            <a:r>
              <a:rPr lang="en-GB" sz="1600" b="1" dirty="0" smtClean="0"/>
              <a:t>non-capturing</a:t>
            </a:r>
            <a:r>
              <a:rPr lang="en-GB" sz="1600" b="1"/>
              <a:t>:</a:t>
            </a:r>
            <a:r>
              <a:rPr lang="en-GB" sz="1600"/>
              <a:t> T</a:t>
            </a:r>
            <a:r>
              <a:rPr lang="en-GB" sz="1600" smtClean="0"/>
              <a:t>he </a:t>
            </a:r>
            <a:r>
              <a:rPr lang="en-GB" sz="1600"/>
              <a:t>lambda accesses variables defined outside its </a:t>
            </a:r>
            <a:r>
              <a:rPr lang="en-GB" sz="1600" smtClean="0"/>
              <a:t>body</a:t>
            </a:r>
          </a:p>
          <a:p>
            <a:endParaRPr lang="en-GB" sz="1600" dirty="0"/>
          </a:p>
        </p:txBody>
      </p:sp>
    </p:spTree>
    <p:extLst>
      <p:ext uri="{BB962C8B-B14F-4D97-AF65-F5344CB8AC3E}">
        <p14:creationId xmlns:p14="http://schemas.microsoft.com/office/powerpoint/2010/main" val="2857518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Fail Fast and Fail Safe Iterator</a:t>
            </a:r>
            <a:endParaRPr lang="en-US" dirty="0"/>
          </a:p>
        </p:txBody>
      </p:sp>
      <p:sp>
        <p:nvSpPr>
          <p:cNvPr id="3" name="Content Placeholder 2"/>
          <p:cNvSpPr>
            <a:spLocks noGrp="1"/>
          </p:cNvSpPr>
          <p:nvPr>
            <p:ph idx="1"/>
          </p:nvPr>
        </p:nvSpPr>
        <p:spPr/>
        <p:txBody>
          <a:bodyPr>
            <a:normAutofit fontScale="92500" lnSpcReduction="10000"/>
          </a:bodyPr>
          <a:lstStyle/>
          <a:p>
            <a:r>
              <a:rPr lang="en-GB" sz="1600" b="1" dirty="0" smtClean="0"/>
              <a:t>Concurrent Modification:-</a:t>
            </a:r>
          </a:p>
          <a:p>
            <a:pPr marL="0" indent="0">
              <a:buNone/>
            </a:pPr>
            <a:r>
              <a:rPr lang="en-GB" sz="1600" dirty="0" smtClean="0"/>
              <a:t>When </a:t>
            </a:r>
            <a:r>
              <a:rPr lang="en-GB" sz="1600" dirty="0"/>
              <a:t>one or more thread is iterating over the collection, in between, one thread changes the structure of the </a:t>
            </a:r>
            <a:r>
              <a:rPr lang="en-GB" sz="1600" dirty="0" smtClean="0"/>
              <a:t>collection is known as </a:t>
            </a:r>
            <a:r>
              <a:rPr lang="en-GB" sz="1600" dirty="0"/>
              <a:t>Concurrent </a:t>
            </a:r>
            <a:r>
              <a:rPr lang="en-GB" sz="1600" dirty="0" smtClean="0"/>
              <a:t>Modification.</a:t>
            </a:r>
          </a:p>
          <a:p>
            <a:r>
              <a:rPr lang="en-GB" sz="1600" b="1" dirty="0"/>
              <a:t>Fail fast </a:t>
            </a:r>
            <a:r>
              <a:rPr lang="en-GB" sz="1600" b="1" dirty="0" smtClean="0"/>
              <a:t>Iterator:-</a:t>
            </a:r>
          </a:p>
          <a:p>
            <a:pPr marL="0" indent="0">
              <a:buNone/>
            </a:pPr>
            <a:r>
              <a:rPr lang="en-GB" sz="1600" dirty="0"/>
              <a:t>Fail fast iterator while iterating through the collection , instantly throws Concurrent Modification Exception if there is structural modification  of the collection . Thus, in the face of concurrent modification, the iterator fails quickly and cleanly, rather than risking arbitrary, non-deterministic </a:t>
            </a:r>
            <a:r>
              <a:rPr lang="en-GB" sz="1600" dirty="0" err="1"/>
              <a:t>behavior</a:t>
            </a:r>
            <a:r>
              <a:rPr lang="en-GB" sz="1600" dirty="0"/>
              <a:t> at an undetermined time in the future. </a:t>
            </a:r>
            <a:br>
              <a:rPr lang="en-GB" sz="1600" dirty="0"/>
            </a:br>
            <a:r>
              <a:rPr lang="en-GB" sz="1600" dirty="0"/>
              <a:t/>
            </a:r>
            <a:br>
              <a:rPr lang="en-GB" sz="1600" dirty="0"/>
            </a:br>
            <a:r>
              <a:rPr lang="en-GB" sz="1600" dirty="0"/>
              <a:t>Fail-fast iterator can throw </a:t>
            </a:r>
            <a:r>
              <a:rPr lang="en-GB" sz="1600" b="1" dirty="0">
                <a:solidFill>
                  <a:srgbClr val="FF0000"/>
                </a:solidFill>
              </a:rPr>
              <a:t>ConcurrentModificationException</a:t>
            </a:r>
            <a:r>
              <a:rPr lang="en-GB" sz="1600" dirty="0">
                <a:solidFill>
                  <a:srgbClr val="FF0000"/>
                </a:solidFill>
              </a:rPr>
              <a:t> </a:t>
            </a:r>
            <a:r>
              <a:rPr lang="en-GB" sz="1600" dirty="0"/>
              <a:t>in two scenarios :</a:t>
            </a:r>
            <a:endParaRPr lang="en-GB" sz="1600" dirty="0" smtClean="0"/>
          </a:p>
          <a:p>
            <a:pPr marL="0" indent="0">
              <a:buNone/>
            </a:pPr>
            <a:endParaRPr lang="en-GB" sz="1600" i="1" dirty="0" smtClean="0"/>
          </a:p>
          <a:p>
            <a:pPr marL="0" indent="0">
              <a:buNone/>
            </a:pPr>
            <a:r>
              <a:rPr lang="en-GB" sz="1600" b="1" i="1" dirty="0" smtClean="0"/>
              <a:t>Single </a:t>
            </a:r>
            <a:r>
              <a:rPr lang="en-GB" sz="1600" b="1" i="1" dirty="0"/>
              <a:t>Threaded </a:t>
            </a:r>
            <a:r>
              <a:rPr lang="en-GB" sz="1600" b="1" i="1" dirty="0" smtClean="0"/>
              <a:t>Environment:-</a:t>
            </a:r>
            <a:r>
              <a:rPr lang="en-GB" sz="1600" dirty="0"/>
              <a:t/>
            </a:r>
            <a:br>
              <a:rPr lang="en-GB" sz="1600" dirty="0"/>
            </a:br>
            <a:r>
              <a:rPr lang="en-GB" sz="1600" i="1" dirty="0"/>
              <a:t> </a:t>
            </a:r>
            <a:r>
              <a:rPr lang="en-GB" sz="1600" dirty="0"/>
              <a:t> </a:t>
            </a:r>
            <a:br>
              <a:rPr lang="en-GB" sz="1600" dirty="0"/>
            </a:br>
            <a:r>
              <a:rPr lang="en-GB" sz="1600" dirty="0"/>
              <a:t>After the creation of the iterator , structure is modified at any time by any method other than iterator's own remove method. </a:t>
            </a:r>
            <a:br>
              <a:rPr lang="en-GB" sz="1600" dirty="0"/>
            </a:br>
            <a:r>
              <a:rPr lang="en-GB" sz="1600" dirty="0"/>
              <a:t> </a:t>
            </a:r>
            <a:r>
              <a:rPr lang="en-GB" sz="1600" i="1" dirty="0"/>
              <a:t> </a:t>
            </a:r>
            <a:r>
              <a:rPr lang="en-GB" sz="1600" dirty="0"/>
              <a:t/>
            </a:r>
            <a:br>
              <a:rPr lang="en-GB" sz="1600" dirty="0"/>
            </a:br>
            <a:r>
              <a:rPr lang="en-GB" sz="1600" b="1" i="1" dirty="0"/>
              <a:t>Multiple Threaded </a:t>
            </a:r>
            <a:r>
              <a:rPr lang="en-GB" sz="1600" b="1" i="1" dirty="0" smtClean="0"/>
              <a:t>Environment:-</a:t>
            </a:r>
            <a:r>
              <a:rPr lang="en-GB" sz="1600" dirty="0"/>
              <a:t/>
            </a:r>
            <a:br>
              <a:rPr lang="en-GB" sz="1600" dirty="0"/>
            </a:br>
            <a:r>
              <a:rPr lang="en-GB" sz="1600" dirty="0"/>
              <a:t/>
            </a:r>
            <a:br>
              <a:rPr lang="en-GB" sz="1600" dirty="0"/>
            </a:br>
            <a:r>
              <a:rPr lang="en-GB" sz="1600" dirty="0"/>
              <a:t> If one thread is modifying the structure of the collection while other thread is iterating over </a:t>
            </a:r>
            <a:r>
              <a:rPr lang="en-GB" sz="1600" dirty="0" smtClean="0"/>
              <a:t>it.</a:t>
            </a:r>
            <a:r>
              <a:rPr lang="en-GB" sz="1600" dirty="0"/>
              <a:t/>
            </a:r>
            <a:br>
              <a:rPr lang="en-GB" sz="1600" dirty="0"/>
            </a:br>
            <a:endParaRPr lang="en-GB" sz="1600" dirty="0"/>
          </a:p>
        </p:txBody>
      </p:sp>
    </p:spTree>
    <p:extLst>
      <p:ext uri="{BB962C8B-B14F-4D97-AF65-F5344CB8AC3E}">
        <p14:creationId xmlns:p14="http://schemas.microsoft.com/office/powerpoint/2010/main" val="13173405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7893</TotalTime>
  <Words>845</Words>
  <Application>Microsoft Office PowerPoint</Application>
  <PresentationFormat>On-screen Show (4:3)</PresentationFormat>
  <Paragraphs>103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Clarity</vt:lpstr>
      <vt:lpstr>java8</vt:lpstr>
      <vt:lpstr>Java 8 – Functional Programming</vt:lpstr>
      <vt:lpstr>Java 8 – Five Important Features</vt:lpstr>
      <vt:lpstr>Java 8 – Time API</vt:lpstr>
      <vt:lpstr>Java 8 – Partial Function</vt:lpstr>
      <vt:lpstr>Java 8 – final class Optional</vt:lpstr>
      <vt:lpstr>Anonymous Inner Class - Disadvantages</vt:lpstr>
      <vt:lpstr>Lambdas And InvokeDynamic</vt:lpstr>
      <vt:lpstr>Fail Fast and Fail Safe Iterator</vt:lpstr>
      <vt:lpstr>Fail Safe Iterator</vt:lpstr>
      <vt:lpstr>Multi-core processor – Parallel Stream</vt:lpstr>
      <vt:lpstr>Split Iterator</vt:lpstr>
      <vt:lpstr>Monad</vt:lpstr>
      <vt:lpstr>How to make a class immutable</vt:lpstr>
      <vt:lpstr>Flatmap() – Eagerly Loaded</vt:lpstr>
      <vt:lpstr>Flatmap() vs Map()</vt:lpstr>
      <vt:lpstr>Inheritance Vs Composition </vt:lpstr>
      <vt:lpstr>Diamond Problem in Inheritance</vt:lpstr>
      <vt:lpstr>Vert.X</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854</cp:revision>
  <dcterms:created xsi:type="dcterms:W3CDTF">2016-02-28T16:32:10Z</dcterms:created>
  <dcterms:modified xsi:type="dcterms:W3CDTF">2018-02-04T20:32:38Z</dcterms:modified>
</cp:coreProperties>
</file>