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bigdataunivers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400" dirty="0" smtClean="0"/>
              <a:t>All credit goes to Big data university. This is just my personal notes for remembering the concept.)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A function </a:t>
            </a:r>
            <a:r>
              <a:rPr lang="en-GB" sz="1600" dirty="0" smtClean="0"/>
              <a:t>which takes </a:t>
            </a:r>
            <a:r>
              <a:rPr lang="en-GB" sz="1600" b="1" dirty="0" smtClean="0"/>
              <a:t>another function</a:t>
            </a:r>
          </a:p>
          <a:p>
            <a:r>
              <a:rPr lang="en-GB" sz="1600" dirty="0" smtClean="0"/>
              <a:t>Typically, describes the “how” for work to be done in a container</a:t>
            </a:r>
          </a:p>
          <a:p>
            <a:r>
              <a:rPr lang="en-GB" sz="1600" dirty="0" smtClean="0"/>
              <a:t>The function passed to it describes the “what” that should be done to elements in the container</a:t>
            </a:r>
          </a:p>
          <a:p>
            <a:r>
              <a:rPr lang="en-GB" sz="1600" b="1" dirty="0" smtClean="0"/>
              <a:t>Example:-</a:t>
            </a:r>
          </a:p>
          <a:p>
            <a:pPr lvl="1"/>
            <a:r>
              <a:rPr lang="en-GB" sz="1600" dirty="0" smtClean="0"/>
              <a:t>res0.map(number =&gt; number + 1)</a:t>
            </a:r>
          </a:p>
          <a:p>
            <a:pPr lvl="1"/>
            <a:r>
              <a:rPr lang="en-GB" sz="1600" dirty="0" err="1" smtClean="0"/>
              <a:t>flatMap</a:t>
            </a:r>
            <a:endParaRPr lang="en-GB" sz="1600" dirty="0" smtClean="0"/>
          </a:p>
          <a:p>
            <a:pPr lvl="1"/>
            <a:r>
              <a:rPr lang="en-GB" sz="1600" dirty="0"/>
              <a:t>f</a:t>
            </a:r>
            <a:r>
              <a:rPr lang="en-GB" sz="1600" dirty="0" smtClean="0"/>
              <a:t>ilter</a:t>
            </a:r>
          </a:p>
          <a:p>
            <a:pPr lvl="1"/>
            <a:r>
              <a:rPr lang="en-GB" sz="1600" dirty="0" err="1" smtClean="0"/>
              <a:t>foreach</a:t>
            </a:r>
            <a:endParaRPr lang="en-GB" sz="1600" dirty="0" smtClean="0"/>
          </a:p>
          <a:p>
            <a:pPr lvl="1"/>
            <a:r>
              <a:rPr lang="en-GB" sz="1600" dirty="0" smtClean="0"/>
              <a:t>reduce</a:t>
            </a:r>
          </a:p>
          <a:p>
            <a:pPr lvl="1"/>
            <a:r>
              <a:rPr lang="en-GB" sz="1600" dirty="0"/>
              <a:t>p</a:t>
            </a:r>
            <a:r>
              <a:rPr lang="en-GB" sz="1600" dirty="0" smtClean="0"/>
              <a:t>roduct</a:t>
            </a:r>
          </a:p>
          <a:p>
            <a:pPr lvl="1"/>
            <a:r>
              <a:rPr lang="en-GB" sz="1600" dirty="0"/>
              <a:t>e</a:t>
            </a:r>
            <a:r>
              <a:rPr lang="en-GB" sz="1600" dirty="0" smtClean="0"/>
              <a:t>xists</a:t>
            </a:r>
          </a:p>
          <a:p>
            <a:pPr lvl="1"/>
            <a:r>
              <a:rPr lang="en-GB" sz="1600" dirty="0" smtClean="0"/>
              <a:t>find</a:t>
            </a:r>
          </a:p>
          <a:p>
            <a:pPr lvl="1"/>
            <a:r>
              <a:rPr lang="en-GB" sz="1600" dirty="0" err="1" smtClean="0"/>
              <a:t>groupby</a:t>
            </a:r>
            <a:endParaRPr lang="en-GB" sz="1600" dirty="0" smtClean="0"/>
          </a:p>
          <a:p>
            <a:pPr lvl="1"/>
            <a:r>
              <a:rPr lang="en-GB" sz="1600" dirty="0" err="1" smtClean="0"/>
              <a:t>takeWhile</a:t>
            </a:r>
            <a:r>
              <a:rPr lang="en-GB" sz="1600" dirty="0" smtClean="0"/>
              <a:t> and </a:t>
            </a:r>
            <a:r>
              <a:rPr lang="en-GB" sz="1600" dirty="0" err="1" smtClean="0"/>
              <a:t>dropWhile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6825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https://courses.bigdatauniversity.com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Companion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If a Singleton object and a class share the </a:t>
            </a:r>
            <a:r>
              <a:rPr lang="en-GB" sz="1600" b="1" dirty="0" smtClean="0"/>
              <a:t>same name </a:t>
            </a:r>
            <a:r>
              <a:rPr lang="en-GB" sz="1600" dirty="0" smtClean="0"/>
              <a:t>and are located in the </a:t>
            </a:r>
            <a:r>
              <a:rPr lang="en-GB" sz="1600" b="1" dirty="0" smtClean="0"/>
              <a:t>same source file</a:t>
            </a:r>
            <a:r>
              <a:rPr lang="en-GB" sz="1600" dirty="0" smtClean="0"/>
              <a:t>, they are called companions</a:t>
            </a:r>
          </a:p>
          <a:p>
            <a:r>
              <a:rPr lang="en-GB" sz="1600" dirty="0" smtClean="0"/>
              <a:t>A companion class can access private fields and methods inside of its companion object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Example:-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object </a:t>
            </a:r>
            <a:r>
              <a:rPr lang="en-GB" sz="1600" b="1" dirty="0" smtClean="0"/>
              <a:t>Hello</a:t>
            </a:r>
            <a:r>
              <a:rPr lang="en-GB" sz="1600" dirty="0" smtClean="0"/>
              <a:t> {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private </a:t>
            </a:r>
            <a:r>
              <a:rPr lang="en-GB" sz="1600" dirty="0" err="1" smtClean="0"/>
              <a:t>val</a:t>
            </a:r>
            <a:r>
              <a:rPr lang="en-GB" sz="1600" dirty="0" smtClean="0"/>
              <a:t> </a:t>
            </a:r>
            <a:r>
              <a:rPr lang="en-GB" sz="1600" dirty="0" err="1" smtClean="0"/>
              <a:t>defaultMessage</a:t>
            </a:r>
            <a:r>
              <a:rPr lang="en-GB" sz="1600" dirty="0" smtClean="0"/>
              <a:t> = “Hello!”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class </a:t>
            </a:r>
            <a:r>
              <a:rPr lang="en-GB" sz="1400" b="1" dirty="0" smtClean="0"/>
              <a:t>Hello</a:t>
            </a:r>
            <a:r>
              <a:rPr lang="en-GB" sz="1400" dirty="0" smtClean="0"/>
              <a:t> (message : String = </a:t>
            </a:r>
            <a:r>
              <a:rPr lang="en-GB" sz="1400" dirty="0" err="1" smtClean="0"/>
              <a:t>Hello.defaultMessage</a:t>
            </a:r>
            <a:r>
              <a:rPr lang="en-GB" sz="1400" dirty="0" smtClean="0"/>
              <a:t>) {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err="1" smtClean="0"/>
              <a:t>println</a:t>
            </a:r>
            <a:r>
              <a:rPr lang="en-GB" sz="1400" dirty="0" smtClean="0"/>
              <a:t> (message)</a:t>
            </a:r>
          </a:p>
          <a:p>
            <a:pPr marL="0" indent="0">
              <a:buNone/>
            </a:pP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Case 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Case Class:-</a:t>
            </a:r>
          </a:p>
          <a:p>
            <a:pPr lvl="1"/>
            <a:r>
              <a:rPr lang="en-GB" sz="1400" dirty="0" smtClean="0"/>
              <a:t>Generates JVM-specific convenience methods</a:t>
            </a:r>
          </a:p>
          <a:p>
            <a:pPr lvl="1"/>
            <a:r>
              <a:rPr lang="en-GB" sz="1400" dirty="0" smtClean="0"/>
              <a:t>Makes every class parameter a </a:t>
            </a:r>
            <a:r>
              <a:rPr lang="en-GB" sz="1400" b="1" dirty="0" smtClean="0"/>
              <a:t>field </a:t>
            </a:r>
            <a:r>
              <a:rPr lang="en-GB" sz="1400" dirty="0" smtClean="0"/>
              <a:t>(field means – it is basically an instance field)</a:t>
            </a:r>
          </a:p>
          <a:p>
            <a:pPr lvl="1"/>
            <a:r>
              <a:rPr lang="en-GB" sz="1400" b="1" dirty="0" smtClean="0"/>
              <a:t>Immutable</a:t>
            </a:r>
            <a:r>
              <a:rPr lang="en-GB" sz="1400" dirty="0" smtClean="0"/>
              <a:t> by default</a:t>
            </a:r>
          </a:p>
          <a:p>
            <a:pPr lvl="1"/>
            <a:r>
              <a:rPr lang="en-GB" sz="1400" dirty="0" smtClean="0"/>
              <a:t>Performs value-based equivalent by default (rather than checking the object instances to determine whether they are equal)</a:t>
            </a:r>
          </a:p>
          <a:p>
            <a:pPr lvl="1"/>
            <a:endParaRPr lang="en-GB" sz="1000" b="1" dirty="0" smtClean="0"/>
          </a:p>
          <a:p>
            <a:r>
              <a:rPr lang="en-GB" sz="1600" b="1" dirty="0"/>
              <a:t>Case </a:t>
            </a:r>
            <a:r>
              <a:rPr lang="en-GB" sz="1600" b="1" dirty="0" smtClean="0"/>
              <a:t>Object:-</a:t>
            </a:r>
          </a:p>
          <a:p>
            <a:pPr lvl="1"/>
            <a:r>
              <a:rPr lang="en-GB" sz="1400" dirty="0" smtClean="0"/>
              <a:t>If a case class is an instance-based representation of a data type, a case object is a representation of a data type of which there can only be a </a:t>
            </a:r>
            <a:r>
              <a:rPr lang="en-GB" sz="1400" b="1" dirty="0" smtClean="0"/>
              <a:t>single instance</a:t>
            </a:r>
          </a:p>
          <a:p>
            <a:pPr lvl="1"/>
            <a:r>
              <a:rPr lang="en-GB" sz="1400" dirty="0" smtClean="0"/>
              <a:t>If you try to create a case class with </a:t>
            </a:r>
            <a:r>
              <a:rPr lang="en-GB" sz="1400" b="1" dirty="0" smtClean="0">
                <a:solidFill>
                  <a:srgbClr val="FF0000"/>
                </a:solidFill>
              </a:rPr>
              <a:t>no</a:t>
            </a:r>
            <a:r>
              <a:rPr lang="en-GB" sz="1400" dirty="0" smtClean="0"/>
              <a:t> parameters, it is </a:t>
            </a:r>
            <a:r>
              <a:rPr lang="en-GB" sz="1400" b="1" dirty="0" smtClean="0"/>
              <a:t>stateless </a:t>
            </a:r>
            <a:r>
              <a:rPr lang="en-GB" sz="1400" dirty="0" smtClean="0"/>
              <a:t>and should be a case object</a:t>
            </a:r>
            <a:endParaRPr lang="en-GB" sz="1400" b="1" dirty="0"/>
          </a:p>
          <a:p>
            <a:pPr lvl="1"/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3811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Apply and UnApply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case class Time(hours :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= 0, minutes: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= 0)</a:t>
            </a:r>
          </a:p>
          <a:p>
            <a:r>
              <a:rPr lang="en-GB" sz="1600" b="1" dirty="0" err="1" smtClean="0"/>
              <a:t>val</a:t>
            </a:r>
            <a:r>
              <a:rPr lang="en-GB" sz="1600" b="1" dirty="0" smtClean="0"/>
              <a:t> time = Time (9, 0)</a:t>
            </a:r>
          </a:p>
          <a:p>
            <a:endParaRPr lang="en-GB" sz="1600" dirty="0"/>
          </a:p>
          <a:p>
            <a:r>
              <a:rPr lang="en-GB" sz="1600" dirty="0" smtClean="0"/>
              <a:t>In the above example, </a:t>
            </a:r>
            <a:r>
              <a:rPr lang="en-GB" sz="1600" b="1" dirty="0" smtClean="0"/>
              <a:t>new keyword is not used </a:t>
            </a:r>
            <a:r>
              <a:rPr lang="en-GB" sz="1600" dirty="0" smtClean="0"/>
              <a:t>to create an object</a:t>
            </a:r>
          </a:p>
          <a:p>
            <a:r>
              <a:rPr lang="en-GB" sz="1600" dirty="0" smtClean="0"/>
              <a:t>Scala compiler creates the companion object and </a:t>
            </a:r>
            <a:r>
              <a:rPr lang="en-GB" sz="1600" b="1" dirty="0" smtClean="0"/>
              <a:t>apply</a:t>
            </a:r>
            <a:r>
              <a:rPr lang="en-GB" sz="1600" dirty="0" smtClean="0"/>
              <a:t> method inside companion object which is a factory for that time instance. So, the apply method will call the constructor and creates the new instance of the time class based on the parameters available.</a:t>
            </a:r>
          </a:p>
          <a:p>
            <a:r>
              <a:rPr lang="en-GB" sz="1600" b="1" dirty="0" err="1" smtClean="0"/>
              <a:t>Unapply</a:t>
            </a:r>
            <a:r>
              <a:rPr lang="en-GB" sz="1600" dirty="0"/>
              <a:t> </a:t>
            </a:r>
            <a:r>
              <a:rPr lang="en-GB" sz="1600" dirty="0" smtClean="0"/>
              <a:t>deconstructs a Case class i.e. when you call the </a:t>
            </a:r>
            <a:r>
              <a:rPr lang="en-GB" sz="1600" dirty="0" err="1" smtClean="0"/>
              <a:t>Unapply</a:t>
            </a:r>
            <a:r>
              <a:rPr lang="en-GB" sz="1600" dirty="0" smtClean="0"/>
              <a:t> method passing the objects, you will get the </a:t>
            </a:r>
            <a:r>
              <a:rPr lang="en-GB" sz="1600" b="1" dirty="0" smtClean="0"/>
              <a:t>values </a:t>
            </a:r>
            <a:r>
              <a:rPr lang="en-GB" sz="1600" dirty="0" smtClean="0"/>
              <a:t>that are inside of the object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53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Methods – Case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equals(), </a:t>
            </a:r>
            <a:r>
              <a:rPr lang="en-GB" sz="1600" b="1" dirty="0" err="1" smtClean="0"/>
              <a:t>hashCode</a:t>
            </a:r>
            <a:r>
              <a:rPr lang="en-GB" sz="1600" b="1" dirty="0" smtClean="0"/>
              <a:t>(), copy() and </a:t>
            </a:r>
            <a:r>
              <a:rPr lang="en-GB" sz="1600" b="1" dirty="0" err="1" smtClean="0"/>
              <a:t>toString</a:t>
            </a:r>
            <a:r>
              <a:rPr lang="en-GB" sz="1600" b="1" dirty="0" smtClean="0"/>
              <a:t>()</a:t>
            </a:r>
            <a:r>
              <a:rPr lang="en-GB" sz="1600" dirty="0" smtClean="0"/>
              <a:t> – Scala compiler generates the synthetic methods</a:t>
            </a:r>
          </a:p>
          <a:p>
            <a:r>
              <a:rPr lang="en-GB" sz="1600" dirty="0" smtClean="0"/>
              <a:t>Scala provides </a:t>
            </a:r>
            <a:r>
              <a:rPr lang="en-GB" sz="1600" b="1" dirty="0" smtClean="0"/>
              <a:t>value-based equivalence</a:t>
            </a:r>
            <a:r>
              <a:rPr lang="en-GB" sz="1600" dirty="0" smtClean="0"/>
              <a:t>, allowing you to compare whether two different instances of a class have the </a:t>
            </a:r>
            <a:r>
              <a:rPr lang="en-GB" sz="1600" b="1" dirty="0" smtClean="0"/>
              <a:t>same state. </a:t>
            </a:r>
            <a:r>
              <a:rPr lang="en-GB" sz="1600" dirty="0" smtClean="0"/>
              <a:t>So, Scala is called </a:t>
            </a:r>
            <a:r>
              <a:rPr lang="en-GB" sz="1600" b="1" dirty="0" smtClean="0"/>
              <a:t>data centric language</a:t>
            </a:r>
            <a:r>
              <a:rPr lang="en-GB" sz="1600" dirty="0" smtClean="0"/>
              <a:t>.</a:t>
            </a:r>
          </a:p>
          <a:p>
            <a:r>
              <a:rPr lang="en-GB" sz="1600" b="1" dirty="0" err="1" smtClean="0"/>
              <a:t>hashCode</a:t>
            </a:r>
            <a:r>
              <a:rPr lang="en-GB" sz="1600" b="1" dirty="0" smtClean="0"/>
              <a:t>() </a:t>
            </a:r>
            <a:r>
              <a:rPr lang="en-GB" sz="1600" dirty="0" smtClean="0"/>
              <a:t>– required for any class that you might want to put into a hashed collection, such as a </a:t>
            </a:r>
            <a:r>
              <a:rPr lang="en-GB" sz="1600" dirty="0" err="1" smtClean="0"/>
              <a:t>HashMap</a:t>
            </a:r>
            <a:r>
              <a:rPr lang="en-GB" sz="1600" dirty="0" smtClean="0"/>
              <a:t> or </a:t>
            </a:r>
            <a:r>
              <a:rPr lang="en-GB" sz="1600" dirty="0" err="1" smtClean="0"/>
              <a:t>HashSet</a:t>
            </a:r>
            <a:endParaRPr lang="en-GB" sz="1600" dirty="0" smtClean="0"/>
          </a:p>
          <a:p>
            <a:r>
              <a:rPr lang="en-GB" sz="1600" b="1" dirty="0"/>
              <a:t>c</a:t>
            </a:r>
            <a:r>
              <a:rPr lang="en-GB" sz="1600" b="1" dirty="0" smtClean="0"/>
              <a:t>opy ()</a:t>
            </a:r>
            <a:r>
              <a:rPr lang="en-GB" sz="1600" dirty="0" smtClean="0"/>
              <a:t> – Not required by JVM. However, when the value of the field is changed, the copy() method is used to create the new instance of the class with the changed values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7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List – Sequence Collections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9240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Array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Values are stored continuously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Values are</a:t>
                      </a:r>
                      <a:r>
                        <a:rPr lang="en-GB" baseline="0" dirty="0" smtClean="0"/>
                        <a:t> scattered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Good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Poor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Fixed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size limitation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Not very</a:t>
                      </a:r>
                      <a:r>
                        <a:rPr lang="en-GB" baseline="0" dirty="0" smtClean="0"/>
                        <a:t> flexible in terms of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Very flexible in size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r>
              <a:rPr lang="en-US" dirty="0"/>
              <a:t>, Sets – Sequence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Vectors:-</a:t>
            </a:r>
          </a:p>
          <a:p>
            <a:r>
              <a:rPr lang="en-GB" sz="1600" dirty="0" smtClean="0"/>
              <a:t>A </a:t>
            </a:r>
            <a:r>
              <a:rPr lang="en-GB" sz="1600" b="1" dirty="0" smtClean="0"/>
              <a:t>linked list</a:t>
            </a:r>
            <a:r>
              <a:rPr lang="en-GB" sz="1600" dirty="0" smtClean="0"/>
              <a:t> of 32 element arrays</a:t>
            </a:r>
          </a:p>
          <a:p>
            <a:r>
              <a:rPr lang="en-GB" sz="1600" dirty="0" smtClean="0"/>
              <a:t>2.15 billion possible elements</a:t>
            </a:r>
          </a:p>
          <a:p>
            <a:r>
              <a:rPr lang="en-GB" sz="1600" dirty="0" smtClean="0"/>
              <a:t>Indexed by hashing</a:t>
            </a:r>
          </a:p>
          <a:p>
            <a:r>
              <a:rPr lang="en-GB" sz="1600" dirty="0" smtClean="0"/>
              <a:t>Good performance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Sets:-</a:t>
            </a:r>
          </a:p>
          <a:p>
            <a:r>
              <a:rPr lang="en-GB" sz="1600" dirty="0" smtClean="0"/>
              <a:t>No duplicates permitted</a:t>
            </a:r>
          </a:p>
          <a:p>
            <a:r>
              <a:rPr lang="en-GB" sz="1600" dirty="0" smtClean="0"/>
              <a:t>Order is not guaranteed</a:t>
            </a:r>
          </a:p>
          <a:p>
            <a:r>
              <a:rPr lang="en-GB" sz="1600" dirty="0" smtClean="0"/>
              <a:t>The </a:t>
            </a:r>
            <a:r>
              <a:rPr lang="en-GB" sz="1600" b="1" dirty="0" smtClean="0"/>
              <a:t>apply</a:t>
            </a:r>
            <a:r>
              <a:rPr lang="en-GB" sz="1600" dirty="0" smtClean="0"/>
              <a:t> method on an instance checks to see if the set contains a value</a:t>
            </a:r>
            <a:endParaRPr lang="en-GB" sz="1600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86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Algebraic Data Types (ADTs):-</a:t>
            </a:r>
          </a:p>
          <a:p>
            <a:r>
              <a:rPr lang="en-GB" sz="1600" dirty="0" smtClean="0"/>
              <a:t>A distinct set of possible types</a:t>
            </a:r>
          </a:p>
          <a:p>
            <a:r>
              <a:rPr lang="en-GB" sz="1600" b="1" dirty="0" smtClean="0"/>
              <a:t>Example :</a:t>
            </a:r>
            <a:r>
              <a:rPr lang="en-GB" sz="1600" dirty="0" smtClean="0"/>
              <a:t> </a:t>
            </a:r>
            <a:r>
              <a:rPr lang="en-GB" sz="1600" dirty="0"/>
              <a:t>D</a:t>
            </a:r>
            <a:r>
              <a:rPr lang="en-GB" sz="1600" dirty="0" smtClean="0"/>
              <a:t>ays in a week, True/False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Option:-</a:t>
            </a:r>
          </a:p>
          <a:p>
            <a:r>
              <a:rPr lang="en-GB" sz="1600" dirty="0" smtClean="0"/>
              <a:t>Not a collection, but a container</a:t>
            </a:r>
          </a:p>
          <a:p>
            <a:r>
              <a:rPr lang="en-GB" sz="1600" b="1" dirty="0" smtClean="0"/>
              <a:t>Some – </a:t>
            </a:r>
            <a:r>
              <a:rPr lang="en-GB" sz="1600" dirty="0" smtClean="0"/>
              <a:t>Representation of the value</a:t>
            </a:r>
          </a:p>
          <a:p>
            <a:r>
              <a:rPr lang="en-GB" sz="1600" b="1" dirty="0" smtClean="0"/>
              <a:t>None – </a:t>
            </a:r>
            <a:r>
              <a:rPr lang="en-GB" sz="1600" dirty="0" smtClean="0"/>
              <a:t>Representation of the absence of a value</a:t>
            </a:r>
          </a:p>
          <a:p>
            <a:r>
              <a:rPr lang="en-GB" sz="1600" dirty="0" smtClean="0"/>
              <a:t>Allows us to avoid null on the JVM</a:t>
            </a:r>
            <a:endParaRPr lang="en-GB" sz="1600" dirty="0"/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631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Tuples:-</a:t>
            </a:r>
          </a:p>
          <a:p>
            <a:r>
              <a:rPr lang="en-GB" sz="1600" dirty="0" smtClean="0"/>
              <a:t>A loose aggregation of values into a single container</a:t>
            </a:r>
          </a:p>
          <a:p>
            <a:r>
              <a:rPr lang="en-GB" sz="1600" dirty="0" smtClean="0"/>
              <a:t>Can have up to </a:t>
            </a:r>
            <a:r>
              <a:rPr lang="en-GB" sz="1600" b="1" dirty="0" smtClean="0"/>
              <a:t>22 values</a:t>
            </a:r>
            <a:r>
              <a:rPr lang="en-GB" sz="1600" dirty="0" smtClean="0"/>
              <a:t> in Scala </a:t>
            </a:r>
          </a:p>
          <a:p>
            <a:r>
              <a:rPr lang="en-GB" sz="1600" dirty="0" smtClean="0"/>
              <a:t>Can be accessed using a 1-based accessor for each value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Example:-</a:t>
            </a:r>
          </a:p>
          <a:p>
            <a:pPr marL="0" indent="0">
              <a:buNone/>
            </a:pPr>
            <a:r>
              <a:rPr lang="en-GB" sz="1600" dirty="0" err="1" smtClean="0"/>
              <a:t>val</a:t>
            </a:r>
            <a:r>
              <a:rPr lang="en-GB" sz="1600" dirty="0" smtClean="0"/>
              <a:t> tuple = (1, “a”, 2, “b”);</a:t>
            </a:r>
          </a:p>
          <a:p>
            <a:pPr marL="0" indent="0">
              <a:buNone/>
            </a:pPr>
            <a:r>
              <a:rPr lang="en-GB" sz="1600" dirty="0" smtClean="0"/>
              <a:t>tuple._3	</a:t>
            </a:r>
            <a:r>
              <a:rPr lang="en-GB" sz="1600" dirty="0" smtClean="0">
                <a:sym typeface="Wingdings" panose="05000000000000000000" pitchFamily="2" charset="2"/>
              </a:rPr>
              <a:t> will give you </a:t>
            </a:r>
            <a:r>
              <a:rPr lang="en-GB" sz="1600" b="1" dirty="0" err="1" smtClean="0">
                <a:sym typeface="Wingdings" panose="05000000000000000000" pitchFamily="2" charset="2"/>
              </a:rPr>
              <a:t>Int</a:t>
            </a:r>
            <a:r>
              <a:rPr lang="en-GB" sz="1600" b="1" dirty="0" smtClean="0">
                <a:sym typeface="Wingdings" panose="05000000000000000000" pitchFamily="2" charset="2"/>
              </a:rPr>
              <a:t> = 2</a:t>
            </a:r>
            <a:endParaRPr lang="en-GB" sz="1600" b="1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Map:-</a:t>
            </a:r>
          </a:p>
          <a:p>
            <a:r>
              <a:rPr lang="en-GB" sz="1600" dirty="0" smtClean="0"/>
              <a:t>A grouping of data by key to value, which are tuple “entries”</a:t>
            </a:r>
          </a:p>
          <a:p>
            <a:r>
              <a:rPr lang="en-GB" sz="1600" dirty="0" smtClean="0"/>
              <a:t>Common implementations – </a:t>
            </a:r>
            <a:r>
              <a:rPr lang="en-GB" sz="1600" dirty="0" err="1" smtClean="0"/>
              <a:t>HashMap</a:t>
            </a:r>
            <a:r>
              <a:rPr lang="en-GB" sz="1600" dirty="0" smtClean="0"/>
              <a:t>, </a:t>
            </a:r>
            <a:r>
              <a:rPr lang="en-GB" sz="1600" dirty="0" err="1" smtClean="0"/>
              <a:t>TreeMap</a:t>
            </a:r>
            <a:endParaRPr lang="en-GB" sz="1600" dirty="0" smtClean="0"/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00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11699</TotalTime>
  <Words>638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SCALA Features (All credit goes to Big data university. This is just my personal notes for remembering the concept.)</vt:lpstr>
      <vt:lpstr>Scala – Companion Objects</vt:lpstr>
      <vt:lpstr>Scala – Case Classes &amp; Objects</vt:lpstr>
      <vt:lpstr>Scala – Apply and UnApply</vt:lpstr>
      <vt:lpstr>Synthetic Methods – Case Class</vt:lpstr>
      <vt:lpstr>Array Vs List – Sequence Collections</vt:lpstr>
      <vt:lpstr>Vectors, Sets – Sequence Collections</vt:lpstr>
      <vt:lpstr>Option</vt:lpstr>
      <vt:lpstr>Tuples and Maps</vt:lpstr>
      <vt:lpstr>Higher Order Functions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1051</cp:revision>
  <dcterms:created xsi:type="dcterms:W3CDTF">2016-02-28T16:32:10Z</dcterms:created>
  <dcterms:modified xsi:type="dcterms:W3CDTF">2017-05-09T22:57:18Z</dcterms:modified>
</cp:coreProperties>
</file>