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2"/>
  </p:notesMasterIdLst>
  <p:sldIdLst>
    <p:sldId id="256" r:id="rId2"/>
    <p:sldId id="257" r:id="rId3"/>
    <p:sldId id="364" r:id="rId4"/>
    <p:sldId id="329" r:id="rId5"/>
    <p:sldId id="308" r:id="rId6"/>
    <p:sldId id="331" r:id="rId7"/>
    <p:sldId id="334" r:id="rId8"/>
    <p:sldId id="333" r:id="rId9"/>
    <p:sldId id="386" r:id="rId10"/>
    <p:sldId id="390" r:id="rId11"/>
    <p:sldId id="387" r:id="rId12"/>
    <p:sldId id="388" r:id="rId13"/>
    <p:sldId id="389" r:id="rId14"/>
    <p:sldId id="343" r:id="rId15"/>
    <p:sldId id="392" r:id="rId16"/>
    <p:sldId id="393" r:id="rId17"/>
    <p:sldId id="391" r:id="rId18"/>
    <p:sldId id="339" r:id="rId19"/>
    <p:sldId id="377" r:id="rId20"/>
    <p:sldId id="378" r:id="rId21"/>
    <p:sldId id="380" r:id="rId22"/>
    <p:sldId id="382" r:id="rId23"/>
    <p:sldId id="381" r:id="rId24"/>
    <p:sldId id="335" r:id="rId25"/>
    <p:sldId id="344" r:id="rId26"/>
    <p:sldId id="385" r:id="rId27"/>
    <p:sldId id="345" r:id="rId28"/>
    <p:sldId id="342" r:id="rId29"/>
    <p:sldId id="379" r:id="rId30"/>
    <p:sldId id="288" r:id="rId31"/>
    <p:sldId id="291" r:id="rId32"/>
    <p:sldId id="275" r:id="rId33"/>
    <p:sldId id="270" r:id="rId34"/>
    <p:sldId id="279" r:id="rId35"/>
    <p:sldId id="306" r:id="rId36"/>
    <p:sldId id="274" r:id="rId37"/>
    <p:sldId id="276" r:id="rId38"/>
    <p:sldId id="271" r:id="rId39"/>
    <p:sldId id="303" r:id="rId40"/>
    <p:sldId id="290" r:id="rId41"/>
    <p:sldId id="326" r:id="rId42"/>
    <p:sldId id="327" r:id="rId43"/>
    <p:sldId id="352" r:id="rId44"/>
    <p:sldId id="272" r:id="rId45"/>
    <p:sldId id="273" r:id="rId46"/>
    <p:sldId id="277" r:id="rId47"/>
    <p:sldId id="309" r:id="rId48"/>
    <p:sldId id="346" r:id="rId49"/>
    <p:sldId id="278" r:id="rId50"/>
    <p:sldId id="280" r:id="rId51"/>
    <p:sldId id="320" r:id="rId52"/>
    <p:sldId id="301" r:id="rId53"/>
    <p:sldId id="281" r:id="rId54"/>
    <p:sldId id="282" r:id="rId55"/>
    <p:sldId id="283" r:id="rId56"/>
    <p:sldId id="300" r:id="rId57"/>
    <p:sldId id="289" r:id="rId58"/>
    <p:sldId id="284" r:id="rId59"/>
    <p:sldId id="348" r:id="rId60"/>
    <p:sldId id="353" r:id="rId61"/>
    <p:sldId id="285" r:id="rId62"/>
    <p:sldId id="314" r:id="rId63"/>
    <p:sldId id="325" r:id="rId64"/>
    <p:sldId id="347" r:id="rId65"/>
    <p:sldId id="350" r:id="rId66"/>
    <p:sldId id="351" r:id="rId67"/>
    <p:sldId id="349" r:id="rId68"/>
    <p:sldId id="375" r:id="rId69"/>
    <p:sldId id="376" r:id="rId70"/>
    <p:sldId id="328" r:id="rId71"/>
    <p:sldId id="318" r:id="rId72"/>
    <p:sldId id="317" r:id="rId73"/>
    <p:sldId id="286" r:id="rId74"/>
    <p:sldId id="315" r:id="rId75"/>
    <p:sldId id="356" r:id="rId76"/>
    <p:sldId id="287" r:id="rId77"/>
    <p:sldId id="319" r:id="rId78"/>
    <p:sldId id="292" r:id="rId79"/>
    <p:sldId id="293" r:id="rId80"/>
    <p:sldId id="294" r:id="rId81"/>
    <p:sldId id="338" r:id="rId82"/>
    <p:sldId id="295" r:id="rId83"/>
    <p:sldId id="354" r:id="rId84"/>
    <p:sldId id="355" r:id="rId85"/>
    <p:sldId id="357" r:id="rId86"/>
    <p:sldId id="360" r:id="rId87"/>
    <p:sldId id="359" r:id="rId88"/>
    <p:sldId id="358" r:id="rId89"/>
    <p:sldId id="361" r:id="rId90"/>
    <p:sldId id="372" r:id="rId91"/>
    <p:sldId id="296" r:id="rId92"/>
    <p:sldId id="297" r:id="rId93"/>
    <p:sldId id="298" r:id="rId94"/>
    <p:sldId id="299" r:id="rId95"/>
    <p:sldId id="302" r:id="rId96"/>
    <p:sldId id="304" r:id="rId97"/>
    <p:sldId id="305" r:id="rId98"/>
    <p:sldId id="307" r:id="rId99"/>
    <p:sldId id="310" r:id="rId100"/>
    <p:sldId id="384" r:id="rId101"/>
    <p:sldId id="383" r:id="rId102"/>
    <p:sldId id="323" r:id="rId103"/>
    <p:sldId id="395" r:id="rId104"/>
    <p:sldId id="394" r:id="rId105"/>
    <p:sldId id="396" r:id="rId106"/>
    <p:sldId id="312" r:id="rId107"/>
    <p:sldId id="311" r:id="rId108"/>
    <p:sldId id="313" r:id="rId109"/>
    <p:sldId id="316" r:id="rId110"/>
    <p:sldId id="321" r:id="rId111"/>
    <p:sldId id="322" r:id="rId112"/>
    <p:sldId id="324" r:id="rId113"/>
    <p:sldId id="332" r:id="rId114"/>
    <p:sldId id="370" r:id="rId115"/>
    <p:sldId id="337" r:id="rId116"/>
    <p:sldId id="330" r:id="rId117"/>
    <p:sldId id="368" r:id="rId118"/>
    <p:sldId id="369" r:id="rId119"/>
    <p:sldId id="336" r:id="rId120"/>
    <p:sldId id="340" r:id="rId121"/>
    <p:sldId id="341" r:id="rId122"/>
    <p:sldId id="362" r:id="rId123"/>
    <p:sldId id="363" r:id="rId124"/>
    <p:sldId id="366" r:id="rId125"/>
    <p:sldId id="365" r:id="rId126"/>
    <p:sldId id="367" r:id="rId127"/>
    <p:sldId id="371" r:id="rId128"/>
    <p:sldId id="373" r:id="rId129"/>
    <p:sldId id="374" r:id="rId130"/>
    <p:sldId id="269"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51" autoAdjust="0"/>
    <p:restoredTop sz="87554" autoAdjust="0"/>
  </p:normalViewPr>
  <p:slideViewPr>
    <p:cSldViewPr>
      <p:cViewPr>
        <p:scale>
          <a:sx n="60" d="100"/>
          <a:sy n="60" d="100"/>
        </p:scale>
        <p:origin x="-806"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02/12/2017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a:t>
            </a:fld>
            <a:endParaRPr lang="en-GB"/>
          </a:p>
        </p:txBody>
      </p:sp>
    </p:spTree>
    <p:extLst>
      <p:ext uri="{BB962C8B-B14F-4D97-AF65-F5344CB8AC3E}">
        <p14:creationId xmlns:p14="http://schemas.microsoft.com/office/powerpoint/2010/main" val="189774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Connect to internet using Internet Gateway or</a:t>
            </a:r>
            <a:r>
              <a:rPr lang="en-GB" baseline="0" dirty="0" smtClean="0"/>
              <a:t> NAT gateway.</a:t>
            </a:r>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10</a:t>
            </a:fld>
            <a:endParaRPr lang="en-GB"/>
          </a:p>
        </p:txBody>
      </p:sp>
    </p:spTree>
    <p:extLst>
      <p:ext uri="{BB962C8B-B14F-4D97-AF65-F5344CB8AC3E}">
        <p14:creationId xmlns:p14="http://schemas.microsoft.com/office/powerpoint/2010/main" val="112731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NAT gateway here. The</a:t>
            </a:r>
            <a:r>
              <a:rPr lang="en-GB" baseline="0" dirty="0" smtClean="0"/>
              <a:t> private subnet is connected to VPG.</a:t>
            </a:r>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12</a:t>
            </a:fld>
            <a:endParaRPr lang="en-GB"/>
          </a:p>
        </p:txBody>
      </p:sp>
    </p:spTree>
    <p:extLst>
      <p:ext uri="{BB962C8B-B14F-4D97-AF65-F5344CB8AC3E}">
        <p14:creationId xmlns:p14="http://schemas.microsoft.com/office/powerpoint/2010/main" val="33488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 Route table entries,</a:t>
            </a:r>
            <a:r>
              <a:rPr lang="en-GB" baseline="0" dirty="0" smtClean="0"/>
              <a:t> VPC connected to Internet Gateway</a:t>
            </a:r>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22</a:t>
            </a:fld>
            <a:endParaRPr lang="en-GB"/>
          </a:p>
        </p:txBody>
      </p:sp>
    </p:spTree>
    <p:extLst>
      <p:ext uri="{BB962C8B-B14F-4D97-AF65-F5344CB8AC3E}">
        <p14:creationId xmlns:p14="http://schemas.microsoft.com/office/powerpoint/2010/main" val="163070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46</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47</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48</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4CD8ED-4DC0-4871-80D6-2E57B779E393}"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161E9-A9F7-4677-9FA9-680E6D35AA1C}"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01F1B8-DD1B-4E00-A314-6CCBF5544006}"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E9FA0-450A-4DB0-B0AB-18DB89D35454}"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56B97-FC1B-427F-9B0E-93A386441B29}"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68E21-8370-4363-AC28-7FE6E76E54B1}"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21D7F6-C620-4327-ABD6-5649DCCC9D7B}" type="datetime1">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6EC62-343A-4449-AB6B-1C2E9E026A90}" type="datetime1">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6258A-B4CB-4F23-A4C0-6DF70BD096AD}" type="datetime1">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1703E-8549-44B6-9C94-90BF3B139E17}"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A5A91-5E4B-4C78-B9D4-B8726E898A2C}"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73D8793-05E7-4BFA-9CED-8F335001F9D9}" type="datetime1">
              <a:rPr lang="en-US" smtClean="0"/>
              <a:t>12/2/2017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aws.amazon.com/what-is-cloud-computing/"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docs.aws.amazon.com/AmazonVPC/latest/UserGuide/default-vpc.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ocs.aws.amazon.com/AmazonVPC/latest/UserGuide/VPC_Internet_Gateway.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169.254.169.254/latest/meta-data/local-hostname" TargetMode="External"/><Relationship Id="rId2" Type="http://schemas.openxmlformats.org/officeDocument/2006/relationships/hyperlink" Target="http://169.254.169.254/latest/meta-dat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docs.aws.amazon.com/AmazonS3/latest/dev/restoring-objects.html#restoring-objects-expedited-capac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
        <p:nvSpPr>
          <p:cNvPr id="3" name="Slide Number Placeholder 2"/>
          <p:cNvSpPr>
            <a:spLocks noGrp="1"/>
          </p:cNvSpPr>
          <p:nvPr>
            <p:ph type="sldNum" sz="quarter" idx="12"/>
          </p:nvPr>
        </p:nvSpPr>
        <p:spPr/>
        <p:txBody>
          <a:bodyPr/>
          <a:lstStyle/>
          <a:p>
            <a:fld id="{CF3BE448-F768-4AC5-8094-8F17F27BA907}" type="slidenum">
              <a:rPr lang="en-US" smtClean="0"/>
              <a:t>1</a:t>
            </a:fld>
            <a:endParaRPr lang="en-US"/>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 (Scenario 2)</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a:t>
            </a:fld>
            <a:endParaRPr lang="en-US"/>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908810"/>
            <a:ext cx="7344816" cy="4259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083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r>
              <a:rPr lang="en-GB" sz="1400" dirty="0" smtClean="0"/>
              <a:t>.</a:t>
            </a:r>
          </a:p>
          <a:p>
            <a:r>
              <a:rPr lang="en-GB" sz="1400" dirty="0"/>
              <a:t>Sites that use </a:t>
            </a:r>
            <a:r>
              <a:rPr lang="en-GB" sz="1400" dirty="0">
                <a:solidFill>
                  <a:srgbClr val="FF0000"/>
                </a:solidFill>
              </a:rPr>
              <a:t>AWS Direct Connect connections</a:t>
            </a:r>
            <a:r>
              <a:rPr lang="en-GB" sz="1400" dirty="0"/>
              <a:t> to the virtual private gateway can also be part of the AWS VPN CloudHub.</a:t>
            </a:r>
          </a:p>
        </p:txBody>
      </p:sp>
      <p:sp>
        <p:nvSpPr>
          <p:cNvPr id="4" name="Slide Number Placeholder 3"/>
          <p:cNvSpPr>
            <a:spLocks noGrp="1"/>
          </p:cNvSpPr>
          <p:nvPr>
            <p:ph type="sldNum" sz="quarter" idx="12"/>
          </p:nvPr>
        </p:nvSpPr>
        <p:spPr/>
        <p:txBody>
          <a:bodyPr/>
          <a:lstStyle/>
          <a:p>
            <a:fld id="{CF3BE448-F768-4AC5-8094-8F17F27BA907}" type="slidenum">
              <a:rPr lang="en-US" smtClean="0"/>
              <a:t>100</a:t>
            </a:fld>
            <a:endParaRPr lang="en-US"/>
          </a:p>
        </p:txBody>
      </p:sp>
    </p:spTree>
    <p:extLst>
      <p:ext uri="{BB962C8B-B14F-4D97-AF65-F5344CB8AC3E}">
        <p14:creationId xmlns:p14="http://schemas.microsoft.com/office/powerpoint/2010/main" val="2191200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CloudHub Continued</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5904656"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6720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Direct Connect (Without Internet)</a:t>
            </a:r>
            <a:endParaRPr lang="en-US" dirty="0"/>
          </a:p>
        </p:txBody>
      </p:sp>
      <p:sp>
        <p:nvSpPr>
          <p:cNvPr id="3" name="Content Placeholder 2"/>
          <p:cNvSpPr>
            <a:spLocks noGrp="1"/>
          </p:cNvSpPr>
          <p:nvPr>
            <p:ph idx="1"/>
          </p:nvPr>
        </p:nvSpPr>
        <p:spPr/>
        <p:txBody>
          <a:bodyPr>
            <a:normAutofit/>
          </a:bodyPr>
          <a:lstStyle/>
          <a:p>
            <a:r>
              <a:rPr lang="en-GB" sz="1400" dirty="0"/>
              <a:t>AWS Direct Connect is a network service that provides </a:t>
            </a:r>
            <a:r>
              <a:rPr lang="en-GB" sz="1400" b="1" dirty="0">
                <a:solidFill>
                  <a:srgbClr val="FF0000"/>
                </a:solidFill>
              </a:rPr>
              <a:t>an alternative to using the Internet</a:t>
            </a:r>
            <a:r>
              <a:rPr lang="en-GB" sz="1400" dirty="0"/>
              <a:t> to utilize AWS cloud </a:t>
            </a:r>
            <a:r>
              <a:rPr lang="en-GB" sz="1400" dirty="0" smtClean="0"/>
              <a:t>services</a:t>
            </a:r>
          </a:p>
          <a:p>
            <a:r>
              <a:rPr lang="en-GB" sz="1400" dirty="0"/>
              <a:t>Using AWS Direct Connect, data that would have previously been transported over the Internet can now be delivered through a private network connection between AWS and your </a:t>
            </a:r>
            <a:r>
              <a:rPr lang="en-GB" sz="1400" dirty="0" smtClean="0"/>
              <a:t>data </a:t>
            </a:r>
            <a:r>
              <a:rPr lang="en-GB" sz="1400" dirty="0" err="1" smtClean="0"/>
              <a:t>center</a:t>
            </a:r>
            <a:r>
              <a:rPr lang="en-GB" sz="1400" dirty="0" smtClean="0"/>
              <a:t> </a:t>
            </a:r>
            <a:r>
              <a:rPr lang="en-GB" sz="1400" dirty="0"/>
              <a:t>or corporate </a:t>
            </a:r>
            <a:r>
              <a:rPr lang="en-GB" sz="1400" dirty="0" smtClean="0"/>
              <a:t>network</a:t>
            </a:r>
          </a:p>
          <a:p>
            <a:r>
              <a:rPr lang="en-GB" sz="1400" dirty="0"/>
              <a:t>All AWS services, including Amazon Elastic Compute Cloud (EC2), Amazon Virtual Private Cloud (VPC), Amazon Simple Storage Service (S3), and Amazon DynamoDB can be used with AWS Direct </a:t>
            </a:r>
            <a:r>
              <a:rPr lang="en-GB" sz="1400" dirty="0" smtClean="0"/>
              <a:t>Connect</a:t>
            </a:r>
          </a:p>
          <a:p>
            <a:r>
              <a:rPr lang="en-GB" sz="1400" dirty="0"/>
              <a:t>Each AWS Direct Connect connection can be configured with one or more </a:t>
            </a:r>
            <a:r>
              <a:rPr lang="en-GB" sz="1400" b="1" dirty="0">
                <a:solidFill>
                  <a:srgbClr val="FF0000"/>
                </a:solidFill>
              </a:rPr>
              <a:t>virtual interfaces</a:t>
            </a:r>
            <a:r>
              <a:rPr lang="en-GB" sz="1400" dirty="0"/>
              <a:t>. Virtual interfaces may be configured to access AWS services such as Amazon EC2 and Amazon S3 using public IP space, or resources in a VPC using private IP space</a:t>
            </a:r>
            <a:r>
              <a:rPr lang="en-GB" sz="1400" dirty="0" smtClean="0"/>
              <a:t>.</a:t>
            </a:r>
          </a:p>
          <a:p>
            <a:r>
              <a:rPr lang="en-GB" sz="1400" dirty="0"/>
              <a:t>AWS Direct Connect has two separate charges: </a:t>
            </a:r>
            <a:r>
              <a:rPr lang="en-GB" sz="1400" b="1" dirty="0">
                <a:solidFill>
                  <a:srgbClr val="FF0000"/>
                </a:solidFill>
              </a:rPr>
              <a:t>port-hours and Data Transfer.</a:t>
            </a:r>
            <a:r>
              <a:rPr lang="en-GB" sz="1400" dirty="0"/>
              <a:t> Pricing is per port-hour consumed for each port type. Partial port-hours consumed are billed as full hours</a:t>
            </a:r>
            <a:r>
              <a:rPr lang="en-GB" sz="1400" dirty="0" smtClean="0"/>
              <a:t>.</a:t>
            </a:r>
          </a:p>
          <a:p>
            <a:r>
              <a:rPr lang="en-GB" sz="1400" dirty="0"/>
              <a:t>1Gbps and 10Gbps ports are </a:t>
            </a:r>
            <a:r>
              <a:rPr lang="en-GB" sz="1400" dirty="0" err="1"/>
              <a:t>available.Speeds</a:t>
            </a:r>
            <a:r>
              <a:rPr lang="en-GB" sz="1400" dirty="0"/>
              <a:t> of 50Mbps, 100Mbps, 200Mbps, 300Mbps, 400Mbps, and 500Mbps can be ordered from any APN partners supporting AWS Direct Connect</a:t>
            </a:r>
            <a:r>
              <a:rPr lang="en-GB" sz="1400" dirty="0" smtClean="0"/>
              <a:t>.</a:t>
            </a:r>
          </a:p>
          <a:p>
            <a:r>
              <a:rPr lang="en-GB" sz="1400" dirty="0"/>
              <a:t>An AWS Direct Connect location provides access to Amazon Web Services in the region it is associated with, as well as access to other </a:t>
            </a:r>
            <a:r>
              <a:rPr lang="en-GB" sz="1400" dirty="0" smtClean="0"/>
              <a:t>regions in the country (i.e. all US regions).</a:t>
            </a:r>
          </a:p>
          <a:p>
            <a:r>
              <a:rPr lang="en-GB" sz="1400" dirty="0"/>
              <a:t>Connections to AWS Direct Connect require single mode </a:t>
            </a:r>
            <a:r>
              <a:rPr lang="en-GB" sz="1400" dirty="0" err="1"/>
              <a:t>fiber</a:t>
            </a:r>
            <a:r>
              <a:rPr lang="en-GB" sz="1400" dirty="0"/>
              <a:t>, </a:t>
            </a:r>
            <a:r>
              <a:rPr lang="en-GB" sz="1400" b="1" dirty="0"/>
              <a:t>1000BASE-LX (1310nm) for 1 gigabit Ethernet, or 10GBASE-LR (1310nm) </a:t>
            </a:r>
            <a:r>
              <a:rPr lang="en-GB" sz="1400" dirty="0"/>
              <a:t>for 10 gigabit Ethernet.</a:t>
            </a:r>
          </a:p>
        </p:txBody>
      </p:sp>
      <p:sp>
        <p:nvSpPr>
          <p:cNvPr id="4" name="Slide Number Placeholder 3"/>
          <p:cNvSpPr>
            <a:spLocks noGrp="1"/>
          </p:cNvSpPr>
          <p:nvPr>
            <p:ph type="sldNum" sz="quarter" idx="12"/>
          </p:nvPr>
        </p:nvSpPr>
        <p:spPr/>
        <p:txBody>
          <a:bodyPr/>
          <a:lstStyle/>
          <a:p>
            <a:fld id="{CF3BE448-F768-4AC5-8094-8F17F27BA907}" type="slidenum">
              <a:rPr lang="en-US" smtClean="0"/>
              <a:t>102</a:t>
            </a:fld>
            <a:endParaRPr lang="en-US"/>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Direct Connect (Without Internet)</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103</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7200800" cy="4653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2063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Direct Connect (Without Internet)</a:t>
            </a:r>
            <a:endParaRPr lang="en-US" dirty="0"/>
          </a:p>
        </p:txBody>
      </p:sp>
      <p:sp>
        <p:nvSpPr>
          <p:cNvPr id="3" name="Content Placeholder 2"/>
          <p:cNvSpPr>
            <a:spLocks noGrp="1"/>
          </p:cNvSpPr>
          <p:nvPr>
            <p:ph idx="1"/>
          </p:nvPr>
        </p:nvSpPr>
        <p:spPr/>
        <p:txBody>
          <a:bodyPr>
            <a:normAutofit lnSpcReduction="10000"/>
          </a:bodyPr>
          <a:lstStyle/>
          <a:p>
            <a:r>
              <a:rPr lang="en-GB" sz="1400" dirty="0"/>
              <a:t>Each virtual interface must be tagged with a customer-provided tag that complies with the Ethernet 802.1Q standard. This tag is required for any traffic traversing the AWS Direct Connect connection</a:t>
            </a:r>
            <a:r>
              <a:rPr lang="en-GB" sz="1400" dirty="0" smtClean="0"/>
              <a:t>.</a:t>
            </a:r>
          </a:p>
          <a:p>
            <a:r>
              <a:rPr lang="en-GB" sz="1400" dirty="0"/>
              <a:t>To connect to public AWS products such as Amazon EC2 and Amazon S3 through the AWS Direct Connect, you need to provide the following:</a:t>
            </a:r>
          </a:p>
          <a:p>
            <a:pPr lvl="1">
              <a:buFont typeface="Wingdings" panose="05000000000000000000" pitchFamily="2" charset="2"/>
              <a:buChar char="Ø"/>
            </a:pPr>
            <a:r>
              <a:rPr lang="en-GB" sz="1400" dirty="0"/>
              <a:t>A public Autonomous System Number (ASN) that you own (preferred) or a private ASN.</a:t>
            </a:r>
          </a:p>
          <a:p>
            <a:pPr lvl="1">
              <a:buFont typeface="Wingdings" panose="05000000000000000000" pitchFamily="2" charset="2"/>
              <a:buChar char="Ø"/>
            </a:pPr>
            <a:r>
              <a:rPr lang="en-GB" sz="1400" dirty="0"/>
              <a:t>Public IP addresses (/30) (that is, one for each end of the BGP session) for each BGP session.</a:t>
            </a:r>
          </a:p>
          <a:p>
            <a:pPr lvl="1">
              <a:buFont typeface="Wingdings" panose="05000000000000000000" pitchFamily="2" charset="2"/>
              <a:buChar char="Ø"/>
            </a:pPr>
            <a:r>
              <a:rPr lang="en-GB" sz="1400" dirty="0"/>
              <a:t>The public routes that you will advertise over BGP.</a:t>
            </a:r>
          </a:p>
          <a:p>
            <a:r>
              <a:rPr lang="en-GB" sz="1400" dirty="0"/>
              <a:t>If you use</a:t>
            </a:r>
            <a:r>
              <a:rPr lang="en-GB" sz="1400" b="1" dirty="0">
                <a:solidFill>
                  <a:srgbClr val="FF0000"/>
                </a:solidFill>
              </a:rPr>
              <a:t> </a:t>
            </a:r>
            <a:r>
              <a:rPr lang="en-GB" sz="1400" b="1" dirty="0" err="1">
                <a:solidFill>
                  <a:srgbClr val="FF0000"/>
                </a:solidFill>
              </a:rPr>
              <a:t>aws:SourceIp</a:t>
            </a:r>
            <a:r>
              <a:rPr lang="en-GB" sz="1400" dirty="0"/>
              <a:t>, and the request comes from an Amazon EC2 instance, the instance's public IP address is used to determine if access is allowed.</a:t>
            </a:r>
          </a:p>
          <a:p>
            <a:r>
              <a:rPr lang="en-GB" sz="1400" dirty="0"/>
              <a:t>Data transfer IN is $0.00 per GB in all locations but Data transfer </a:t>
            </a:r>
            <a:r>
              <a:rPr lang="en-GB" sz="1400" b="1" dirty="0">
                <a:solidFill>
                  <a:srgbClr val="FF0000"/>
                </a:solidFill>
              </a:rPr>
              <a:t>OUT has different rate </a:t>
            </a:r>
            <a:r>
              <a:rPr lang="en-GB" sz="1400" dirty="0"/>
              <a:t>according to </a:t>
            </a:r>
            <a:r>
              <a:rPr lang="en-GB" sz="1400" dirty="0" smtClean="0"/>
              <a:t>the </a:t>
            </a:r>
            <a:r>
              <a:rPr lang="en-GB" sz="1400" dirty="0"/>
              <a:t>location</a:t>
            </a:r>
            <a:r>
              <a:rPr lang="en-GB" sz="1400" dirty="0" smtClean="0"/>
              <a:t>.</a:t>
            </a:r>
          </a:p>
          <a:p>
            <a:r>
              <a:rPr lang="en-GB" sz="1400" dirty="0"/>
              <a:t>Permissions granted using IAM cover all the Amazon Web Services resources you use with AWS Direct Connect, so </a:t>
            </a:r>
            <a:r>
              <a:rPr lang="en-GB" sz="1400" b="1" dirty="0">
                <a:solidFill>
                  <a:srgbClr val="FF0000"/>
                </a:solidFill>
              </a:rPr>
              <a:t>you cannot use IAM to control access to AWS Direct Connect data for specific resources. </a:t>
            </a:r>
            <a:endParaRPr lang="en-GB" sz="1400" b="1" dirty="0" smtClean="0">
              <a:solidFill>
                <a:srgbClr val="FF0000"/>
              </a:solidFill>
            </a:endParaRPr>
          </a:p>
          <a:p>
            <a:r>
              <a:rPr lang="en-GB" sz="1400" dirty="0" smtClean="0"/>
              <a:t>It </a:t>
            </a:r>
            <a:r>
              <a:rPr lang="en-GB" sz="1400" dirty="0"/>
              <a:t>is possible to configure multiple virtual interfaces on a single AWS Direct Connect connection, and you'll need one private virtual interface for each VPC to connect to. Each virtual interface needs a VLAN ID, interface IP address, ASN, and BGP key</a:t>
            </a:r>
            <a:r>
              <a:rPr lang="en-GB" sz="1400" dirty="0" smtClean="0"/>
              <a:t>.</a:t>
            </a:r>
          </a:p>
          <a:p>
            <a:r>
              <a:rPr lang="en-GB" sz="1400" dirty="0"/>
              <a:t>To use your AWS Direct Connect connection with another AWS account, you can create a hosted virtual interface for that account. </a:t>
            </a:r>
            <a:endParaRPr lang="en-GB" sz="1400" dirty="0" smtClean="0"/>
          </a:p>
          <a:p>
            <a:r>
              <a:rPr lang="en-GB" sz="1400" b="1" dirty="0"/>
              <a:t>AWS recommends enabling Bidirectional Forwarding Detection (BFD)</a:t>
            </a:r>
            <a:r>
              <a:rPr lang="en-GB" sz="1400" dirty="0"/>
              <a:t> when configuring your connections to ensure fast detection and failover. </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104</a:t>
            </a:fld>
            <a:endParaRPr lang="en-US"/>
          </a:p>
        </p:txBody>
      </p:sp>
    </p:spTree>
    <p:extLst>
      <p:ext uri="{BB962C8B-B14F-4D97-AF65-F5344CB8AC3E}">
        <p14:creationId xmlns:p14="http://schemas.microsoft.com/office/powerpoint/2010/main" val="2621523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Direct Connect (Without Internet)</a:t>
            </a:r>
            <a:endParaRPr lang="en-US" dirty="0"/>
          </a:p>
        </p:txBody>
      </p:sp>
      <p:sp>
        <p:nvSpPr>
          <p:cNvPr id="3" name="Content Placeholder 2"/>
          <p:cNvSpPr>
            <a:spLocks noGrp="1"/>
          </p:cNvSpPr>
          <p:nvPr>
            <p:ph idx="1"/>
          </p:nvPr>
        </p:nvSpPr>
        <p:spPr/>
        <p:txBody>
          <a:bodyPr>
            <a:normAutofit/>
          </a:bodyPr>
          <a:lstStyle/>
          <a:p>
            <a:r>
              <a:rPr lang="en-GB" sz="1400" dirty="0"/>
              <a:t>If the cross connect is not completed within </a:t>
            </a:r>
            <a:r>
              <a:rPr lang="en-GB" sz="1400" b="1" dirty="0">
                <a:solidFill>
                  <a:srgbClr val="FF0000"/>
                </a:solidFill>
              </a:rPr>
              <a:t>90 days</a:t>
            </a:r>
            <a:r>
              <a:rPr lang="en-GB" sz="1400" dirty="0"/>
              <a:t>, the authority granted by the LOA-CFA expires</a:t>
            </a:r>
            <a:r>
              <a:rPr lang="en-GB" sz="1400" dirty="0" smtClean="0"/>
              <a:t>.</a:t>
            </a:r>
          </a:p>
          <a:p>
            <a:r>
              <a:rPr lang="en-GB" sz="1400" dirty="0"/>
              <a:t>All AWS </a:t>
            </a:r>
            <a:r>
              <a:rPr lang="en-GB" sz="1400" dirty="0" smtClean="0"/>
              <a:t>services </a:t>
            </a:r>
            <a:r>
              <a:rPr lang="en-GB" sz="1400" dirty="0"/>
              <a:t>can be used with </a:t>
            </a:r>
            <a:r>
              <a:rPr lang="en-GB" sz="1400" b="1" dirty="0"/>
              <a:t>AWS Direct </a:t>
            </a:r>
            <a:r>
              <a:rPr lang="en-GB" sz="1400" b="1" dirty="0" smtClean="0"/>
              <a:t>Connect</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105</a:t>
            </a:fld>
            <a:endParaRPr lang="en-US"/>
          </a:p>
        </p:txBody>
      </p:sp>
    </p:spTree>
    <p:extLst>
      <p:ext uri="{BB962C8B-B14F-4D97-AF65-F5344CB8AC3E}">
        <p14:creationId xmlns:p14="http://schemas.microsoft.com/office/powerpoint/2010/main" val="373196451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106</a:t>
            </a:fld>
            <a:endParaRPr lang="en-US"/>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p>
          <a:p>
            <a:r>
              <a:rPr lang="en-GB" sz="1400" dirty="0"/>
              <a:t>After the client browser posts the SAML assertion, AWS sends the sign-in URL as a redirect, and the client browser is redirected to the </a:t>
            </a:r>
            <a:r>
              <a:rPr lang="en-GB" sz="1400" dirty="0" smtClean="0"/>
              <a:t>Console</a:t>
            </a:r>
            <a:endParaRPr lang="en-GB" sz="1400" dirty="0"/>
          </a:p>
          <a:p>
            <a:r>
              <a:rPr lang="en-GB" sz="1400" dirty="0"/>
              <a:t>The portal first verifies the user's identity in your organization, then generates a SAML authentication </a:t>
            </a:r>
            <a:r>
              <a:rPr lang="en-GB" sz="1400" dirty="0" smtClean="0"/>
              <a:t>response</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107</a:t>
            </a:fld>
            <a:endParaRPr lang="en-US"/>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
        <p:nvSpPr>
          <p:cNvPr id="4" name="Slide Number Placeholder 3"/>
          <p:cNvSpPr>
            <a:spLocks noGrp="1"/>
          </p:cNvSpPr>
          <p:nvPr>
            <p:ph type="sldNum" sz="quarter" idx="12"/>
          </p:nvPr>
        </p:nvSpPr>
        <p:spPr/>
        <p:txBody>
          <a:bodyPr/>
          <a:lstStyle/>
          <a:p>
            <a:fld id="{CF3BE448-F768-4AC5-8094-8F17F27BA907}" type="slidenum">
              <a:rPr lang="en-US" smtClean="0"/>
              <a:t>108</a:t>
            </a:fld>
            <a:endParaRPr lang="en-US"/>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 – Hardware Security</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109</a:t>
            </a:fld>
            <a:endParaRPr lang="en-US"/>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Public and Private Subnets and AWS Managed VPN </a:t>
            </a:r>
            <a:r>
              <a:rPr lang="en-GB" sz="3200" dirty="0" smtClean="0"/>
              <a:t>Access</a:t>
            </a:r>
            <a:r>
              <a:rPr lang="en-US" sz="3200" dirty="0" smtClean="0"/>
              <a:t> (Scenario 3)</a:t>
            </a:r>
            <a:endParaRPr lang="en-US" sz="3200" dirty="0"/>
          </a:p>
        </p:txBody>
      </p:sp>
      <p:sp>
        <p:nvSpPr>
          <p:cNvPr id="3" name="Content Placeholder 2"/>
          <p:cNvSpPr>
            <a:spLocks noGrp="1"/>
          </p:cNvSpPr>
          <p:nvPr>
            <p:ph idx="1"/>
          </p:nvPr>
        </p:nvSpPr>
        <p:spPr/>
        <p:txBody>
          <a:bodyPr>
            <a:normAutofit/>
          </a:bodyPr>
          <a:lstStyle/>
          <a:p>
            <a:r>
              <a:rPr lang="en-GB" sz="1400" dirty="0"/>
              <a:t>The configuration for this scenario includes a virtual private cloud (VPC) with a public subnet and a private subnet, and a </a:t>
            </a:r>
            <a:r>
              <a:rPr lang="en-GB" sz="1400" b="1" dirty="0"/>
              <a:t>virtual private gateway</a:t>
            </a:r>
            <a:r>
              <a:rPr lang="en-GB" sz="1400" dirty="0"/>
              <a:t> to enable communication with your own network over an IPsec VPN tunnel. We recommend this scenario if you want to extend your network into the cloud and also directly access the Internet from your VPC. This scenario enables you to run a multi-tiered application with a scalable web front end in a public subnet, and to house your data in a private subnet that is connected to your network by an </a:t>
            </a:r>
            <a:r>
              <a:rPr lang="en-GB" sz="1400" b="1" dirty="0"/>
              <a:t>IPsec VPN connection</a:t>
            </a:r>
            <a:r>
              <a:rPr lang="en-GB" sz="1400" dirty="0" smtClean="0"/>
              <a:t>.</a:t>
            </a:r>
          </a:p>
          <a:p>
            <a:r>
              <a:rPr lang="en-GB" sz="1400" dirty="0"/>
              <a:t>Currently</a:t>
            </a:r>
            <a:r>
              <a:rPr lang="en-GB" sz="1400" b="1" dirty="0">
                <a:solidFill>
                  <a:srgbClr val="FF0000"/>
                </a:solidFill>
              </a:rPr>
              <a:t>, we do not support IPv6 communication over a VPN connection</a:t>
            </a:r>
            <a:r>
              <a:rPr lang="en-GB" sz="1400" dirty="0"/>
              <a:t>; however, instances in the VPC can communicate with each other via IPv6, and instances in the public subnet can communicate over the Internet via IPv6. </a:t>
            </a:r>
          </a:p>
        </p:txBody>
      </p:sp>
      <p:sp>
        <p:nvSpPr>
          <p:cNvPr id="4" name="Slide Number Placeholder 3"/>
          <p:cNvSpPr>
            <a:spLocks noGrp="1"/>
          </p:cNvSpPr>
          <p:nvPr>
            <p:ph type="sldNum" sz="quarter" idx="12"/>
          </p:nvPr>
        </p:nvSpPr>
        <p:spPr/>
        <p:txBody>
          <a:bodyPr/>
          <a:lstStyle/>
          <a:p>
            <a:fld id="{CF3BE448-F768-4AC5-8094-8F17F27BA907}" type="slidenum">
              <a:rPr lang="en-US" smtClean="0"/>
              <a:t>11</a:t>
            </a:fld>
            <a:endParaRPr lang="en-US"/>
          </a:p>
        </p:txBody>
      </p:sp>
    </p:spTree>
    <p:extLst>
      <p:ext uri="{BB962C8B-B14F-4D97-AF65-F5344CB8AC3E}">
        <p14:creationId xmlns:p14="http://schemas.microsoft.com/office/powerpoint/2010/main" val="40737206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
        <p:nvSpPr>
          <p:cNvPr id="4" name="Slide Number Placeholder 3"/>
          <p:cNvSpPr>
            <a:spLocks noGrp="1"/>
          </p:cNvSpPr>
          <p:nvPr>
            <p:ph type="sldNum" sz="quarter" idx="12"/>
          </p:nvPr>
        </p:nvSpPr>
        <p:spPr/>
        <p:txBody>
          <a:bodyPr/>
          <a:lstStyle/>
          <a:p>
            <a:fld id="{CF3BE448-F768-4AC5-8094-8F17F27BA907}" type="slidenum">
              <a:rPr lang="en-US" smtClean="0"/>
              <a:t>110</a:t>
            </a:fld>
            <a:endParaRPr lang="en-US"/>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r>
              <a:rPr lang="en-GB" sz="1400" dirty="0" smtClean="0"/>
              <a:t>.</a:t>
            </a:r>
          </a:p>
          <a:p>
            <a:r>
              <a:rPr lang="en-GB" sz="1400" dirty="0"/>
              <a:t>EC2 Key Pairs, Security Groups, and ELBs </a:t>
            </a:r>
            <a:r>
              <a:rPr lang="en-GB" sz="1400" b="1" dirty="0">
                <a:solidFill>
                  <a:srgbClr val="FF0000"/>
                </a:solidFill>
              </a:rPr>
              <a:t>are region-specific</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111</a:t>
            </a:fld>
            <a:endParaRPr lang="en-US"/>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b="1" dirty="0"/>
              <a:t>Scenarios for Network Interfaces</a:t>
            </a:r>
            <a:r>
              <a:rPr lang="en-GB" sz="1400" b="1" dirty="0" smtClean="0"/>
              <a:t>:-</a:t>
            </a:r>
            <a:endParaRPr lang="en-GB" sz="1400" dirty="0" smtClean="0"/>
          </a:p>
          <a:p>
            <a:r>
              <a:rPr lang="en-GB" sz="1400" dirty="0" smtClean="0"/>
              <a:t>Attaching </a:t>
            </a:r>
            <a:r>
              <a:rPr lang="en-GB" sz="1400" dirty="0"/>
              <a:t>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dirty="0" smtClean="0"/>
              <a:t>When 2 ENIs attached to an EC2 instance, AWS doesn’t allocate public IP address</a:t>
            </a:r>
          </a:p>
          <a:p>
            <a:r>
              <a:rPr lang="en-GB" sz="1400" b="1" dirty="0" smtClean="0"/>
              <a:t>Dual-homed</a:t>
            </a:r>
            <a:r>
              <a:rPr lang="en-GB" sz="1400" b="1" dirty="0"/>
              <a:t>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112</a:t>
            </a:fld>
            <a:endParaRPr lang="en-US"/>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
        <p:nvSpPr>
          <p:cNvPr id="4" name="Slide Number Placeholder 3"/>
          <p:cNvSpPr>
            <a:spLocks noGrp="1"/>
          </p:cNvSpPr>
          <p:nvPr>
            <p:ph type="sldNum" sz="quarter" idx="12"/>
          </p:nvPr>
        </p:nvSpPr>
        <p:spPr/>
        <p:txBody>
          <a:bodyPr/>
          <a:lstStyle/>
          <a:p>
            <a:fld id="{CF3BE448-F768-4AC5-8094-8F17F27BA907}" type="slidenum">
              <a:rPr lang="en-US" smtClean="0"/>
              <a:t>113</a:t>
            </a:fld>
            <a:endParaRPr lang="en-US"/>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smtClean="0"/>
              <a:t>ENI </a:t>
            </a:r>
            <a:r>
              <a:rPr lang="en-GB" sz="1400" b="1" dirty="0" smtClean="0">
                <a:solidFill>
                  <a:srgbClr val="FF0000"/>
                </a:solidFill>
              </a:rPr>
              <a:t>terminates</a:t>
            </a:r>
            <a:r>
              <a:rPr lang="en-GB" sz="1400" dirty="0" smtClean="0"/>
              <a:t> by default – When it is attached to an instance via </a:t>
            </a:r>
            <a:r>
              <a:rPr lang="en-GB" sz="1400" b="1" dirty="0" smtClean="0"/>
              <a:t>Management console</a:t>
            </a:r>
          </a:p>
          <a:p>
            <a:r>
              <a:rPr lang="en-GB" sz="1400" dirty="0"/>
              <a:t>ENI </a:t>
            </a:r>
            <a:r>
              <a:rPr lang="en-GB" sz="1400" b="1" dirty="0" smtClean="0">
                <a:solidFill>
                  <a:srgbClr val="FF0000"/>
                </a:solidFill>
              </a:rPr>
              <a:t>doesn’t</a:t>
            </a:r>
            <a:r>
              <a:rPr lang="en-GB" sz="1400" dirty="0" smtClean="0"/>
              <a:t> terminates – </a:t>
            </a:r>
            <a:r>
              <a:rPr lang="en-GB" sz="1400" dirty="0"/>
              <a:t>When it is attached to an instance via </a:t>
            </a:r>
            <a:r>
              <a:rPr lang="en-GB" sz="1400" b="1" dirty="0" smtClean="0"/>
              <a:t>CLI command</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114</a:t>
            </a:fld>
            <a:endParaRPr lang="en-US"/>
          </a:p>
        </p:txBody>
      </p:sp>
    </p:spTree>
    <p:extLst>
      <p:ext uri="{BB962C8B-B14F-4D97-AF65-F5344CB8AC3E}">
        <p14:creationId xmlns:p14="http://schemas.microsoft.com/office/powerpoint/2010/main" val="402661256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
        <p:nvSpPr>
          <p:cNvPr id="4" name="Slide Number Placeholder 3"/>
          <p:cNvSpPr>
            <a:spLocks noGrp="1"/>
          </p:cNvSpPr>
          <p:nvPr>
            <p:ph type="sldNum" sz="quarter" idx="12"/>
          </p:nvPr>
        </p:nvSpPr>
        <p:spPr/>
        <p:txBody>
          <a:bodyPr/>
          <a:lstStyle/>
          <a:p>
            <a:fld id="{CF3BE448-F768-4AC5-8094-8F17F27BA907}" type="slidenum">
              <a:rPr lang="en-US" smtClean="0"/>
              <a:t>115</a:t>
            </a:fld>
            <a:endParaRPr lang="en-US"/>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r>
              <a:rPr lang="en-GB" sz="1400" dirty="0" smtClean="0"/>
              <a:t>.</a:t>
            </a:r>
          </a:p>
          <a:p>
            <a:pPr>
              <a:buFont typeface="Wingdings" panose="05000000000000000000" pitchFamily="2" charset="2"/>
              <a:buChar char="Ø"/>
            </a:pPr>
            <a:r>
              <a:rPr lang="en-GB" sz="1400" b="1" dirty="0"/>
              <a:t>i</a:t>
            </a:r>
            <a:r>
              <a:rPr lang="en-GB" sz="1400" b="1" dirty="0" smtClean="0"/>
              <a:t>o1</a:t>
            </a:r>
            <a:r>
              <a:rPr lang="en-GB" sz="1400" dirty="0" smtClean="0"/>
              <a:t> – Provisioned IOPS SSD – type suitable for database type activities</a:t>
            </a:r>
          </a:p>
          <a:p>
            <a:pPr>
              <a:buFont typeface="Wingdings" panose="05000000000000000000" pitchFamily="2" charset="2"/>
              <a:buChar char="Ø"/>
            </a:pPr>
            <a:r>
              <a:rPr lang="en-GB" sz="1400" b="1" dirty="0"/>
              <a:t>2</a:t>
            </a:r>
            <a:r>
              <a:rPr lang="en-GB" sz="1400" b="1" dirty="0" smtClean="0"/>
              <a:t>0 : 1</a:t>
            </a:r>
            <a:r>
              <a:rPr lang="en-GB" sz="1400" dirty="0" smtClean="0"/>
              <a:t> – Maximum IOPS to memory size ratio</a:t>
            </a:r>
          </a:p>
          <a:p>
            <a:pPr>
              <a:buFont typeface="Wingdings" panose="05000000000000000000" pitchFamily="2" charset="2"/>
              <a:buChar char="Ø"/>
            </a:pPr>
            <a:r>
              <a:rPr lang="en-GB" sz="1400" dirty="0" smtClean="0"/>
              <a:t>EBS Volume – Geographic scope is </a:t>
            </a:r>
            <a:r>
              <a:rPr lang="en-GB" sz="1400" b="1" dirty="0" smtClean="0"/>
              <a:t>Availability Zone</a:t>
            </a:r>
          </a:p>
          <a:p>
            <a:pPr>
              <a:buFont typeface="Wingdings" panose="05000000000000000000" pitchFamily="2" charset="2"/>
              <a:buChar char="Ø"/>
            </a:pPr>
            <a:r>
              <a:rPr lang="en-GB" sz="1400" dirty="0" smtClean="0"/>
              <a:t>EBS Snapshot</a:t>
            </a:r>
            <a:r>
              <a:rPr lang="en-GB" sz="1400" b="1" dirty="0" smtClean="0"/>
              <a:t> - </a:t>
            </a:r>
            <a:r>
              <a:rPr lang="en-GB" sz="1400" dirty="0"/>
              <a:t>Geographic scope is </a:t>
            </a:r>
            <a:r>
              <a:rPr lang="en-GB" sz="1400" b="1" dirty="0" smtClean="0"/>
              <a:t>Region</a:t>
            </a:r>
          </a:p>
          <a:p>
            <a:pPr>
              <a:buFont typeface="Wingdings" panose="05000000000000000000" pitchFamily="2" charset="2"/>
              <a:buChar char="Ø"/>
            </a:pPr>
            <a:r>
              <a:rPr lang="en-GB" sz="1400" dirty="0" smtClean="0"/>
              <a:t>4 GB to 16 TB – SDD memory size</a:t>
            </a:r>
          </a:p>
          <a:p>
            <a:pPr>
              <a:buFont typeface="Wingdings" panose="05000000000000000000" pitchFamily="2" charset="2"/>
              <a:buChar char="Ø"/>
            </a:pPr>
            <a:r>
              <a:rPr lang="en-GB" sz="1400" dirty="0" smtClean="0"/>
              <a:t>SDD – Suitable for random access – 256 KB blocks</a:t>
            </a:r>
          </a:p>
          <a:p>
            <a:pPr>
              <a:buFont typeface="Wingdings" panose="05000000000000000000" pitchFamily="2" charset="2"/>
              <a:buChar char="Ø"/>
            </a:pPr>
            <a:r>
              <a:rPr lang="en-GB" sz="1400" dirty="0" smtClean="0"/>
              <a:t>HDD – Suitable for sequential access</a:t>
            </a:r>
          </a:p>
          <a:p>
            <a:pPr>
              <a:buFont typeface="Wingdings" panose="05000000000000000000" pitchFamily="2" charset="2"/>
              <a:buChar char="Ø"/>
            </a:pPr>
            <a:r>
              <a:rPr lang="en-GB" sz="1400" dirty="0"/>
              <a:t>In Amazon Web Services, when a user asks AWS to delete data in the cloud, AWS does not decommission the underlying physical media. The storage blocks are marked as </a:t>
            </a:r>
            <a:r>
              <a:rPr lang="en-GB" sz="1400" b="1" dirty="0"/>
              <a:t>unallocated </a:t>
            </a:r>
            <a:r>
              <a:rPr lang="en-GB" sz="1400" b="1" dirty="0" smtClean="0"/>
              <a:t>only</a:t>
            </a:r>
          </a:p>
          <a:p>
            <a:pPr>
              <a:buFont typeface="Wingdings" panose="05000000000000000000" pitchFamily="2" charset="2"/>
              <a:buChar char="Ø"/>
            </a:pPr>
            <a:r>
              <a:rPr lang="en-GB" sz="1400" dirty="0"/>
              <a:t>New EBS volumes now receive their maximum performance the moment that they are available and </a:t>
            </a:r>
            <a:r>
              <a:rPr lang="en-GB" sz="1400" b="1" dirty="0"/>
              <a:t>do not require initialization (formerly known as pre-warming)</a:t>
            </a:r>
            <a:r>
              <a:rPr lang="en-GB" sz="1400" dirty="0"/>
              <a:t>. However, storage blocks on volumes that were restored from snapshots must be initialized (pulled down from Amazon S3 and written to the volume) before you can access the block. This preliminary action takes time and can cause a significant increase in the latency of an I/O operation the first time each block is accessed</a:t>
            </a:r>
            <a:r>
              <a:rPr lang="en-GB" sz="1400" dirty="0" smtClean="0"/>
              <a:t>..</a:t>
            </a:r>
          </a:p>
          <a:p>
            <a:pPr>
              <a:buFont typeface="Wingdings" panose="05000000000000000000" pitchFamily="2" charset="2"/>
              <a:buChar char="Ø"/>
            </a:pPr>
            <a:r>
              <a:rPr lang="en-GB" sz="1400" dirty="0" smtClean="0"/>
              <a:t>Command to pre warm EBS - </a:t>
            </a:r>
            <a:r>
              <a:rPr lang="en-GB" sz="1400" b="1" dirty="0" err="1"/>
              <a:t>dd</a:t>
            </a:r>
            <a:r>
              <a:rPr lang="en-GB" sz="1400" b="1" dirty="0"/>
              <a:t> if=/dev/</a:t>
            </a:r>
            <a:r>
              <a:rPr lang="en-GB" sz="1400" b="1" dirty="0" err="1"/>
              <a:t>xvdf</a:t>
            </a:r>
            <a:r>
              <a:rPr lang="en-GB" sz="1400" b="1" dirty="0"/>
              <a:t> of=/dev/null </a:t>
            </a:r>
            <a:r>
              <a:rPr lang="en-GB" sz="1400" b="1" dirty="0" err="1"/>
              <a:t>bs</a:t>
            </a:r>
            <a:r>
              <a:rPr lang="en-GB" sz="1400" b="1" dirty="0"/>
              <a:t>=1M</a:t>
            </a:r>
            <a:endParaRPr lang="en-GB" sz="1400" b="1" dirty="0" smtClean="0"/>
          </a:p>
          <a:p>
            <a:pPr>
              <a:buFont typeface="Wingdings" panose="05000000000000000000" pitchFamily="2" charset="2"/>
              <a:buChar char="Ø"/>
            </a:pPr>
            <a:r>
              <a:rPr lang="en-GB" sz="1400" dirty="0"/>
              <a:t>The default limit for the </a:t>
            </a:r>
            <a:r>
              <a:rPr lang="en-GB" sz="1400" b="1" dirty="0"/>
              <a:t>maximum number of volumes</a:t>
            </a:r>
            <a:r>
              <a:rPr lang="en-GB" sz="1400" dirty="0"/>
              <a:t> that can be created is </a:t>
            </a:r>
            <a:r>
              <a:rPr lang="en-GB" sz="1400" b="1" dirty="0" smtClean="0">
                <a:solidFill>
                  <a:srgbClr val="FF0000"/>
                </a:solidFill>
              </a:rPr>
              <a:t>5000 per AWS account</a:t>
            </a:r>
            <a:r>
              <a:rPr lang="en-GB" sz="1400" dirty="0" smtClean="0"/>
              <a:t>.</a:t>
            </a:r>
          </a:p>
          <a:p>
            <a:pPr>
              <a:buFont typeface="Wingdings" panose="05000000000000000000" pitchFamily="2" charset="2"/>
              <a:buChar char="Ø"/>
            </a:pPr>
            <a:r>
              <a:rPr lang="en-GB" sz="1400" dirty="0"/>
              <a:t>Launching an instance that is </a:t>
            </a:r>
            <a:r>
              <a:rPr lang="en-GB" sz="1400" b="1" dirty="0"/>
              <a:t>EBS-optimized</a:t>
            </a:r>
            <a:r>
              <a:rPr lang="en-GB" sz="1400" dirty="0"/>
              <a:t> provides the user with a dedicated connection between the EC2 instance and the EBS volume.</a:t>
            </a:r>
          </a:p>
        </p:txBody>
      </p:sp>
      <p:sp>
        <p:nvSpPr>
          <p:cNvPr id="4" name="Slide Number Placeholder 3"/>
          <p:cNvSpPr>
            <a:spLocks noGrp="1"/>
          </p:cNvSpPr>
          <p:nvPr>
            <p:ph type="sldNum" sz="quarter" idx="12"/>
          </p:nvPr>
        </p:nvSpPr>
        <p:spPr/>
        <p:txBody>
          <a:bodyPr/>
          <a:lstStyle/>
          <a:p>
            <a:fld id="{CF3BE448-F768-4AC5-8094-8F17F27BA907}" type="slidenum">
              <a:rPr lang="en-US" smtClean="0"/>
              <a:t>116</a:t>
            </a:fld>
            <a:endParaRPr lang="en-US"/>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The user can join multiple provisioned IOPS volumes together in a </a:t>
            </a:r>
            <a:r>
              <a:rPr lang="en-GB" sz="1400" b="1" dirty="0"/>
              <a:t>RAID 1 configuration </a:t>
            </a:r>
            <a:r>
              <a:rPr lang="en-GB" sz="1400" dirty="0"/>
              <a:t>to achieve better </a:t>
            </a:r>
            <a:r>
              <a:rPr lang="en-GB" sz="1400" b="1" dirty="0">
                <a:solidFill>
                  <a:srgbClr val="FF0000"/>
                </a:solidFill>
              </a:rPr>
              <a:t>fault tolerance</a:t>
            </a:r>
            <a:r>
              <a:rPr lang="en-GB" sz="1400" dirty="0"/>
              <a:t>. </a:t>
            </a:r>
            <a:endParaRPr lang="en-GB" sz="1400" dirty="0" smtClean="0"/>
          </a:p>
          <a:p>
            <a:pPr>
              <a:buFont typeface="Wingdings" panose="05000000000000000000" pitchFamily="2" charset="2"/>
              <a:buChar char="Ø"/>
            </a:pPr>
            <a:r>
              <a:rPr lang="en-GB" sz="1400" dirty="0"/>
              <a:t>When </a:t>
            </a:r>
            <a:r>
              <a:rPr lang="en-GB" sz="1400" b="1" dirty="0"/>
              <a:t>I/O performance </a:t>
            </a:r>
            <a:r>
              <a:rPr lang="en-GB" sz="1400" dirty="0"/>
              <a:t>is more important than fault tolerance, the </a:t>
            </a:r>
            <a:r>
              <a:rPr lang="en-GB" sz="1400" b="1" dirty="0"/>
              <a:t>RAID 0 configuration </a:t>
            </a:r>
            <a:r>
              <a:rPr lang="en-GB" sz="1400" dirty="0"/>
              <a:t>must be used; for example, as in a heavily used database</a:t>
            </a:r>
            <a:endParaRPr lang="en-GB" sz="1400" dirty="0" smtClean="0"/>
          </a:p>
          <a:p>
            <a:pPr>
              <a:buFont typeface="Wingdings" panose="05000000000000000000" pitchFamily="2" charset="2"/>
              <a:buChar char="Ø"/>
            </a:pPr>
            <a:r>
              <a:rPr lang="en-GB" sz="1400" dirty="0"/>
              <a:t>For a better and consistent snapshot of the </a:t>
            </a:r>
            <a:r>
              <a:rPr lang="en-GB" sz="1400" b="1" dirty="0"/>
              <a:t>root EBS volume</a:t>
            </a:r>
            <a:r>
              <a:rPr lang="en-GB" sz="1400" dirty="0"/>
              <a:t>, AWS recommends </a:t>
            </a:r>
            <a:r>
              <a:rPr lang="en-GB" sz="1400" dirty="0">
                <a:solidFill>
                  <a:srgbClr val="FF0000"/>
                </a:solidFill>
              </a:rPr>
              <a:t>stopping the instance</a:t>
            </a:r>
            <a:r>
              <a:rPr lang="en-GB" sz="1400" dirty="0"/>
              <a:t>. </a:t>
            </a:r>
            <a:endParaRPr lang="en-GB" sz="1400" dirty="0" smtClean="0"/>
          </a:p>
          <a:p>
            <a:pPr>
              <a:buFont typeface="Wingdings" panose="05000000000000000000" pitchFamily="2" charset="2"/>
              <a:buChar char="Ø"/>
            </a:pPr>
            <a:r>
              <a:rPr lang="en-GB" sz="1400" dirty="0"/>
              <a:t>The </a:t>
            </a:r>
            <a:r>
              <a:rPr lang="en-GB" sz="1400" b="1" dirty="0"/>
              <a:t>substitutions option </a:t>
            </a:r>
            <a:r>
              <a:rPr lang="en-GB" sz="1400" dirty="0"/>
              <a:t>can only be used when </a:t>
            </a:r>
            <a:r>
              <a:rPr lang="en-GB" sz="1400" dirty="0" err="1"/>
              <a:t>manifestVersion</a:t>
            </a:r>
            <a:r>
              <a:rPr lang="en-GB" sz="1400" dirty="0"/>
              <a:t> is set to 2.0 and is </a:t>
            </a:r>
            <a:r>
              <a:rPr lang="en-GB" sz="1400" dirty="0">
                <a:solidFill>
                  <a:srgbClr val="FF0000"/>
                </a:solidFill>
              </a:rPr>
              <a:t>not available for Amazon EBS or Amazon Glacier import jobs</a:t>
            </a:r>
            <a:r>
              <a:rPr lang="en-GB" sz="1400" dirty="0" smtClean="0"/>
              <a:t>.</a:t>
            </a:r>
          </a:p>
          <a:p>
            <a:pPr>
              <a:buFont typeface="Wingdings" panose="05000000000000000000" pitchFamily="2" charset="2"/>
              <a:buChar char="Ø"/>
            </a:pPr>
            <a:r>
              <a:rPr lang="en-GB" sz="1400" dirty="0"/>
              <a:t>The number of snapshots that Amazon EBS can manage is </a:t>
            </a:r>
            <a:r>
              <a:rPr lang="en-GB" sz="1400" b="1" dirty="0">
                <a:solidFill>
                  <a:srgbClr val="00B050"/>
                </a:solidFill>
              </a:rPr>
              <a:t>10,000</a:t>
            </a:r>
            <a:r>
              <a:rPr lang="en-GB" sz="1400" dirty="0" smtClean="0"/>
              <a:t>.</a:t>
            </a:r>
          </a:p>
          <a:p>
            <a:pPr>
              <a:buFont typeface="Wingdings" panose="05000000000000000000" pitchFamily="2" charset="2"/>
              <a:buChar char="Ø"/>
            </a:pPr>
            <a:r>
              <a:rPr lang="en-GB" sz="1400" dirty="0" smtClean="0"/>
              <a:t>Snapshots </a:t>
            </a:r>
            <a:r>
              <a:rPr lang="en-GB" sz="1400" dirty="0"/>
              <a:t>with AWS Marketplace product codes </a:t>
            </a:r>
            <a:r>
              <a:rPr lang="en-GB" sz="1400" b="1" dirty="0"/>
              <a:t>can't be made public</a:t>
            </a:r>
            <a:r>
              <a:rPr lang="en-GB" sz="1400" dirty="0" smtClean="0"/>
              <a:t>.</a:t>
            </a:r>
          </a:p>
          <a:p>
            <a:pPr>
              <a:buFont typeface="Wingdings" panose="05000000000000000000" pitchFamily="2" charset="2"/>
              <a:buChar char="Ø"/>
            </a:pPr>
            <a:r>
              <a:rPr lang="en-GB" sz="1400" dirty="0"/>
              <a:t>Amazon EBS encryption uses AWS Key Management Service (AWS KMS) master keys when creating encrypted volumes and any snapshots created from your encrypted volumes</a:t>
            </a:r>
            <a:r>
              <a:rPr lang="en-GB" sz="1400" dirty="0" smtClean="0"/>
              <a:t>.</a:t>
            </a:r>
          </a:p>
          <a:p>
            <a:pPr>
              <a:buFont typeface="Wingdings" panose="05000000000000000000" pitchFamily="2" charset="2"/>
              <a:buChar char="Ø"/>
            </a:pPr>
            <a:r>
              <a:rPr lang="en-GB" sz="1400" dirty="0"/>
              <a:t>Volume status checks are automated tests that run every 5 minutes and return a pass or fail status. If all checks pass, the status of the volume is ok. If a check fails, the status of the volume is </a:t>
            </a:r>
            <a:r>
              <a:rPr lang="en-GB" sz="1400" b="1" dirty="0">
                <a:solidFill>
                  <a:srgbClr val="00B050"/>
                </a:solidFill>
              </a:rPr>
              <a:t>impaired</a:t>
            </a:r>
            <a:r>
              <a:rPr lang="en-GB" sz="1400" dirty="0" smtClean="0"/>
              <a:t>.</a:t>
            </a:r>
          </a:p>
          <a:p>
            <a:pPr>
              <a:buFont typeface="Wingdings" panose="05000000000000000000" pitchFamily="2" charset="2"/>
              <a:buChar char="Ø"/>
            </a:pPr>
            <a:r>
              <a:rPr lang="en-GB" sz="1400" dirty="0"/>
              <a:t>A Provisioned IOPS volume must be at least </a:t>
            </a:r>
            <a:r>
              <a:rPr lang="en-GB" sz="1400" b="1" dirty="0">
                <a:solidFill>
                  <a:srgbClr val="00B050"/>
                </a:solidFill>
              </a:rPr>
              <a:t>10 GB in </a:t>
            </a:r>
            <a:r>
              <a:rPr lang="en-GB" sz="1400" b="1" dirty="0" smtClean="0">
                <a:solidFill>
                  <a:srgbClr val="00B050"/>
                </a:solidFill>
              </a:rPr>
              <a:t>size</a:t>
            </a:r>
          </a:p>
          <a:p>
            <a:pPr>
              <a:buFont typeface="Wingdings" panose="05000000000000000000" pitchFamily="2" charset="2"/>
              <a:buChar char="Ø"/>
            </a:pPr>
            <a:r>
              <a:rPr lang="en-GB" sz="1400" dirty="0"/>
              <a:t>Amazon RDS provides three storage types: magnetic, General Purpose (SSD), and Provisioned IOPS (input/output operations per second). </a:t>
            </a:r>
            <a:r>
              <a:rPr lang="en-GB" sz="1400" b="1" dirty="0">
                <a:solidFill>
                  <a:srgbClr val="00B050"/>
                </a:solidFill>
              </a:rPr>
              <a:t>Magnetic</a:t>
            </a:r>
            <a:r>
              <a:rPr lang="en-GB" sz="1400" dirty="0">
                <a:solidFill>
                  <a:srgbClr val="00B050"/>
                </a:solidFill>
              </a:rPr>
              <a:t> </a:t>
            </a:r>
            <a:r>
              <a:rPr lang="en-GB" sz="1400" dirty="0"/>
              <a:t>(Standard) storage is ideal for applications with light or burst I/O requirements.</a:t>
            </a:r>
            <a:endParaRPr lang="en-GB" sz="1400" b="1"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117</a:t>
            </a:fld>
            <a:endParaRPr lang="en-US"/>
          </a:p>
        </p:txBody>
      </p:sp>
    </p:spTree>
    <p:extLst>
      <p:ext uri="{BB962C8B-B14F-4D97-AF65-F5344CB8AC3E}">
        <p14:creationId xmlns:p14="http://schemas.microsoft.com/office/powerpoint/2010/main" val="35872438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General Purpose SSD volumes provide the ability to burst to </a:t>
            </a:r>
            <a:r>
              <a:rPr lang="en-GB" sz="1400" b="1" dirty="0"/>
              <a:t>10,000 IOPS per volume</a:t>
            </a:r>
            <a:r>
              <a:rPr lang="en-GB" sz="1400" dirty="0"/>
              <a:t>, independent of volume size, to meet the performance needs of most applications</a:t>
            </a:r>
            <a:r>
              <a:rPr lang="en-GB" sz="1400" dirty="0" smtClean="0"/>
              <a:t>.</a:t>
            </a:r>
          </a:p>
          <a:p>
            <a:pPr>
              <a:buFont typeface="Wingdings" panose="05000000000000000000" pitchFamily="2" charset="2"/>
              <a:buChar char="Ø"/>
            </a:pPr>
            <a:r>
              <a:rPr lang="en-GB" sz="1400" dirty="0"/>
              <a:t>To attach an Amazon EBS volume to an instance using the command line, you can use one of the following commands:</a:t>
            </a:r>
          </a:p>
          <a:p>
            <a:pPr lvl="1"/>
            <a:r>
              <a:rPr lang="en-GB" sz="1400" dirty="0"/>
              <a:t>attach-volume (AWS CLI</a:t>
            </a:r>
            <a:r>
              <a:rPr lang="en-GB" sz="1400" dirty="0" smtClean="0"/>
              <a:t>)</a:t>
            </a:r>
          </a:p>
          <a:p>
            <a:pPr lvl="1"/>
            <a:r>
              <a:rPr lang="en-GB" sz="1400" dirty="0" smtClean="0"/>
              <a:t>ec2-attach-volume </a:t>
            </a:r>
            <a:r>
              <a:rPr lang="en-GB" sz="1400" dirty="0"/>
              <a:t>(Amazon EC2 CLI</a:t>
            </a:r>
            <a:r>
              <a:rPr lang="en-GB" sz="1400" dirty="0" smtClean="0"/>
              <a:t>)</a:t>
            </a:r>
          </a:p>
          <a:p>
            <a:pPr lvl="1"/>
            <a:r>
              <a:rPr lang="en-GB" sz="1400" dirty="0" smtClean="0"/>
              <a:t>Add-EC2Volume </a:t>
            </a:r>
            <a:r>
              <a:rPr lang="en-GB" sz="1400" dirty="0"/>
              <a:t>(AWS Tools for Windows PowerShell</a:t>
            </a:r>
            <a:r>
              <a:rPr lang="en-GB" sz="1400" dirty="0" smtClean="0"/>
              <a:t>)</a:t>
            </a:r>
          </a:p>
          <a:p>
            <a:r>
              <a:rPr lang="en-GB" sz="1400" dirty="0"/>
              <a:t>Amazon EBS currently supports up to </a:t>
            </a:r>
            <a:r>
              <a:rPr lang="en-GB" sz="1400" b="1" dirty="0">
                <a:solidFill>
                  <a:srgbClr val="FF0000"/>
                </a:solidFill>
              </a:rPr>
              <a:t>20,000 IOPS per volume </a:t>
            </a:r>
            <a:r>
              <a:rPr lang="en-GB" sz="1400" dirty="0"/>
              <a:t>on Provisioned IOPS volumes</a:t>
            </a:r>
            <a:r>
              <a:rPr lang="en-GB" sz="1400" dirty="0" smtClean="0"/>
              <a:t>.</a:t>
            </a:r>
          </a:p>
          <a:p>
            <a:r>
              <a:rPr lang="en-GB" sz="1400" dirty="0" smtClean="0"/>
              <a:t>EBS backed EC2 instance – stopped and started – Runs on new host computer</a:t>
            </a:r>
          </a:p>
          <a:p>
            <a:r>
              <a:rPr lang="en-GB" sz="1400" dirty="0"/>
              <a:t>EBS backed EC2 instance – </a:t>
            </a:r>
            <a:r>
              <a:rPr lang="en-GB" sz="1400" dirty="0" smtClean="0"/>
              <a:t>Rebooted </a:t>
            </a:r>
            <a:r>
              <a:rPr lang="en-GB" sz="1400" dirty="0"/>
              <a:t>– </a:t>
            </a:r>
            <a:r>
              <a:rPr lang="en-GB" sz="1400" dirty="0" smtClean="0"/>
              <a:t>Doesn’t run </a:t>
            </a:r>
            <a:r>
              <a:rPr lang="en-GB" sz="1400" dirty="0"/>
              <a:t>on new host computer</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118</a:t>
            </a:fld>
            <a:endParaRPr lang="en-US"/>
          </a:p>
        </p:txBody>
      </p:sp>
    </p:spTree>
    <p:extLst>
      <p:ext uri="{BB962C8B-B14F-4D97-AF65-F5344CB8AC3E}">
        <p14:creationId xmlns:p14="http://schemas.microsoft.com/office/powerpoint/2010/main" val="61416368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(Elastic 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
        <p:nvSpPr>
          <p:cNvPr id="4" name="Slide Number Placeholder 3"/>
          <p:cNvSpPr>
            <a:spLocks noGrp="1"/>
          </p:cNvSpPr>
          <p:nvPr>
            <p:ph type="sldNum" sz="quarter" idx="12"/>
          </p:nvPr>
        </p:nvSpPr>
        <p:spPr/>
        <p:txBody>
          <a:bodyPr/>
          <a:lstStyle/>
          <a:p>
            <a:fld id="{CF3BE448-F768-4AC5-8094-8F17F27BA907}" type="slidenum">
              <a:rPr lang="en-US" smtClean="0"/>
              <a:t>119</a:t>
            </a:fld>
            <a:endParaRPr lang="en-US"/>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Public and Private Subnets and AWS Managed VPN </a:t>
            </a:r>
            <a:r>
              <a:rPr lang="en-GB" sz="3200" dirty="0" smtClean="0"/>
              <a:t>Access</a:t>
            </a:r>
            <a:r>
              <a:rPr lang="en-US" sz="3200" dirty="0" smtClean="0"/>
              <a:t> (Scenario 3)..</a:t>
            </a:r>
            <a:endParaRPr lang="en-US" sz="32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a:t>
            </a:fld>
            <a:endParaRPr 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741682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87029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120</a:t>
            </a:fld>
            <a:endParaRPr lang="en-US"/>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121</a:t>
            </a:fld>
            <a:endParaRPr lang="en-US"/>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WAF (Web App Firewall)</a:t>
            </a:r>
            <a:endParaRPr lang="en-US" dirty="0"/>
          </a:p>
        </p:txBody>
      </p:sp>
      <p:sp>
        <p:nvSpPr>
          <p:cNvPr id="3" name="Content Placeholder 2"/>
          <p:cNvSpPr>
            <a:spLocks noGrp="1"/>
          </p:cNvSpPr>
          <p:nvPr>
            <p:ph idx="1"/>
          </p:nvPr>
        </p:nvSpPr>
        <p:spPr/>
        <p:txBody>
          <a:bodyPr>
            <a:normAutofit/>
          </a:bodyPr>
          <a:lstStyle/>
          <a:p>
            <a:r>
              <a:rPr lang="en-GB" sz="1400" dirty="0" smtClean="0"/>
              <a:t>AWS WAF – Web ACLs</a:t>
            </a:r>
          </a:p>
          <a:p>
            <a:r>
              <a:rPr lang="en-GB" sz="1400" dirty="0" smtClean="0"/>
              <a:t>AWS </a:t>
            </a:r>
            <a:r>
              <a:rPr lang="en-GB" sz="1400" dirty="0"/>
              <a:t>WAF is </a:t>
            </a:r>
            <a:r>
              <a:rPr lang="en-GB" sz="1400" b="1" dirty="0"/>
              <a:t>a web application firewall </a:t>
            </a:r>
            <a:r>
              <a:rPr lang="en-GB" sz="1400" dirty="0"/>
              <a:t>that helps protect your web applications from common web exploits that could affect application availability, compromise security, or consume excessive resources. AWS WAF gives you control over which traffic to allow or block to your web applications by defining customizable web security </a:t>
            </a:r>
            <a:r>
              <a:rPr lang="en-GB" sz="1400" dirty="0" smtClean="0"/>
              <a:t>rules</a:t>
            </a:r>
          </a:p>
          <a:p>
            <a:r>
              <a:rPr lang="en-GB" sz="1400" dirty="0"/>
              <a:t>You can use AWS WAF to create custom rules that block common attack patterns, such as </a:t>
            </a:r>
            <a:r>
              <a:rPr lang="en-GB" sz="1400" b="1" dirty="0"/>
              <a:t>SQL injection or cross-site scripting</a:t>
            </a:r>
            <a:r>
              <a:rPr lang="en-GB" sz="1400" dirty="0"/>
              <a:t>, and rules that are designed for your specific application. New rules can be </a:t>
            </a:r>
            <a:r>
              <a:rPr lang="en-GB" sz="1400" b="1" dirty="0">
                <a:solidFill>
                  <a:srgbClr val="FF0000"/>
                </a:solidFill>
              </a:rPr>
              <a:t>deployed within minutes</a:t>
            </a:r>
            <a:r>
              <a:rPr lang="en-GB" sz="1400" dirty="0"/>
              <a:t>, letting you respond quickly to changing traffic patterns. </a:t>
            </a:r>
            <a:endParaRPr lang="en-GB" sz="1400" b="1" dirty="0" smtClean="0"/>
          </a:p>
          <a:p>
            <a:r>
              <a:rPr lang="en-GB" sz="1400" dirty="0" smtClean="0"/>
              <a:t>Size constraint conditions</a:t>
            </a:r>
          </a:p>
          <a:p>
            <a:r>
              <a:rPr lang="en-GB" sz="1400" dirty="0" smtClean="0"/>
              <a:t>IP match conditions</a:t>
            </a:r>
          </a:p>
          <a:p>
            <a:r>
              <a:rPr lang="en-GB" sz="1400" dirty="0" smtClean="0"/>
              <a:t>String match conditions</a:t>
            </a:r>
          </a:p>
          <a:p>
            <a:r>
              <a:rPr lang="en-GB" sz="1400" dirty="0" smtClean="0"/>
              <a:t>AWS WAF normally present in front of web servers or load balancers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122</a:t>
            </a:fld>
            <a:endParaRPr lang="en-US"/>
          </a:p>
        </p:txBody>
      </p:sp>
    </p:spTree>
    <p:extLst>
      <p:ext uri="{BB962C8B-B14F-4D97-AF65-F5344CB8AC3E}">
        <p14:creationId xmlns:p14="http://schemas.microsoft.com/office/powerpoint/2010/main" val="93380869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Trusted Adviser</a:t>
            </a:r>
            <a:endParaRPr lang="en-US" dirty="0"/>
          </a:p>
        </p:txBody>
      </p:sp>
      <p:sp>
        <p:nvSpPr>
          <p:cNvPr id="3" name="Content Placeholder 2"/>
          <p:cNvSpPr>
            <a:spLocks noGrp="1"/>
          </p:cNvSpPr>
          <p:nvPr>
            <p:ph idx="1"/>
          </p:nvPr>
        </p:nvSpPr>
        <p:spPr/>
        <p:txBody>
          <a:bodyPr>
            <a:normAutofit/>
          </a:bodyPr>
          <a:lstStyle/>
          <a:p>
            <a:r>
              <a:rPr lang="en-GB" sz="1400" dirty="0"/>
              <a:t>An online resource to help you </a:t>
            </a:r>
            <a:r>
              <a:rPr lang="en-GB" sz="1400" b="1" dirty="0">
                <a:solidFill>
                  <a:srgbClr val="FF0000"/>
                </a:solidFill>
              </a:rPr>
              <a:t>reduce cost, increase performance, and improve security </a:t>
            </a:r>
            <a:r>
              <a:rPr lang="en-GB" sz="1400" dirty="0"/>
              <a:t>by optimizing your AWS environment, Trusted Advisor provides real time guidance to help you provision your resources following AWS best practices.</a:t>
            </a:r>
            <a:endParaRPr lang="en-GB" sz="1400" dirty="0" smtClean="0"/>
          </a:p>
          <a:p>
            <a:r>
              <a:rPr lang="en-GB" sz="1400" dirty="0" smtClean="0"/>
              <a:t>Whether there is MFA configure on the root account </a:t>
            </a:r>
          </a:p>
          <a:p>
            <a:r>
              <a:rPr lang="en-GB" sz="1400" dirty="0" smtClean="0"/>
              <a:t>Advice on security groups and what </a:t>
            </a:r>
            <a:r>
              <a:rPr lang="en-GB" sz="1400" b="1" dirty="0" smtClean="0">
                <a:solidFill>
                  <a:srgbClr val="FF0000"/>
                </a:solidFill>
              </a:rPr>
              <a:t>ports have unrestricted access</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123</a:t>
            </a:fld>
            <a:endParaRPr lang="en-US"/>
          </a:p>
        </p:txBody>
      </p:sp>
    </p:spTree>
    <p:extLst>
      <p:ext uri="{BB962C8B-B14F-4D97-AF65-F5344CB8AC3E}">
        <p14:creationId xmlns:p14="http://schemas.microsoft.com/office/powerpoint/2010/main" val="58371458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ECS Agent Software</a:t>
            </a:r>
            <a:endParaRPr lang="en-US" dirty="0"/>
          </a:p>
        </p:txBody>
      </p:sp>
      <p:sp>
        <p:nvSpPr>
          <p:cNvPr id="3" name="Content Placeholder 2"/>
          <p:cNvSpPr>
            <a:spLocks noGrp="1"/>
          </p:cNvSpPr>
          <p:nvPr>
            <p:ph idx="1"/>
          </p:nvPr>
        </p:nvSpPr>
        <p:spPr/>
        <p:txBody>
          <a:bodyPr>
            <a:normAutofit/>
          </a:bodyPr>
          <a:lstStyle/>
          <a:p>
            <a:r>
              <a:rPr lang="en-GB" sz="1400" dirty="0"/>
              <a:t>The ECS agent runs on most common </a:t>
            </a:r>
            <a:r>
              <a:rPr lang="en-GB" sz="1400" dirty="0" err="1"/>
              <a:t>flavors</a:t>
            </a:r>
            <a:r>
              <a:rPr lang="en-GB" sz="1400" dirty="0"/>
              <a:t> of Linux. </a:t>
            </a:r>
            <a:endParaRPr lang="en-GB" sz="1400" dirty="0" smtClean="0"/>
          </a:p>
          <a:p>
            <a:pPr lvl="1">
              <a:buFont typeface="Wingdings" panose="05000000000000000000" pitchFamily="2" charset="2"/>
              <a:buChar char="Ø"/>
            </a:pPr>
            <a:r>
              <a:rPr lang="en-GB" sz="1400" dirty="0" err="1" smtClean="0"/>
              <a:t>Debian</a:t>
            </a:r>
            <a:endParaRPr lang="en-GB" sz="1400" dirty="0" smtClean="0"/>
          </a:p>
          <a:p>
            <a:pPr lvl="1">
              <a:buFont typeface="Wingdings" panose="05000000000000000000" pitchFamily="2" charset="2"/>
              <a:buChar char="Ø"/>
            </a:pPr>
            <a:r>
              <a:rPr lang="en-GB" sz="1400" dirty="0" smtClean="0"/>
              <a:t>Ubuntu</a:t>
            </a:r>
          </a:p>
          <a:p>
            <a:pPr lvl="1">
              <a:buFont typeface="Wingdings" panose="05000000000000000000" pitchFamily="2" charset="2"/>
              <a:buChar char="Ø"/>
            </a:pPr>
            <a:r>
              <a:rPr lang="en-GB" sz="1400" dirty="0" smtClean="0"/>
              <a:t>CentOS</a:t>
            </a:r>
          </a:p>
          <a:p>
            <a:pPr lvl="1">
              <a:buFont typeface="Wingdings" panose="05000000000000000000" pitchFamily="2" charset="2"/>
              <a:buChar char="Ø"/>
            </a:pPr>
            <a:r>
              <a:rPr lang="en-GB" sz="1400" dirty="0" smtClean="0"/>
              <a:t>Amazon Linux</a:t>
            </a:r>
          </a:p>
          <a:p>
            <a:pPr lvl="1">
              <a:buFont typeface="Wingdings" panose="05000000000000000000" pitchFamily="2" charset="2"/>
              <a:buChar char="Ø"/>
            </a:pPr>
            <a:r>
              <a:rPr lang="en-GB" sz="1400" dirty="0" err="1" smtClean="0"/>
              <a:t>RedHat</a:t>
            </a:r>
            <a:endParaRPr lang="en-GB" sz="1400" dirty="0" smtClean="0"/>
          </a:p>
          <a:p>
            <a:r>
              <a:rPr lang="en-GB" sz="1400" dirty="0" smtClean="0"/>
              <a:t>Ways to provide security privileges to Docker containers</a:t>
            </a:r>
          </a:p>
          <a:p>
            <a:pPr lvl="1">
              <a:buFont typeface="Wingdings" panose="05000000000000000000" pitchFamily="2" charset="2"/>
              <a:buChar char="Ø"/>
            </a:pPr>
            <a:r>
              <a:rPr lang="en-GB" sz="1400" dirty="0" smtClean="0"/>
              <a:t>Role granted to an ECS task</a:t>
            </a:r>
          </a:p>
          <a:p>
            <a:pPr lvl="1">
              <a:buFont typeface="Wingdings" panose="05000000000000000000" pitchFamily="2" charset="2"/>
              <a:buChar char="Ø"/>
            </a:pPr>
            <a:r>
              <a:rPr lang="en-GB" sz="1400" dirty="0"/>
              <a:t>Role granted to an ECS </a:t>
            </a:r>
            <a:r>
              <a:rPr lang="en-GB" sz="1400" dirty="0" smtClean="0"/>
              <a:t>container instances</a:t>
            </a:r>
          </a:p>
          <a:p>
            <a:endParaRPr lang="en-GB" sz="1400" dirty="0"/>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124</a:t>
            </a:fld>
            <a:endParaRPr lang="en-US"/>
          </a:p>
        </p:txBody>
      </p:sp>
    </p:spTree>
    <p:extLst>
      <p:ext uri="{BB962C8B-B14F-4D97-AF65-F5344CB8AC3E}">
        <p14:creationId xmlns:p14="http://schemas.microsoft.com/office/powerpoint/2010/main" val="22733728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Certificate Preparation</a:t>
            </a:r>
            <a:endParaRPr lang="en-US" dirty="0"/>
          </a:p>
        </p:txBody>
      </p:sp>
      <p:sp>
        <p:nvSpPr>
          <p:cNvPr id="3" name="Content Placeholder 2"/>
          <p:cNvSpPr>
            <a:spLocks noGrp="1"/>
          </p:cNvSpPr>
          <p:nvPr>
            <p:ph idx="1"/>
          </p:nvPr>
        </p:nvSpPr>
        <p:spPr/>
        <p:txBody>
          <a:bodyPr>
            <a:normAutofit/>
          </a:bodyPr>
          <a:lstStyle/>
          <a:p>
            <a:r>
              <a:rPr lang="en-GB" sz="1400" dirty="0" smtClean="0"/>
              <a:t>Session videos from AWS </a:t>
            </a:r>
            <a:r>
              <a:rPr lang="en-GB" sz="1400" dirty="0" err="1" smtClean="0"/>
              <a:t>re:Invent</a:t>
            </a:r>
            <a:endParaRPr lang="en-GB" sz="1400" dirty="0" smtClean="0"/>
          </a:p>
          <a:p>
            <a:r>
              <a:rPr lang="en-GB" sz="1400" dirty="0" smtClean="0"/>
              <a:t>AWS documentation web site</a:t>
            </a:r>
          </a:p>
          <a:p>
            <a:r>
              <a:rPr lang="en-GB" sz="1400" dirty="0" smtClean="0"/>
              <a:t>A Cloud Guru Blog</a:t>
            </a:r>
          </a:p>
          <a:p>
            <a:r>
              <a:rPr lang="en-GB" sz="1400" dirty="0" smtClean="0"/>
              <a:t>Amazon kindle versions of the AWS documentation</a:t>
            </a:r>
          </a:p>
          <a:p>
            <a:r>
              <a:rPr lang="en-GB" sz="1400" dirty="0" smtClean="0"/>
              <a:t>AWS Blog by Jeff Barr</a:t>
            </a:r>
          </a:p>
          <a:p>
            <a:r>
              <a:rPr lang="en-GB" sz="1400" dirty="0" smtClean="0"/>
              <a:t>A Cloud Guru forum</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125</a:t>
            </a:fld>
            <a:endParaRPr lang="en-US"/>
          </a:p>
        </p:txBody>
      </p:sp>
    </p:spTree>
    <p:extLst>
      <p:ext uri="{BB962C8B-B14F-4D97-AF65-F5344CB8AC3E}">
        <p14:creationId xmlns:p14="http://schemas.microsoft.com/office/powerpoint/2010/main" val="37789842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 Headers</a:t>
            </a:r>
            <a:endParaRPr lang="en-US" dirty="0"/>
          </a:p>
        </p:txBody>
      </p:sp>
      <p:sp>
        <p:nvSpPr>
          <p:cNvPr id="3" name="Content Placeholder 2"/>
          <p:cNvSpPr>
            <a:spLocks noGrp="1"/>
          </p:cNvSpPr>
          <p:nvPr>
            <p:ph idx="1"/>
          </p:nvPr>
        </p:nvSpPr>
        <p:spPr/>
        <p:txBody>
          <a:bodyPr>
            <a:normAutofit/>
          </a:bodyPr>
          <a:lstStyle/>
          <a:p>
            <a:r>
              <a:rPr lang="en-GB" sz="1400" dirty="0" smtClean="0"/>
              <a:t>Content-type</a:t>
            </a:r>
          </a:p>
          <a:p>
            <a:r>
              <a:rPr lang="en-GB" sz="1400" dirty="0" smtClean="0"/>
              <a:t>X-</a:t>
            </a:r>
            <a:r>
              <a:rPr lang="en-GB" sz="1400" dirty="0" err="1" smtClean="0"/>
              <a:t>amz</a:t>
            </a:r>
            <a:r>
              <a:rPr lang="en-GB" sz="1400" dirty="0" smtClean="0"/>
              <a:t>-date</a:t>
            </a:r>
          </a:p>
          <a:p>
            <a:r>
              <a:rPr lang="en-GB" sz="1400" dirty="0" smtClean="0"/>
              <a:t>X-</a:t>
            </a:r>
            <a:r>
              <a:rPr lang="en-GB" sz="1400" dirty="0" err="1" smtClean="0"/>
              <a:t>amz</a:t>
            </a:r>
            <a:r>
              <a:rPr lang="en-GB" sz="1400" dirty="0" smtClean="0"/>
              <a:t>-target</a:t>
            </a:r>
          </a:p>
          <a:p>
            <a:r>
              <a:rPr lang="en-GB" sz="1400" dirty="0" smtClean="0"/>
              <a:t>Host</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126</a:t>
            </a:fld>
            <a:endParaRPr lang="en-US"/>
          </a:p>
        </p:txBody>
      </p:sp>
    </p:spTree>
    <p:extLst>
      <p:ext uri="{BB962C8B-B14F-4D97-AF65-F5344CB8AC3E}">
        <p14:creationId xmlns:p14="http://schemas.microsoft.com/office/powerpoint/2010/main" val="5942848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a:t>
            </a:r>
            <a:endParaRPr lang="en-US" dirty="0"/>
          </a:p>
        </p:txBody>
      </p:sp>
      <p:sp>
        <p:nvSpPr>
          <p:cNvPr id="3" name="Content Placeholder 2"/>
          <p:cNvSpPr>
            <a:spLocks noGrp="1"/>
          </p:cNvSpPr>
          <p:nvPr>
            <p:ph idx="1"/>
          </p:nvPr>
        </p:nvSpPr>
        <p:spPr/>
        <p:txBody>
          <a:bodyPr>
            <a:normAutofit/>
          </a:bodyPr>
          <a:lstStyle/>
          <a:p>
            <a:r>
              <a:rPr lang="en-GB" sz="1400" dirty="0" smtClean="0"/>
              <a:t>By using </a:t>
            </a:r>
            <a:r>
              <a:rPr lang="en-GB" sz="1400" b="1" dirty="0" smtClean="0"/>
              <a:t>proxy</a:t>
            </a:r>
            <a:r>
              <a:rPr lang="en-GB" sz="1400" dirty="0" smtClean="0"/>
              <a:t>, it is not possible for a developer to achieve item level access control</a:t>
            </a:r>
          </a:p>
          <a:p>
            <a:r>
              <a:rPr lang="en-GB" sz="1400" dirty="0" smtClean="0"/>
              <a:t>By using </a:t>
            </a:r>
            <a:r>
              <a:rPr lang="en-GB" sz="1400" b="1" dirty="0" smtClean="0"/>
              <a:t>FGAC</a:t>
            </a:r>
            <a:r>
              <a:rPr lang="en-GB" sz="1400" dirty="0" smtClean="0"/>
              <a:t>, it is possible for a developer to achieve item level access control</a:t>
            </a:r>
          </a:p>
          <a:p>
            <a:r>
              <a:rPr lang="en-GB" sz="1400" dirty="0" smtClean="0"/>
              <a:t>By using </a:t>
            </a:r>
            <a:r>
              <a:rPr lang="en-GB" sz="1400" b="1" dirty="0" smtClean="0"/>
              <a:t>Per-Client Embedded Token</a:t>
            </a:r>
            <a:r>
              <a:rPr lang="en-GB" sz="1400" dirty="0" smtClean="0"/>
              <a:t>, it is possible for a developer to achieve item level access control</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127</a:t>
            </a:fld>
            <a:endParaRPr lang="en-US"/>
          </a:p>
        </p:txBody>
      </p:sp>
    </p:spTree>
    <p:extLst>
      <p:ext uri="{BB962C8B-B14F-4D97-AF65-F5344CB8AC3E}">
        <p14:creationId xmlns:p14="http://schemas.microsoft.com/office/powerpoint/2010/main" val="389775498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LDAP</a:t>
            </a:r>
            <a:endParaRPr lang="en-US" dirty="0"/>
          </a:p>
        </p:txBody>
      </p:sp>
      <p:sp>
        <p:nvSpPr>
          <p:cNvPr id="3" name="Content Placeholder 2"/>
          <p:cNvSpPr>
            <a:spLocks noGrp="1"/>
          </p:cNvSpPr>
          <p:nvPr>
            <p:ph idx="1"/>
          </p:nvPr>
        </p:nvSpPr>
        <p:spPr/>
        <p:txBody>
          <a:bodyPr>
            <a:normAutofit/>
          </a:bodyPr>
          <a:lstStyle/>
          <a:p>
            <a:r>
              <a:rPr lang="en-GB" sz="1400" dirty="0" smtClean="0"/>
              <a:t>Use SAML to enable SSO between AWS and LDAP</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128</a:t>
            </a:fld>
            <a:endParaRPr lang="en-US"/>
          </a:p>
        </p:txBody>
      </p:sp>
    </p:spTree>
    <p:extLst>
      <p:ext uri="{BB962C8B-B14F-4D97-AF65-F5344CB8AC3E}">
        <p14:creationId xmlns:p14="http://schemas.microsoft.com/office/powerpoint/2010/main" val="33580248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Responsibility Model</a:t>
            </a:r>
            <a:endParaRPr lang="en-US" dirty="0"/>
          </a:p>
        </p:txBody>
      </p:sp>
      <p:sp>
        <p:nvSpPr>
          <p:cNvPr id="3" name="Content Placeholder 2"/>
          <p:cNvSpPr>
            <a:spLocks noGrp="1"/>
          </p:cNvSpPr>
          <p:nvPr>
            <p:ph idx="1"/>
          </p:nvPr>
        </p:nvSpPr>
        <p:spPr/>
        <p:txBody>
          <a:bodyPr>
            <a:normAutofit/>
          </a:bodyPr>
          <a:lstStyle/>
          <a:p>
            <a:r>
              <a:rPr lang="en-GB" sz="1400" dirty="0" smtClean="0"/>
              <a:t>The security of the cloud is managed by Amazon AWS provider</a:t>
            </a:r>
          </a:p>
          <a:p>
            <a:r>
              <a:rPr lang="en-GB" sz="1400" dirty="0" smtClean="0"/>
              <a:t>The security in the cloud is responsibility of the customer</a:t>
            </a:r>
          </a:p>
          <a:p>
            <a:r>
              <a:rPr lang="en-GB" sz="1400" b="1" dirty="0" smtClean="0"/>
              <a:t>Physical networking</a:t>
            </a:r>
            <a:r>
              <a:rPr lang="en-GB" sz="1400" dirty="0" smtClean="0"/>
              <a:t> comes as part of the responsibility of AWS</a:t>
            </a:r>
          </a:p>
        </p:txBody>
      </p:sp>
      <p:sp>
        <p:nvSpPr>
          <p:cNvPr id="4" name="Slide Number Placeholder 3"/>
          <p:cNvSpPr>
            <a:spLocks noGrp="1"/>
          </p:cNvSpPr>
          <p:nvPr>
            <p:ph type="sldNum" sz="quarter" idx="12"/>
          </p:nvPr>
        </p:nvSpPr>
        <p:spPr/>
        <p:txBody>
          <a:bodyPr/>
          <a:lstStyle/>
          <a:p>
            <a:fld id="{CF3BE448-F768-4AC5-8094-8F17F27BA907}" type="slidenum">
              <a:rPr lang="en-US" smtClean="0"/>
              <a:t>129</a:t>
            </a:fld>
            <a:endParaRPr lang="en-US"/>
          </a:p>
        </p:txBody>
      </p:sp>
    </p:spTree>
    <p:extLst>
      <p:ext uri="{BB962C8B-B14F-4D97-AF65-F5344CB8AC3E}">
        <p14:creationId xmlns:p14="http://schemas.microsoft.com/office/powerpoint/2010/main" val="2499338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a Private Subnet Only and AWS Managed VPN Access</a:t>
            </a:r>
            <a:r>
              <a:rPr lang="en-US" sz="3200" dirty="0" smtClean="0"/>
              <a:t> (Scenario 4)</a:t>
            </a:r>
            <a:endParaRPr lang="en-US" sz="3200" dirty="0"/>
          </a:p>
        </p:txBody>
      </p:sp>
      <p:sp>
        <p:nvSpPr>
          <p:cNvPr id="3" name="Content Placeholder 2"/>
          <p:cNvSpPr>
            <a:spLocks noGrp="1"/>
          </p:cNvSpPr>
          <p:nvPr>
            <p:ph idx="1"/>
          </p:nvPr>
        </p:nvSpPr>
        <p:spPr/>
        <p:txBody>
          <a:bodyPr>
            <a:normAutofit/>
          </a:bodyPr>
          <a:lstStyle/>
          <a:p>
            <a:r>
              <a:rPr lang="en-GB" sz="1400" dirty="0"/>
              <a:t>The configuration for this scenario includes a virtual private cloud (VPC) with a single private subnet, and a virtual private gateway to enable communication with your own network over an IPsec VPN tunnel. There is </a:t>
            </a:r>
            <a:r>
              <a:rPr lang="en-GB" sz="1400" b="1" dirty="0">
                <a:solidFill>
                  <a:srgbClr val="FF0000"/>
                </a:solidFill>
              </a:rPr>
              <a:t>no Internet gateway to enable communication over the Internet</a:t>
            </a:r>
            <a:r>
              <a:rPr lang="en-GB" sz="1400" dirty="0"/>
              <a:t>. We recommend this scenario if you want to extend your network into </a:t>
            </a:r>
            <a:r>
              <a:rPr lang="en-GB" sz="1400" dirty="0">
                <a:hlinkClick r:id="rId2"/>
              </a:rPr>
              <a:t>the cloud</a:t>
            </a:r>
            <a:r>
              <a:rPr lang="en-GB" sz="1400" dirty="0"/>
              <a:t> using Amazon's infrastructure </a:t>
            </a:r>
            <a:r>
              <a:rPr lang="en-GB" sz="1400" b="1" dirty="0"/>
              <a:t>without exposing </a:t>
            </a:r>
            <a:r>
              <a:rPr lang="en-GB" sz="1400" b="1" dirty="0" smtClean="0"/>
              <a:t>your </a:t>
            </a:r>
            <a:r>
              <a:rPr lang="en-GB" sz="1400" b="1" dirty="0"/>
              <a:t>network to the Internet</a:t>
            </a:r>
            <a:r>
              <a:rPr lang="en-GB" sz="1400" dirty="0" smtClean="0"/>
              <a:t>.</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13</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24944"/>
            <a:ext cx="734481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333510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smtClean="0"/>
              <a:t>AWS online documentation</a:t>
            </a:r>
          </a:p>
          <a:p>
            <a:r>
              <a:rPr lang="en-US" sz="1600" dirty="0">
                <a:hlinkClick r:id="rId2"/>
              </a:rPr>
              <a:t>http://</a:t>
            </a:r>
            <a:r>
              <a:rPr lang="en-US" sz="1600" dirty="0" smtClean="0">
                <a:hlinkClick r:id="rId2"/>
              </a:rPr>
              <a:t>docs.aws.amazon.com/AmazonVPC/latest/UserGuide/default-vpc.html</a:t>
            </a:r>
            <a:endParaRPr lang="en-US" sz="1600" dirty="0" smtClean="0"/>
          </a:p>
          <a:p>
            <a:r>
              <a:rPr lang="en-US" sz="1600" dirty="0"/>
              <a:t>http://docs.aws.amazon.com/AmazonVPC/latest/UserGuide/VPC_Scenario2.html</a:t>
            </a:r>
            <a:endParaRPr lang="en-US" sz="16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130</a:t>
            </a:fld>
            <a:endParaRPr lang="en-US"/>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NAT Instance (EC2)</a:t>
            </a:r>
            <a:endParaRPr lang="en-US" dirty="0"/>
          </a:p>
        </p:txBody>
      </p:sp>
      <p:sp>
        <p:nvSpPr>
          <p:cNvPr id="3" name="Content Placeholder 2"/>
          <p:cNvSpPr>
            <a:spLocks noGrp="1"/>
          </p:cNvSpPr>
          <p:nvPr>
            <p:ph idx="1"/>
          </p:nvPr>
        </p:nvSpPr>
        <p:spPr/>
        <p:txBody>
          <a:bodyPr>
            <a:normAutofit/>
          </a:bodyPr>
          <a:lstStyle/>
          <a:p>
            <a:r>
              <a:rPr lang="en-GB" sz="1400" dirty="0"/>
              <a:t>You can also use the VPC wizard to configure a VPC with a NAT instance; however, we recommend that you use a NAT gateway</a:t>
            </a:r>
            <a:r>
              <a:rPr lang="en-GB" sz="1400" dirty="0" smtClean="0"/>
              <a:t>.</a:t>
            </a:r>
          </a:p>
        </p:txBody>
      </p:sp>
      <p:sp>
        <p:nvSpPr>
          <p:cNvPr id="4" name="Slide Number Placeholder 3"/>
          <p:cNvSpPr>
            <a:spLocks noGrp="1"/>
          </p:cNvSpPr>
          <p:nvPr>
            <p:ph type="sldNum" sz="quarter" idx="12"/>
          </p:nvPr>
        </p:nvSpPr>
        <p:spPr/>
        <p:txBody>
          <a:bodyPr/>
          <a:lstStyle/>
          <a:p>
            <a:fld id="{CF3BE448-F768-4AC5-8094-8F17F27BA907}" type="slidenum">
              <a:rPr lang="en-US" smtClean="0"/>
              <a:t>14</a:t>
            </a:fld>
            <a:endParaRPr lang="en-US"/>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 Gateway</a:t>
            </a:r>
            <a:endParaRPr lang="en-US" dirty="0"/>
          </a:p>
        </p:txBody>
      </p:sp>
      <p:sp>
        <p:nvSpPr>
          <p:cNvPr id="3" name="Content Placeholder 2"/>
          <p:cNvSpPr>
            <a:spLocks noGrp="1"/>
          </p:cNvSpPr>
          <p:nvPr>
            <p:ph idx="1"/>
          </p:nvPr>
        </p:nvSpPr>
        <p:spPr/>
        <p:txBody>
          <a:bodyPr>
            <a:normAutofit/>
          </a:bodyPr>
          <a:lstStyle/>
          <a:p>
            <a:r>
              <a:rPr lang="en-GB" sz="1400" dirty="0" smtClean="0"/>
              <a:t>NAT Gateway – present in Public subnet </a:t>
            </a:r>
          </a:p>
          <a:p>
            <a:r>
              <a:rPr lang="en-GB" sz="1400" dirty="0" smtClean="0"/>
              <a:t>It uses </a:t>
            </a:r>
            <a:r>
              <a:rPr lang="en-GB" sz="1400" b="1" dirty="0" smtClean="0"/>
              <a:t>Elastic IP address</a:t>
            </a:r>
          </a:p>
          <a:p>
            <a:r>
              <a:rPr lang="en-GB" sz="1400" dirty="0" smtClean="0"/>
              <a:t>Private subnet uses NAT gateway to connect to internet</a:t>
            </a:r>
          </a:p>
          <a:p>
            <a:r>
              <a:rPr lang="en-GB" sz="1400" dirty="0"/>
              <a:t>You are charged for creating and using a NAT gateway in your account. NAT gateway hourly usage and data processing rates apply. Amazon EC2 charges for data transfer also </a:t>
            </a:r>
            <a:r>
              <a:rPr lang="en-GB" sz="1400" dirty="0" smtClean="0"/>
              <a:t>apply</a:t>
            </a:r>
            <a:endParaRPr lang="en-GB" sz="1400" dirty="0"/>
          </a:p>
          <a:p>
            <a:r>
              <a:rPr lang="en-GB" sz="1400" dirty="0"/>
              <a:t>NAT gateways </a:t>
            </a:r>
            <a:r>
              <a:rPr lang="en-GB" sz="1400" b="1" dirty="0">
                <a:solidFill>
                  <a:srgbClr val="FF0000"/>
                </a:solidFill>
              </a:rPr>
              <a:t>are not supported for IPv6 traffic</a:t>
            </a:r>
            <a:r>
              <a:rPr lang="en-GB" sz="1400" dirty="0"/>
              <a:t>—use an </a:t>
            </a:r>
            <a:r>
              <a:rPr lang="en-GB" sz="1400" b="1" dirty="0"/>
              <a:t>egress-only internet gateway</a:t>
            </a:r>
            <a:r>
              <a:rPr lang="en-GB" sz="1400" dirty="0"/>
              <a:t> instead</a:t>
            </a:r>
            <a:r>
              <a:rPr lang="en-GB" sz="1400" dirty="0" smtClean="0"/>
              <a:t>.</a:t>
            </a:r>
          </a:p>
          <a:p>
            <a:r>
              <a:rPr lang="en-GB" sz="1400" dirty="0"/>
              <a:t>Each NAT gateway is created in a </a:t>
            </a:r>
            <a:r>
              <a:rPr lang="en-GB" sz="1400" b="1" dirty="0"/>
              <a:t>specific Availability Zone</a:t>
            </a:r>
            <a:r>
              <a:rPr lang="en-GB" sz="1400" dirty="0"/>
              <a:t> and implemented with redundancy in that zone. You have a limit on the number of NAT gateways you can create in an Availability </a:t>
            </a:r>
            <a:r>
              <a:rPr lang="en-GB" sz="1400" dirty="0" smtClean="0"/>
              <a:t>Zone</a:t>
            </a:r>
            <a:endParaRPr lang="en-GB" sz="1400" dirty="0"/>
          </a:p>
          <a:p>
            <a:r>
              <a:rPr lang="en-GB" sz="1400" dirty="0"/>
              <a:t>If you have resources in multiple Availability Zones and they share one NAT gateway, in the event that the NAT gateway’s Availability Zone is down, resources in the other Availability Zones lose internet access. To create an Availability Zone-independent architecture, create a NAT gateway in each Availability Zone and configure your routing to ensure that resources use the NAT gateway in the same Availability Zone</a:t>
            </a:r>
            <a:r>
              <a:rPr lang="en-GB" sz="1400" dirty="0" smtClean="0"/>
              <a:t>.</a:t>
            </a:r>
          </a:p>
          <a:p>
            <a:r>
              <a:rPr lang="en-GB" sz="1400" dirty="0"/>
              <a:t>If you no longer need a NAT gateway, you can delete it. Deleting a NAT gateway disassociates its Elastic IP address, but does not release the address from your account</a:t>
            </a:r>
            <a:r>
              <a:rPr lang="en-GB" sz="1400" dirty="0" smtClean="0"/>
              <a:t>.</a:t>
            </a:r>
          </a:p>
          <a:p>
            <a:r>
              <a:rPr lang="en-GB" sz="1400" dirty="0"/>
              <a:t>A NAT gateway supports the following protocols: TCP, UDP, and </a:t>
            </a:r>
            <a:r>
              <a:rPr lang="en-GB" sz="1400" dirty="0" smtClean="0"/>
              <a:t>ICMP</a:t>
            </a:r>
          </a:p>
          <a:p>
            <a:r>
              <a:rPr lang="en-GB" sz="1400" dirty="0"/>
              <a:t>You cannot associate a security group with a NAT gateway</a:t>
            </a:r>
            <a:r>
              <a:rPr lang="en-GB" sz="1400" dirty="0" smtClean="0"/>
              <a:t>.</a:t>
            </a:r>
          </a:p>
          <a:p>
            <a:r>
              <a:rPr lang="en-GB" sz="1400" dirty="0"/>
              <a:t>You can use a network ACL to control the traffic to and from the subnet in which the NAT gateway is located. The network ACL applies to the NAT gateway's traffic.</a:t>
            </a:r>
          </a:p>
        </p:txBody>
      </p:sp>
      <p:sp>
        <p:nvSpPr>
          <p:cNvPr id="4" name="Slide Number Placeholder 3"/>
          <p:cNvSpPr>
            <a:spLocks noGrp="1"/>
          </p:cNvSpPr>
          <p:nvPr>
            <p:ph type="sldNum" sz="quarter" idx="12"/>
          </p:nvPr>
        </p:nvSpPr>
        <p:spPr/>
        <p:txBody>
          <a:bodyPr/>
          <a:lstStyle/>
          <a:p>
            <a:fld id="{CF3BE448-F768-4AC5-8094-8F17F27BA907}" type="slidenum">
              <a:rPr lang="en-US" smtClean="0"/>
              <a:t>15</a:t>
            </a:fld>
            <a:endParaRPr lang="en-US"/>
          </a:p>
        </p:txBody>
      </p:sp>
    </p:spTree>
    <p:extLst>
      <p:ext uri="{BB962C8B-B14F-4D97-AF65-F5344CB8AC3E}">
        <p14:creationId xmlns:p14="http://schemas.microsoft.com/office/powerpoint/2010/main" val="319749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a:t>
            </a:r>
            <a:r>
              <a:rPr lang="en-GB" sz="3200" dirty="0" smtClean="0"/>
              <a:t>egress only Internet Gateway</a:t>
            </a:r>
            <a:r>
              <a:rPr lang="en-US" sz="3200" dirty="0" smtClean="0"/>
              <a:t> (Scenario 5)</a:t>
            </a:r>
            <a:endParaRPr lang="en-US" sz="3200" dirty="0"/>
          </a:p>
        </p:txBody>
      </p:sp>
      <p:sp>
        <p:nvSpPr>
          <p:cNvPr id="3" name="Content Placeholder 2"/>
          <p:cNvSpPr>
            <a:spLocks noGrp="1"/>
          </p:cNvSpPr>
          <p:nvPr>
            <p:ph idx="1"/>
          </p:nvPr>
        </p:nvSpPr>
        <p:spPr/>
        <p:txBody>
          <a:bodyPr>
            <a:normAutofit/>
          </a:bodyPr>
          <a:lstStyle/>
          <a:p>
            <a:r>
              <a:rPr lang="en-GB" sz="1400" dirty="0"/>
              <a:t>If you want your instance to be able to access the Internet, but you want to prevent resources on the Internet from initiating communication with your instance, you can use an egress-only Internet gateway</a:t>
            </a:r>
            <a:r>
              <a:rPr lang="en-GB" sz="1400" dirty="0" smtClean="0"/>
              <a:t>.</a:t>
            </a:r>
          </a:p>
          <a:p>
            <a:r>
              <a:rPr lang="en-GB" sz="1400" dirty="0" smtClean="0"/>
              <a:t>Supports </a:t>
            </a:r>
            <a:r>
              <a:rPr lang="en-GB" sz="1400" b="1" dirty="0"/>
              <a:t>IPv6</a:t>
            </a:r>
            <a:r>
              <a:rPr lang="en-GB" sz="1400" dirty="0"/>
              <a:t> address</a:t>
            </a:r>
          </a:p>
        </p:txBody>
      </p:sp>
      <p:sp>
        <p:nvSpPr>
          <p:cNvPr id="4" name="Slide Number Placeholder 3"/>
          <p:cNvSpPr>
            <a:spLocks noGrp="1"/>
          </p:cNvSpPr>
          <p:nvPr>
            <p:ph type="sldNum" sz="quarter" idx="12"/>
          </p:nvPr>
        </p:nvSpPr>
        <p:spPr/>
        <p:txBody>
          <a:bodyPr/>
          <a:lstStyle/>
          <a:p>
            <a:fld id="{CF3BE448-F768-4AC5-8094-8F17F27BA907}" type="slidenum">
              <a:rPr lang="en-US" smtClean="0"/>
              <a:pPr/>
              <a:t>16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80928"/>
            <a:ext cx="7848872"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426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r>
              <a:rPr lang="en-GB" sz="1400" dirty="0" smtClean="0"/>
              <a:t>.</a:t>
            </a:r>
          </a:p>
          <a:p>
            <a:r>
              <a:rPr lang="en-GB" sz="1400" dirty="0" smtClean="0"/>
              <a:t>Note that there is a difference between </a:t>
            </a:r>
            <a:r>
              <a:rPr lang="en-GB" sz="1400" b="1" dirty="0" smtClean="0">
                <a:solidFill>
                  <a:srgbClr val="FF0000"/>
                </a:solidFill>
              </a:rPr>
              <a:t>NAT instance vs NAT gateway</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17</a:t>
            </a:fld>
            <a:endParaRPr lang="en-US"/>
          </a:p>
        </p:txBody>
      </p:sp>
    </p:spTree>
    <p:extLst>
      <p:ext uri="{BB962C8B-B14F-4D97-AF65-F5344CB8AC3E}">
        <p14:creationId xmlns:p14="http://schemas.microsoft.com/office/powerpoint/2010/main" val="3391119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r>
              <a:rPr lang="en-GB" sz="1400" dirty="0"/>
              <a:t>VPC peering only routes traffic between source and destination VPCs. VPC peering </a:t>
            </a:r>
            <a:r>
              <a:rPr lang="en-GB" sz="1400" b="1" dirty="0">
                <a:solidFill>
                  <a:srgbClr val="FF0000"/>
                </a:solidFill>
              </a:rPr>
              <a:t>does not support edge to edge routing</a:t>
            </a:r>
          </a:p>
        </p:txBody>
      </p:sp>
      <p:sp>
        <p:nvSpPr>
          <p:cNvPr id="4" name="Slide Number Placeholder 3"/>
          <p:cNvSpPr>
            <a:spLocks noGrp="1"/>
          </p:cNvSpPr>
          <p:nvPr>
            <p:ph type="sldNum" sz="quarter" idx="12"/>
          </p:nvPr>
        </p:nvSpPr>
        <p:spPr/>
        <p:txBody>
          <a:bodyPr/>
          <a:lstStyle/>
          <a:p>
            <a:fld id="{CF3BE448-F768-4AC5-8094-8F17F27BA907}" type="slidenum">
              <a:rPr lang="en-US" smtClean="0"/>
              <a:t>18</a:t>
            </a:fld>
            <a:endParaRPr lang="en-US"/>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Custom Route Table</a:t>
            </a:r>
            <a:endParaRPr lang="en-US" dirty="0"/>
          </a:p>
        </p:txBody>
      </p:sp>
      <p:sp>
        <p:nvSpPr>
          <p:cNvPr id="3" name="Content Placeholder 2"/>
          <p:cNvSpPr>
            <a:spLocks noGrp="1"/>
          </p:cNvSpPr>
          <p:nvPr>
            <p:ph idx="1"/>
          </p:nvPr>
        </p:nvSpPr>
        <p:spPr/>
        <p:txBody>
          <a:bodyPr>
            <a:normAutofit/>
          </a:bodyPr>
          <a:lstStyle/>
          <a:p>
            <a:r>
              <a:rPr lang="en-GB" sz="1600" dirty="0"/>
              <a:t>When you create a subnet, we automatically associate it with the main route table for the VPC. By default, </a:t>
            </a:r>
            <a:r>
              <a:rPr lang="en-GB" sz="1600" b="1" dirty="0">
                <a:solidFill>
                  <a:srgbClr val="FF0000"/>
                </a:solidFill>
              </a:rPr>
              <a:t>the main route table doesn't contain a route to an Internet gateway</a:t>
            </a:r>
            <a:r>
              <a:rPr lang="en-GB" sz="1600" dirty="0"/>
              <a:t>. The following procedure creates a custom route table with a route that sends traffic destined outside the VPC to the Internet gateway, and then associates it with your subnet</a:t>
            </a:r>
            <a:r>
              <a:rPr lang="en-GB" sz="1600" dirty="0" smtClean="0"/>
              <a:t>.</a:t>
            </a:r>
          </a:p>
          <a:p>
            <a:r>
              <a:rPr lang="en-GB" sz="1600" dirty="0"/>
              <a:t>On the </a:t>
            </a:r>
            <a:r>
              <a:rPr lang="en-GB" sz="1600" b="1" dirty="0"/>
              <a:t>Routes</a:t>
            </a:r>
            <a:r>
              <a:rPr lang="en-GB" sz="1600" dirty="0"/>
              <a:t> tab, choose </a:t>
            </a:r>
            <a:r>
              <a:rPr lang="en-GB" sz="1600" b="1" dirty="0"/>
              <a:t>Edit</a:t>
            </a:r>
            <a:r>
              <a:rPr lang="en-GB" sz="1600" dirty="0"/>
              <a:t>, </a:t>
            </a:r>
            <a:r>
              <a:rPr lang="en-GB" sz="1600" b="1" dirty="0"/>
              <a:t>Add another route</a:t>
            </a:r>
            <a:r>
              <a:rPr lang="en-GB" sz="1600" dirty="0"/>
              <a:t>, and add the following routes as necessary. Choose </a:t>
            </a:r>
            <a:r>
              <a:rPr lang="en-GB" sz="1600" b="1" dirty="0"/>
              <a:t>Save</a:t>
            </a:r>
            <a:r>
              <a:rPr lang="en-GB" sz="1600" dirty="0"/>
              <a:t> when you're done.</a:t>
            </a:r>
          </a:p>
          <a:p>
            <a:pPr lvl="1">
              <a:buFont typeface="Wingdings" panose="05000000000000000000" pitchFamily="2" charset="2"/>
              <a:buChar char="Ø"/>
            </a:pPr>
            <a:r>
              <a:rPr lang="en-GB" sz="1600" dirty="0"/>
              <a:t>For IPv4 traffic specify </a:t>
            </a:r>
            <a:r>
              <a:rPr lang="en-GB" sz="1600" dirty="0">
                <a:solidFill>
                  <a:srgbClr val="FF0000"/>
                </a:solidFill>
              </a:rPr>
              <a:t>0.0.0.0/0</a:t>
            </a:r>
            <a:r>
              <a:rPr lang="en-GB" sz="1600" dirty="0"/>
              <a:t> in the </a:t>
            </a:r>
            <a:r>
              <a:rPr lang="en-GB" sz="1600" b="1" dirty="0"/>
              <a:t>Destination</a:t>
            </a:r>
            <a:r>
              <a:rPr lang="en-GB" sz="1600" dirty="0"/>
              <a:t> box, and select the Internet gateway ID in the </a:t>
            </a:r>
            <a:r>
              <a:rPr lang="en-GB" sz="1600" b="1" dirty="0"/>
              <a:t>Target</a:t>
            </a:r>
            <a:r>
              <a:rPr lang="en-GB" sz="1600" dirty="0"/>
              <a:t> list.</a:t>
            </a:r>
          </a:p>
          <a:p>
            <a:pPr lvl="1">
              <a:buFont typeface="Wingdings" panose="05000000000000000000" pitchFamily="2" charset="2"/>
              <a:buChar char="Ø"/>
            </a:pPr>
            <a:r>
              <a:rPr lang="en-GB" sz="1600" dirty="0"/>
              <a:t>For IPv6 traffic, specify </a:t>
            </a:r>
            <a:r>
              <a:rPr lang="en-GB" sz="1600" dirty="0">
                <a:solidFill>
                  <a:srgbClr val="FF0000"/>
                </a:solidFill>
              </a:rPr>
              <a:t>::/0</a:t>
            </a:r>
            <a:r>
              <a:rPr lang="en-GB" sz="1600" dirty="0"/>
              <a:t> in the </a:t>
            </a:r>
            <a:r>
              <a:rPr lang="en-GB" sz="1600" b="1" dirty="0"/>
              <a:t>Destination</a:t>
            </a:r>
            <a:r>
              <a:rPr lang="en-GB" sz="1600" dirty="0"/>
              <a:t> box, and select the Internet gateway ID in the </a:t>
            </a:r>
            <a:r>
              <a:rPr lang="en-GB" sz="1600" b="1" dirty="0"/>
              <a:t>Target</a:t>
            </a:r>
            <a:r>
              <a:rPr lang="en-GB" sz="1600" dirty="0"/>
              <a:t> list.</a:t>
            </a:r>
          </a:p>
          <a:p>
            <a:endParaRPr lang="en-GB" sz="16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19</a:t>
            </a:fld>
            <a:endParaRPr lang="en-US"/>
          </a:p>
        </p:txBody>
      </p:sp>
    </p:spTree>
    <p:extLst>
      <p:ext uri="{BB962C8B-B14F-4D97-AF65-F5344CB8AC3E}">
        <p14:creationId xmlns:p14="http://schemas.microsoft.com/office/powerpoint/2010/main" val="2928009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solidFill>
                  <a:srgbClr val="FF0000"/>
                </a:solidFill>
              </a:rPr>
              <a:t>5000</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a:t>
            </a:fld>
            <a:endParaRPr lang="en-US"/>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CIDR Block</a:t>
            </a:r>
            <a:endParaRPr lang="en-US" dirty="0"/>
          </a:p>
        </p:txBody>
      </p:sp>
      <p:sp>
        <p:nvSpPr>
          <p:cNvPr id="3" name="Content Placeholder 2"/>
          <p:cNvSpPr>
            <a:spLocks noGrp="1"/>
          </p:cNvSpPr>
          <p:nvPr>
            <p:ph idx="1"/>
          </p:nvPr>
        </p:nvSpPr>
        <p:spPr/>
        <p:txBody>
          <a:bodyPr>
            <a:normAutofit/>
          </a:bodyPr>
          <a:lstStyle/>
          <a:p>
            <a:r>
              <a:rPr lang="en-GB" sz="1600" dirty="0" smtClean="0"/>
              <a:t>CIDR block of the VPC can be same as the CIDR block of the subset for a single subnet in the VPC or a subset (to enable multiple subsets)</a:t>
            </a:r>
          </a:p>
          <a:p>
            <a:r>
              <a:rPr lang="en-GB" sz="1600" b="1" dirty="0" smtClean="0">
                <a:solidFill>
                  <a:srgbClr val="FF0000"/>
                </a:solidFill>
              </a:rPr>
              <a:t>Rule: </a:t>
            </a:r>
            <a:r>
              <a:rPr lang="en-GB" sz="1600" dirty="0" smtClean="0"/>
              <a:t>The CIDR blocks of the subset must not overlap</a:t>
            </a:r>
          </a:p>
          <a:p>
            <a:r>
              <a:rPr lang="en-GB" sz="1600" dirty="0" smtClean="0"/>
              <a:t>CIDR block – 20.0.0.0/24 supports 256 IP addresses. The user can break this CIDR into two subnets, each supporting 128 IP addresses</a:t>
            </a:r>
            <a:endParaRPr lang="en-GB" sz="1600" dirty="0"/>
          </a:p>
        </p:txBody>
      </p:sp>
      <p:sp>
        <p:nvSpPr>
          <p:cNvPr id="4" name="Slide Number Placeholder 3"/>
          <p:cNvSpPr>
            <a:spLocks noGrp="1"/>
          </p:cNvSpPr>
          <p:nvPr>
            <p:ph type="sldNum" sz="quarter" idx="12"/>
          </p:nvPr>
        </p:nvSpPr>
        <p:spPr/>
        <p:txBody>
          <a:bodyPr/>
          <a:lstStyle/>
          <a:p>
            <a:fld id="{CF3BE448-F768-4AC5-8094-8F17F27BA907}" type="slidenum">
              <a:rPr lang="en-US" smtClean="0"/>
              <a:t>20</a:t>
            </a:fld>
            <a:endParaRPr lang="en-US"/>
          </a:p>
        </p:txBody>
      </p:sp>
    </p:spTree>
    <p:extLst>
      <p:ext uri="{BB962C8B-B14F-4D97-AF65-F5344CB8AC3E}">
        <p14:creationId xmlns:p14="http://schemas.microsoft.com/office/powerpoint/2010/main" val="2286081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VPC</a:t>
            </a:r>
            <a:endParaRPr lang="en-US" dirty="0"/>
          </a:p>
        </p:txBody>
      </p:sp>
      <p:sp>
        <p:nvSpPr>
          <p:cNvPr id="3" name="Content Placeholder 2"/>
          <p:cNvSpPr>
            <a:spLocks noGrp="1"/>
          </p:cNvSpPr>
          <p:nvPr>
            <p:ph idx="1"/>
          </p:nvPr>
        </p:nvSpPr>
        <p:spPr/>
        <p:txBody>
          <a:bodyPr>
            <a:normAutofit/>
          </a:bodyPr>
          <a:lstStyle/>
          <a:p>
            <a:r>
              <a:rPr lang="en-GB" sz="1600" dirty="0"/>
              <a:t>When we create a default VPC, we do the following to set it up for you:</a:t>
            </a:r>
          </a:p>
          <a:p>
            <a:pPr>
              <a:buFont typeface="Wingdings" panose="05000000000000000000" pitchFamily="2" charset="2"/>
              <a:buChar char="Ø"/>
            </a:pPr>
            <a:r>
              <a:rPr lang="en-GB" sz="1600" dirty="0"/>
              <a:t>Create a VPC with a size /16 </a:t>
            </a:r>
            <a:r>
              <a:rPr lang="en-GB" sz="1600" dirty="0">
                <a:solidFill>
                  <a:srgbClr val="FF0000"/>
                </a:solidFill>
              </a:rPr>
              <a:t>IPv4 CIDR block </a:t>
            </a:r>
            <a:r>
              <a:rPr lang="en-GB" sz="1600" dirty="0"/>
              <a:t>(172.31.0.0/16). This provides up to 65,536 private IPv4 addresses.</a:t>
            </a:r>
          </a:p>
          <a:p>
            <a:pPr>
              <a:buFont typeface="Wingdings" panose="05000000000000000000" pitchFamily="2" charset="2"/>
              <a:buChar char="Ø"/>
            </a:pPr>
            <a:r>
              <a:rPr lang="en-GB" sz="1600" dirty="0"/>
              <a:t>Create a size /20 </a:t>
            </a:r>
            <a:r>
              <a:rPr lang="en-GB" sz="1600" dirty="0">
                <a:solidFill>
                  <a:srgbClr val="FF0000"/>
                </a:solidFill>
              </a:rPr>
              <a:t>default subnet </a:t>
            </a:r>
            <a:r>
              <a:rPr lang="en-GB" sz="1600" dirty="0"/>
              <a:t>in each Availability Zone. This provides up to 4,096 addresses per subnet, a few of which are reserved for our use.</a:t>
            </a:r>
          </a:p>
          <a:p>
            <a:pPr>
              <a:buFont typeface="Wingdings" panose="05000000000000000000" pitchFamily="2" charset="2"/>
              <a:buChar char="Ø"/>
            </a:pPr>
            <a:r>
              <a:rPr lang="en-GB" sz="1600" dirty="0"/>
              <a:t>Create an </a:t>
            </a:r>
            <a:r>
              <a:rPr lang="en-GB" sz="1600" dirty="0">
                <a:hlinkClick r:id="rId2"/>
              </a:rPr>
              <a:t>internet gateway</a:t>
            </a:r>
            <a:r>
              <a:rPr lang="en-GB" sz="1600" dirty="0"/>
              <a:t> and connect it to your default VPC.</a:t>
            </a:r>
          </a:p>
          <a:p>
            <a:pPr>
              <a:buFont typeface="Wingdings" panose="05000000000000000000" pitchFamily="2" charset="2"/>
              <a:buChar char="Ø"/>
            </a:pPr>
            <a:r>
              <a:rPr lang="en-GB" sz="1600" dirty="0"/>
              <a:t>Create a </a:t>
            </a:r>
            <a:r>
              <a:rPr lang="en-GB" sz="1600" dirty="0">
                <a:solidFill>
                  <a:srgbClr val="FF0000"/>
                </a:solidFill>
              </a:rPr>
              <a:t>main route table </a:t>
            </a:r>
            <a:r>
              <a:rPr lang="en-GB" sz="1600" dirty="0"/>
              <a:t>for your default VPC with a rule that sends all IPv4 traffic destined for the internet to the internet gateway.</a:t>
            </a:r>
          </a:p>
          <a:p>
            <a:pPr>
              <a:buFont typeface="Wingdings" panose="05000000000000000000" pitchFamily="2" charset="2"/>
              <a:buChar char="Ø"/>
            </a:pPr>
            <a:r>
              <a:rPr lang="en-GB" sz="1600" dirty="0"/>
              <a:t>Create a </a:t>
            </a:r>
            <a:r>
              <a:rPr lang="en-GB" sz="1600" dirty="0">
                <a:solidFill>
                  <a:srgbClr val="FF0000"/>
                </a:solidFill>
              </a:rPr>
              <a:t>default security group </a:t>
            </a:r>
            <a:r>
              <a:rPr lang="en-GB" sz="1600" dirty="0"/>
              <a:t>and associate it with your default VPC.</a:t>
            </a:r>
          </a:p>
          <a:p>
            <a:pPr>
              <a:buFont typeface="Wingdings" panose="05000000000000000000" pitchFamily="2" charset="2"/>
              <a:buChar char="Ø"/>
            </a:pPr>
            <a:r>
              <a:rPr lang="en-GB" sz="1600" dirty="0"/>
              <a:t>Create a </a:t>
            </a:r>
            <a:r>
              <a:rPr lang="en-GB" sz="1600" dirty="0">
                <a:solidFill>
                  <a:srgbClr val="FF0000"/>
                </a:solidFill>
              </a:rPr>
              <a:t>default network access control list (ACL) </a:t>
            </a:r>
            <a:r>
              <a:rPr lang="en-GB" sz="1600" dirty="0"/>
              <a:t>and associate it with your default VPC.</a:t>
            </a:r>
          </a:p>
          <a:p>
            <a:pPr>
              <a:buFont typeface="Wingdings" panose="05000000000000000000" pitchFamily="2" charset="2"/>
              <a:buChar char="Ø"/>
            </a:pPr>
            <a:r>
              <a:rPr lang="en-GB" sz="1600" dirty="0"/>
              <a:t>Associate the </a:t>
            </a:r>
            <a:r>
              <a:rPr lang="en-GB" sz="1600" dirty="0">
                <a:solidFill>
                  <a:srgbClr val="FF0000"/>
                </a:solidFill>
              </a:rPr>
              <a:t>default DHCP options</a:t>
            </a:r>
            <a:r>
              <a:rPr lang="en-GB" sz="1600" dirty="0"/>
              <a:t> set for your AWS account with your default VPC.</a:t>
            </a:r>
          </a:p>
        </p:txBody>
      </p:sp>
      <p:sp>
        <p:nvSpPr>
          <p:cNvPr id="4" name="Slide Number Placeholder 3"/>
          <p:cNvSpPr>
            <a:spLocks noGrp="1"/>
          </p:cNvSpPr>
          <p:nvPr>
            <p:ph type="sldNum" sz="quarter" idx="12"/>
          </p:nvPr>
        </p:nvSpPr>
        <p:spPr/>
        <p:txBody>
          <a:bodyPr/>
          <a:lstStyle/>
          <a:p>
            <a:fld id="{CF3BE448-F768-4AC5-8094-8F17F27BA907}" type="slidenum">
              <a:rPr lang="en-US" smtClean="0"/>
              <a:t>21</a:t>
            </a:fld>
            <a:endParaRPr lang="en-US"/>
          </a:p>
        </p:txBody>
      </p:sp>
    </p:spTree>
    <p:extLst>
      <p:ext uri="{BB962C8B-B14F-4D97-AF65-F5344CB8AC3E}">
        <p14:creationId xmlns:p14="http://schemas.microsoft.com/office/powerpoint/2010/main" val="603602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VPC Continued…</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22</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7624" y="2132856"/>
            <a:ext cx="6768752"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3843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Subnet</a:t>
            </a:r>
            <a:endParaRPr lang="en-US" dirty="0"/>
          </a:p>
        </p:txBody>
      </p:sp>
      <p:sp>
        <p:nvSpPr>
          <p:cNvPr id="3" name="Content Placeholder 2"/>
          <p:cNvSpPr>
            <a:spLocks noGrp="1"/>
          </p:cNvSpPr>
          <p:nvPr>
            <p:ph idx="1"/>
          </p:nvPr>
        </p:nvSpPr>
        <p:spPr/>
        <p:txBody>
          <a:bodyPr>
            <a:normAutofit/>
          </a:bodyPr>
          <a:lstStyle/>
          <a:p>
            <a:r>
              <a:rPr lang="en-GB" sz="1600" dirty="0"/>
              <a:t>By default, a default subnet is a </a:t>
            </a:r>
            <a:r>
              <a:rPr lang="en-GB" sz="1600" b="1" dirty="0">
                <a:solidFill>
                  <a:srgbClr val="FF0000"/>
                </a:solidFill>
              </a:rPr>
              <a:t>public subnet</a:t>
            </a:r>
            <a:r>
              <a:rPr lang="en-GB" sz="1600" dirty="0"/>
              <a:t>, because the main route table sends the subnet's traffic that is destined for the internet to the internet gateway. You can make a default subnet into a private subnet by removing the route from the destination 0.0.0.0/0 to the internet gateway. However, if you do this, any EC2 instance running in that subnet can't access the internet.</a:t>
            </a:r>
          </a:p>
        </p:txBody>
      </p:sp>
      <p:sp>
        <p:nvSpPr>
          <p:cNvPr id="4" name="Slide Number Placeholder 3"/>
          <p:cNvSpPr>
            <a:spLocks noGrp="1"/>
          </p:cNvSpPr>
          <p:nvPr>
            <p:ph type="sldNum" sz="quarter" idx="12"/>
          </p:nvPr>
        </p:nvSpPr>
        <p:spPr/>
        <p:txBody>
          <a:bodyPr/>
          <a:lstStyle/>
          <a:p>
            <a:fld id="{CF3BE448-F768-4AC5-8094-8F17F27BA907}" type="slidenum">
              <a:rPr lang="en-US" smtClean="0"/>
              <a:t>23</a:t>
            </a:fld>
            <a:endParaRPr lang="en-US"/>
          </a:p>
        </p:txBody>
      </p:sp>
    </p:spTree>
    <p:extLst>
      <p:ext uri="{BB962C8B-B14F-4D97-AF65-F5344CB8AC3E}">
        <p14:creationId xmlns:p14="http://schemas.microsoft.com/office/powerpoint/2010/main" val="3000701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a:t>
            </a:r>
            <a:r>
              <a:rPr lang="en-GB" sz="1400" b="1" u="sng" dirty="0">
                <a:solidFill>
                  <a:srgbClr val="FF0000"/>
                </a:solidFill>
              </a:rPr>
              <a:t>four</a:t>
            </a:r>
            <a:r>
              <a:rPr lang="en-GB" sz="1400" b="1" dirty="0">
                <a:solidFill>
                  <a:srgbClr val="FF0000"/>
                </a:solidFill>
              </a:rPr>
              <a:t> of your own DNS servers</a:t>
            </a:r>
            <a:r>
              <a:rPr lang="en-GB" sz="1400" dirty="0"/>
              <a:t>. To do that, you must specify a special set of DHCP options to use with the VPC.</a:t>
            </a:r>
          </a:p>
        </p:txBody>
      </p:sp>
      <p:sp>
        <p:nvSpPr>
          <p:cNvPr id="4" name="Slide Number Placeholder 3"/>
          <p:cNvSpPr>
            <a:spLocks noGrp="1"/>
          </p:cNvSpPr>
          <p:nvPr>
            <p:ph type="sldNum" sz="quarter" idx="12"/>
          </p:nvPr>
        </p:nvSpPr>
        <p:spPr/>
        <p:txBody>
          <a:bodyPr/>
          <a:lstStyle/>
          <a:p>
            <a:fld id="{CF3BE448-F768-4AC5-8094-8F17F27BA907}" type="slidenum">
              <a:rPr lang="en-US" smtClean="0"/>
              <a:t>24</a:t>
            </a:fld>
            <a:endParaRPr lang="en-US"/>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600" dirty="0" smtClean="0"/>
              <a:t>Customer gateway configuration – Totally 4 parts</a:t>
            </a:r>
          </a:p>
          <a:p>
            <a:r>
              <a:rPr lang="en-GB" sz="1600" dirty="0" smtClean="0"/>
              <a:t>3 mandatory parts – IKE, </a:t>
            </a:r>
            <a:r>
              <a:rPr lang="en-GB" sz="1600" dirty="0" err="1" smtClean="0"/>
              <a:t>IPSec</a:t>
            </a:r>
            <a:r>
              <a:rPr lang="en-GB" sz="1600" dirty="0" smtClean="0"/>
              <a:t>, and Tunnel</a:t>
            </a:r>
          </a:p>
          <a:p>
            <a:r>
              <a:rPr lang="en-GB" sz="1600" dirty="0" smtClean="0"/>
              <a:t>1 optional part - BGP</a:t>
            </a:r>
            <a:endParaRPr lang="en-GB" sz="1600" dirty="0"/>
          </a:p>
        </p:txBody>
      </p:sp>
      <p:sp>
        <p:nvSpPr>
          <p:cNvPr id="4" name="Slide Number Placeholder 3"/>
          <p:cNvSpPr>
            <a:spLocks noGrp="1"/>
          </p:cNvSpPr>
          <p:nvPr>
            <p:ph type="sldNum" sz="quarter" idx="12"/>
          </p:nvPr>
        </p:nvSpPr>
        <p:spPr/>
        <p:txBody>
          <a:bodyPr/>
          <a:lstStyle/>
          <a:p>
            <a:fld id="{CF3BE448-F768-4AC5-8094-8F17F27BA907}" type="slidenum">
              <a:rPr lang="en-US" smtClean="0"/>
              <a:t>25</a:t>
            </a:fld>
            <a:endParaRPr lang="en-US"/>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 - DNS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u="sng" dirty="0">
                <a:solidFill>
                  <a:srgbClr val="FF0000"/>
                </a:solidFill>
              </a:rPr>
              <a:t>four</a:t>
            </a:r>
            <a:r>
              <a:rPr lang="en-GB" sz="1400" dirty="0">
                <a:solidFill>
                  <a:srgbClr val="FF0000"/>
                </a:solidFill>
              </a:rPr>
              <a:t> </a:t>
            </a:r>
            <a:r>
              <a:rPr lang="en-GB" sz="1400" dirty="0"/>
              <a:t>of your own DNS servers. To do that, you must specify a special set of DHCP options to use with the </a:t>
            </a:r>
            <a:r>
              <a:rPr lang="en-GB" sz="1400" dirty="0" smtClean="0"/>
              <a:t>VPC</a:t>
            </a:r>
          </a:p>
          <a:p>
            <a:r>
              <a:rPr lang="en-GB" sz="1400" dirty="0"/>
              <a:t>By design, AWS DNS </a:t>
            </a:r>
            <a:r>
              <a:rPr lang="en-GB" sz="1400" dirty="0">
                <a:solidFill>
                  <a:srgbClr val="FF0000"/>
                </a:solidFill>
              </a:rPr>
              <a:t>does not </a:t>
            </a:r>
            <a:r>
              <a:rPr lang="en-GB" sz="1400" dirty="0"/>
              <a:t>respond to requests </a:t>
            </a:r>
            <a:r>
              <a:rPr lang="en-GB" sz="1400" dirty="0">
                <a:solidFill>
                  <a:srgbClr val="FF0000"/>
                </a:solidFill>
              </a:rPr>
              <a:t>originating from outside the </a:t>
            </a:r>
            <a:r>
              <a:rPr lang="en-GB" sz="1400" dirty="0" smtClean="0">
                <a:solidFill>
                  <a:srgbClr val="FF0000"/>
                </a:solidFill>
              </a:rPr>
              <a:t>VPC</a:t>
            </a:r>
            <a:endParaRPr lang="en-GB" sz="1400" dirty="0">
              <a:solidFill>
                <a:srgbClr val="FF0000"/>
              </a:solidFill>
            </a:endParaRP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26</a:t>
            </a:fld>
            <a:endParaRPr lang="en-US"/>
          </a:p>
        </p:txBody>
      </p:sp>
    </p:spTree>
    <p:extLst>
      <p:ext uri="{BB962C8B-B14F-4D97-AF65-F5344CB8AC3E}">
        <p14:creationId xmlns:p14="http://schemas.microsoft.com/office/powerpoint/2010/main" val="3742283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p>
          <a:p>
            <a:r>
              <a:rPr lang="en-GB" sz="1400" dirty="0"/>
              <a:t>AWS </a:t>
            </a:r>
            <a:r>
              <a:rPr lang="en-GB" sz="1400" b="1" dirty="0">
                <a:solidFill>
                  <a:srgbClr val="FF0000"/>
                </a:solidFill>
              </a:rPr>
              <a:t>does not </a:t>
            </a:r>
            <a:r>
              <a:rPr lang="en-GB" sz="1400" dirty="0"/>
              <a:t>copy launch permissions, user-defined tags, or Amazon S3 bucket permissions from the source AMI to the new </a:t>
            </a:r>
            <a:r>
              <a:rPr lang="en-GB" sz="1400" dirty="0" smtClean="0"/>
              <a:t>AMI</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27</a:t>
            </a:fld>
            <a:endParaRPr lang="en-US"/>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p>
        </p:txBody>
      </p:sp>
      <p:sp>
        <p:nvSpPr>
          <p:cNvPr id="4" name="Slide Number Placeholder 3"/>
          <p:cNvSpPr>
            <a:spLocks noGrp="1"/>
          </p:cNvSpPr>
          <p:nvPr>
            <p:ph type="sldNum" sz="quarter" idx="12"/>
          </p:nvPr>
        </p:nvSpPr>
        <p:spPr/>
        <p:txBody>
          <a:bodyPr/>
          <a:lstStyle/>
          <a:p>
            <a:fld id="{CF3BE448-F768-4AC5-8094-8F17F27BA907}" type="slidenum">
              <a:rPr lang="en-US" smtClean="0"/>
              <a:t>28</a:t>
            </a:fld>
            <a:endParaRPr lang="en-US"/>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Connections</a:t>
            </a:r>
            <a:endParaRPr lang="en-US" dirty="0"/>
          </a:p>
        </p:txBody>
      </p:sp>
      <p:sp>
        <p:nvSpPr>
          <p:cNvPr id="3" name="Content Placeholder 2"/>
          <p:cNvSpPr>
            <a:spLocks noGrp="1"/>
          </p:cNvSpPr>
          <p:nvPr>
            <p:ph idx="1"/>
          </p:nvPr>
        </p:nvSpPr>
        <p:spPr/>
        <p:txBody>
          <a:bodyPr>
            <a:normAutofit/>
          </a:bodyPr>
          <a:lstStyle/>
          <a:p>
            <a:r>
              <a:rPr lang="en-GB" sz="1400" dirty="0"/>
              <a:t>You can connect your VPC to remote networks by using a VPN connection. </a:t>
            </a:r>
            <a:endParaRPr lang="en-GB" sz="1400" dirty="0" smtClean="0"/>
          </a:p>
          <a:p>
            <a:r>
              <a:rPr lang="en-GB" sz="1400" b="1" dirty="0" smtClean="0">
                <a:solidFill>
                  <a:srgbClr val="FF0000"/>
                </a:solidFill>
              </a:rPr>
              <a:t>Connectivity Options:-</a:t>
            </a:r>
          </a:p>
          <a:p>
            <a:pPr>
              <a:buFont typeface="Wingdings" panose="05000000000000000000" pitchFamily="2" charset="2"/>
              <a:buChar char="Ø"/>
            </a:pPr>
            <a:r>
              <a:rPr lang="en-GB" sz="1400" b="1" dirty="0"/>
              <a:t>AWS managed </a:t>
            </a:r>
            <a:r>
              <a:rPr lang="en-GB" sz="1400" b="1" dirty="0" smtClean="0"/>
              <a:t>VPN</a:t>
            </a:r>
            <a:r>
              <a:rPr lang="en-GB" sz="1400" dirty="0" smtClean="0"/>
              <a:t> - </a:t>
            </a:r>
            <a:r>
              <a:rPr lang="en-GB" sz="1400" dirty="0"/>
              <a:t>You can create an IPsec VPN connection between your VPC and your remote network. On the AWS side of the VPN connection, a </a:t>
            </a:r>
            <a:r>
              <a:rPr lang="en-GB" sz="1400" i="1" dirty="0"/>
              <a:t>virtual private gateway</a:t>
            </a:r>
            <a:r>
              <a:rPr lang="en-GB" sz="1400" dirty="0"/>
              <a:t> provides two VPN endpoints (tunnels) for automatic failover. You configure your </a:t>
            </a:r>
            <a:r>
              <a:rPr lang="en-GB" sz="1400" i="1" dirty="0"/>
              <a:t>customer gateway</a:t>
            </a:r>
            <a:r>
              <a:rPr lang="en-GB" sz="1400" dirty="0"/>
              <a:t> on the remote side of the VPN connection</a:t>
            </a:r>
            <a:r>
              <a:rPr lang="en-GB" sz="1400" dirty="0" smtClean="0"/>
              <a:t>.</a:t>
            </a:r>
          </a:p>
          <a:p>
            <a:pPr>
              <a:buFont typeface="Wingdings" panose="05000000000000000000" pitchFamily="2" charset="2"/>
              <a:buChar char="Ø"/>
            </a:pPr>
            <a:r>
              <a:rPr lang="en-GB" sz="1400" b="1" dirty="0"/>
              <a:t>AWS VPN </a:t>
            </a:r>
            <a:r>
              <a:rPr lang="en-GB" sz="1400" b="1" dirty="0" err="1" smtClean="0"/>
              <a:t>CloudHub</a:t>
            </a:r>
            <a:r>
              <a:rPr lang="en-GB" sz="1400" dirty="0" smtClean="0"/>
              <a:t> - </a:t>
            </a:r>
            <a:r>
              <a:rPr lang="en-GB" sz="1400" dirty="0"/>
              <a:t>If you have more than one remote network (for example, multiple branch offices), you can create multiple AWS managed VPN connections via your virtual private gateway to enable communication between these networks. </a:t>
            </a:r>
            <a:endParaRPr lang="en-GB" sz="1400" dirty="0" smtClean="0"/>
          </a:p>
          <a:p>
            <a:pPr>
              <a:buFont typeface="Wingdings" panose="05000000000000000000" pitchFamily="2" charset="2"/>
              <a:buChar char="Ø"/>
            </a:pPr>
            <a:r>
              <a:rPr lang="en-GB" sz="1400" b="1" dirty="0"/>
              <a:t>Third party software VPN </a:t>
            </a:r>
            <a:r>
              <a:rPr lang="en-GB" sz="1400" b="1" dirty="0" smtClean="0"/>
              <a:t>appliance</a:t>
            </a:r>
            <a:r>
              <a:rPr lang="en-GB" sz="1400" dirty="0" smtClean="0"/>
              <a:t> - </a:t>
            </a:r>
            <a:r>
              <a:rPr lang="en-GB" sz="1400" dirty="0"/>
              <a:t>You can create a VPN connection to your remote network by using an Amazon EC2 instance in your VPC that's running a third party software VPN appliance. AWS does not provide or maintain third party software VPN appliances; however, you can choose from a range of products provided by partners and open source communities.</a:t>
            </a:r>
          </a:p>
        </p:txBody>
      </p:sp>
      <p:sp>
        <p:nvSpPr>
          <p:cNvPr id="4" name="Slide Number Placeholder 3"/>
          <p:cNvSpPr>
            <a:spLocks noGrp="1"/>
          </p:cNvSpPr>
          <p:nvPr>
            <p:ph type="sldNum" sz="quarter" idx="12"/>
          </p:nvPr>
        </p:nvSpPr>
        <p:spPr/>
        <p:txBody>
          <a:bodyPr/>
          <a:lstStyle/>
          <a:p>
            <a:fld id="{CF3BE448-F768-4AC5-8094-8F17F27BA907}" type="slidenum">
              <a:rPr lang="en-US" smtClean="0"/>
              <a:t>29</a:t>
            </a:fld>
            <a:endParaRPr lang="en-US"/>
          </a:p>
        </p:txBody>
      </p:sp>
    </p:spTree>
    <p:extLst>
      <p:ext uri="{BB962C8B-B14F-4D97-AF65-F5344CB8AC3E}">
        <p14:creationId xmlns:p14="http://schemas.microsoft.com/office/powerpoint/2010/main" val="223366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a:t>
            </a:r>
            <a:endParaRPr lang="en-US" dirty="0"/>
          </a:p>
        </p:txBody>
      </p:sp>
      <p:sp>
        <p:nvSpPr>
          <p:cNvPr id="3" name="Content Placeholder 2"/>
          <p:cNvSpPr>
            <a:spLocks noGrp="1"/>
          </p:cNvSpPr>
          <p:nvPr>
            <p:ph idx="1"/>
          </p:nvPr>
        </p:nvSpPr>
        <p:spPr/>
        <p:txBody>
          <a:bodyPr>
            <a:normAutofit/>
          </a:bodyPr>
          <a:lstStyle/>
          <a:p>
            <a:r>
              <a:rPr lang="en-GB" sz="1400" dirty="0"/>
              <a:t>Availability Zone names are </a:t>
            </a:r>
            <a:r>
              <a:rPr lang="en-GB" sz="1400" b="1" dirty="0">
                <a:solidFill>
                  <a:srgbClr val="FF0000"/>
                </a:solidFill>
              </a:rPr>
              <a:t>unique per account </a:t>
            </a:r>
            <a:r>
              <a:rPr lang="en-GB" sz="1400" dirty="0"/>
              <a:t>and do not represent a specific set of physical </a:t>
            </a:r>
            <a:r>
              <a:rPr lang="en-GB" sz="1400" dirty="0" smtClean="0"/>
              <a:t>resources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a:t>
            </a:fld>
            <a:endParaRPr lang="en-US"/>
          </a:p>
        </p:txBody>
      </p:sp>
    </p:spTree>
    <p:extLst>
      <p:ext uri="{BB962C8B-B14F-4D97-AF65-F5344CB8AC3E}">
        <p14:creationId xmlns:p14="http://schemas.microsoft.com/office/powerpoint/2010/main" val="312066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CF3BE448-F768-4AC5-8094-8F17F27BA907}" type="slidenum">
              <a:rPr lang="en-US" smtClean="0"/>
              <a:t>30</a:t>
            </a:fld>
            <a:endParaRPr lang="en-US"/>
          </a:p>
        </p:txBody>
      </p:sp>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CF3BE448-F768-4AC5-8094-8F17F27BA907}" type="slidenum">
              <a:rPr lang="en-US" smtClean="0"/>
              <a:t>31</a:t>
            </a:fld>
            <a:endParaRPr lang="en-US"/>
          </a:p>
        </p:txBody>
      </p:sp>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
        <p:nvSpPr>
          <p:cNvPr id="4" name="Slide Number Placeholder 3"/>
          <p:cNvSpPr>
            <a:spLocks noGrp="1"/>
          </p:cNvSpPr>
          <p:nvPr>
            <p:ph type="sldNum" sz="quarter" idx="12"/>
          </p:nvPr>
        </p:nvSpPr>
        <p:spPr/>
        <p:txBody>
          <a:bodyPr/>
          <a:lstStyle/>
          <a:p>
            <a:fld id="{CF3BE448-F768-4AC5-8094-8F17F27BA907}" type="slidenum">
              <a:rPr lang="en-US" smtClean="0"/>
              <a:t>32</a:t>
            </a:fld>
            <a:endParaRPr lang="en-US"/>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a:t>
            </a:r>
            <a:r>
              <a:rPr lang="en-GB" sz="1400" b="1" dirty="0">
                <a:solidFill>
                  <a:srgbClr val="FF0000"/>
                </a:solidFill>
              </a:rPr>
              <a:t>single metric</a:t>
            </a:r>
            <a:r>
              <a:rPr lang="en-GB" sz="1400" dirty="0"/>
              <a:t>.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
        <p:nvSpPr>
          <p:cNvPr id="4" name="Slide Number Placeholder 3"/>
          <p:cNvSpPr>
            <a:spLocks noGrp="1"/>
          </p:cNvSpPr>
          <p:nvPr>
            <p:ph type="sldNum" sz="quarter" idx="12"/>
          </p:nvPr>
        </p:nvSpPr>
        <p:spPr/>
        <p:txBody>
          <a:bodyPr/>
          <a:lstStyle/>
          <a:p>
            <a:fld id="{CF3BE448-F768-4AC5-8094-8F17F27BA907}" type="slidenum">
              <a:rPr lang="en-US" smtClean="0"/>
              <a:t>33</a:t>
            </a:fld>
            <a:endParaRPr lang="en-US"/>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34</a:t>
            </a:fld>
            <a:endParaRPr lang="en-US"/>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a:t>
            </a:r>
            <a:r>
              <a:rPr lang="en-GB" sz="1400" b="1" dirty="0" smtClean="0">
                <a:solidFill>
                  <a:srgbClr val="FF0000"/>
                </a:solidFill>
              </a:rPr>
              <a:t>resources</a:t>
            </a:r>
            <a:r>
              <a:rPr lang="en-GB" sz="1400" dirty="0" smtClean="0"/>
              <a:t>. The same applies for AWS Direct Connect</a:t>
            </a:r>
          </a:p>
          <a:p>
            <a:endParaRPr lang="en-GB" sz="1400" dirty="0" smtClean="0"/>
          </a:p>
          <a:p>
            <a:endParaRPr lang="en-GB" sz="1400" dirty="0" smtClean="0"/>
          </a:p>
          <a:p>
            <a:pPr marL="274320" lvl="1"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35</a:t>
            </a:fld>
            <a:endParaRPr lang="en-US"/>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a:t>
            </a:r>
            <a:r>
              <a:rPr lang="en-GB" sz="1400" b="1" dirty="0">
                <a:solidFill>
                  <a:srgbClr val="FF0000"/>
                </a:solidFill>
              </a:rPr>
              <a:t>Cloudwatch Monitoring scripts </a:t>
            </a:r>
            <a:r>
              <a:rPr lang="en-GB" sz="1400" dirty="0"/>
              <a:t>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a:t>
            </a:r>
            <a:r>
              <a:rPr lang="en-GB" sz="1400" dirty="0" smtClean="0">
                <a:solidFill>
                  <a:srgbClr val="FF0000"/>
                </a:solidFill>
              </a:rPr>
              <a:t>“</a:t>
            </a:r>
            <a:r>
              <a:rPr lang="en-GB" sz="1400" b="1" dirty="0" smtClean="0">
                <a:solidFill>
                  <a:srgbClr val="FF0000"/>
                </a:solidFill>
              </a:rPr>
              <a:t>put-metric-data”</a:t>
            </a:r>
            <a:r>
              <a:rPr lang="en-GB" sz="1400" dirty="0" smtClean="0"/>
              <a:t>. </a:t>
            </a:r>
            <a:r>
              <a:rPr lang="en-GB" sz="1400" dirty="0"/>
              <a:t>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a:t>
            </a:r>
            <a:r>
              <a:rPr lang="en-GB" sz="1400" b="1" dirty="0">
                <a:solidFill>
                  <a:srgbClr val="FF0000"/>
                </a:solidFill>
              </a:rPr>
              <a:t>dimension</a:t>
            </a:r>
            <a:r>
              <a:rPr lang="en-GB" sz="1400" dirty="0">
                <a:solidFill>
                  <a:srgbClr val="FF0000"/>
                </a:solidFill>
              </a:rPr>
              <a:t> </a:t>
            </a:r>
            <a:r>
              <a:rPr lang="en-GB" sz="1400" dirty="0"/>
              <a:t>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36</a:t>
            </a:fld>
            <a:endParaRPr lang="en-US"/>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Slide Number Placeholder 2"/>
          <p:cNvSpPr>
            <a:spLocks noGrp="1"/>
          </p:cNvSpPr>
          <p:nvPr>
            <p:ph type="sldNum" sz="quarter" idx="12"/>
          </p:nvPr>
        </p:nvSpPr>
        <p:spPr/>
        <p:txBody>
          <a:bodyPr/>
          <a:lstStyle/>
          <a:p>
            <a:fld id="{CF3BE448-F768-4AC5-8094-8F17F27BA907}" type="slidenum">
              <a:rPr lang="en-US" smtClean="0"/>
              <a:t>37</a:t>
            </a:fld>
            <a:endParaRPr lang="en-US"/>
          </a:p>
        </p:txBody>
      </p:sp>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r>
              <a:rPr lang="en-GB" sz="1400" b="1" dirty="0" err="1" smtClean="0"/>
              <a:t>DeleteMessageQueue</a:t>
            </a:r>
            <a:r>
              <a:rPr lang="en-GB" sz="1400" dirty="0" smtClean="0"/>
              <a:t> – is NOT a valid command</a:t>
            </a:r>
          </a:p>
          <a:p>
            <a:r>
              <a:rPr lang="en-GB" sz="1400" dirty="0"/>
              <a:t>The SQS message retention period is configurable and can be set anywhere from </a:t>
            </a:r>
            <a:r>
              <a:rPr lang="en-GB" sz="1400" b="1" dirty="0"/>
              <a:t>1 minute to 2 weeks</a:t>
            </a:r>
            <a:r>
              <a:rPr lang="en-GB" sz="1400" dirty="0"/>
              <a:t>. </a:t>
            </a:r>
            <a:endParaRPr lang="en-GB" sz="1400" dirty="0" smtClean="0"/>
          </a:p>
          <a:p>
            <a:r>
              <a:rPr lang="en-GB" sz="1400" dirty="0" smtClean="0"/>
              <a:t>Maximum data size – </a:t>
            </a:r>
            <a:r>
              <a:rPr lang="en-GB" sz="1400" b="1" dirty="0" smtClean="0"/>
              <a:t>256 KB</a:t>
            </a:r>
          </a:p>
          <a:p>
            <a:r>
              <a:rPr lang="en-GB" sz="1400" dirty="0"/>
              <a:t>Amazon SQS supports </a:t>
            </a:r>
            <a:r>
              <a:rPr lang="en-GB" sz="1400" b="1" dirty="0"/>
              <a:t>SOAP and QUERY APIs </a:t>
            </a:r>
            <a:r>
              <a:rPr lang="en-GB" sz="1400" b="1" dirty="0" smtClean="0"/>
              <a:t>only</a:t>
            </a:r>
          </a:p>
          <a:p>
            <a:r>
              <a:rPr lang="en-GB" sz="1400" dirty="0" smtClean="0"/>
              <a:t>Security</a:t>
            </a:r>
            <a:r>
              <a:rPr lang="en-GB" sz="1400" b="1" dirty="0" smtClean="0"/>
              <a:t> </a:t>
            </a:r>
            <a:r>
              <a:rPr lang="en-GB" sz="1400" dirty="0" smtClean="0"/>
              <a:t>-</a:t>
            </a:r>
            <a:r>
              <a:rPr lang="en-GB" sz="1400" b="1" dirty="0" smtClean="0"/>
              <a:t> </a:t>
            </a:r>
            <a:r>
              <a:rPr lang="en-GB" sz="1400" b="1" dirty="0">
                <a:solidFill>
                  <a:srgbClr val="FF0000"/>
                </a:solidFill>
              </a:rPr>
              <a:t>Access Key ID</a:t>
            </a:r>
            <a:r>
              <a:rPr lang="en-GB" sz="1400" dirty="0"/>
              <a:t> and request signature, or through the use of an </a:t>
            </a:r>
            <a:r>
              <a:rPr lang="en-GB" sz="1400" b="1" dirty="0">
                <a:solidFill>
                  <a:srgbClr val="FF0000"/>
                </a:solidFill>
              </a:rPr>
              <a:t>X.509 certificate</a:t>
            </a:r>
            <a:r>
              <a:rPr lang="en-GB" sz="1400" dirty="0"/>
              <a:t>.</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38</a:t>
            </a:fld>
            <a:endParaRPr lang="en-US"/>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a:t>
            </a:r>
            <a:r>
              <a:rPr lang="en-GB" sz="1400" b="1" dirty="0">
                <a:solidFill>
                  <a:srgbClr val="FF0000"/>
                </a:solidFill>
              </a:rPr>
              <a:t>launches new instances before terminating the old ones</a:t>
            </a:r>
            <a:r>
              <a:rPr lang="en-GB" sz="1400" dirty="0"/>
              <a:t>,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39</a:t>
            </a:fld>
            <a:endParaRPr lang="en-US"/>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FF000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a:t>
            </a:r>
            <a:r>
              <a:rPr lang="en-GB" sz="1400" dirty="0">
                <a:solidFill>
                  <a:srgbClr val="FF0000"/>
                </a:solidFill>
              </a:rPr>
              <a:t>routes</a:t>
            </a:r>
            <a:r>
              <a:rPr lang="en-GB" sz="1400" dirty="0"/>
              <a:t>,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a:t>
            </a:r>
            <a:r>
              <a:rPr lang="en-GB" sz="1400" b="1" dirty="0">
                <a:solidFill>
                  <a:srgbClr val="FF0000"/>
                </a:solidFill>
              </a:rPr>
              <a:t>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a:t>
            </a:fld>
            <a:endParaRPr lang="en-US"/>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a:t>
            </a:r>
            <a:r>
              <a:rPr lang="en-GB" sz="1400" b="1" dirty="0">
                <a:solidFill>
                  <a:srgbClr val="00B050"/>
                </a:solidFill>
              </a:rPr>
              <a:t>per region.</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40</a:t>
            </a:fld>
            <a:endParaRPr lang="en-US"/>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41</a:t>
            </a:fld>
            <a:endParaRPr lang="en-US"/>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
        <p:nvSpPr>
          <p:cNvPr id="4" name="Slide Number Placeholder 3"/>
          <p:cNvSpPr>
            <a:spLocks noGrp="1"/>
          </p:cNvSpPr>
          <p:nvPr>
            <p:ph type="sldNum" sz="quarter" idx="12"/>
          </p:nvPr>
        </p:nvSpPr>
        <p:spPr/>
        <p:txBody>
          <a:bodyPr/>
          <a:lstStyle/>
          <a:p>
            <a:fld id="{CF3BE448-F768-4AC5-8094-8F17F27BA907}" type="slidenum">
              <a:rPr lang="en-US" smtClean="0"/>
              <a:t>42</a:t>
            </a:fld>
            <a:endParaRPr lang="en-US"/>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Scaling – Termination Policy</a:t>
            </a:r>
            <a:endParaRPr lang="en-US" dirty="0"/>
          </a:p>
        </p:txBody>
      </p:sp>
      <p:sp>
        <p:nvSpPr>
          <p:cNvPr id="3" name="Content Placeholder 2"/>
          <p:cNvSpPr>
            <a:spLocks noGrp="1"/>
          </p:cNvSpPr>
          <p:nvPr>
            <p:ph idx="1"/>
          </p:nvPr>
        </p:nvSpPr>
        <p:spPr/>
        <p:txBody>
          <a:bodyPr>
            <a:normAutofit/>
          </a:bodyPr>
          <a:lstStyle/>
          <a:p>
            <a:r>
              <a:rPr lang="en-GB" sz="1400" dirty="0" smtClean="0"/>
              <a:t>Default termination policy:-</a:t>
            </a:r>
          </a:p>
          <a:p>
            <a:pPr lvl="1">
              <a:buFont typeface="Wingdings" panose="05000000000000000000" pitchFamily="2" charset="2"/>
              <a:buChar char="Ø"/>
            </a:pPr>
            <a:r>
              <a:rPr lang="en-GB" sz="1400" dirty="0"/>
              <a:t>Auto Scaling determines whether there are instances in multiple Availability Zones. If so, it selects the Availability Zone with the </a:t>
            </a:r>
            <a:r>
              <a:rPr lang="en-GB" sz="1400" b="1" dirty="0"/>
              <a:t>most instances </a:t>
            </a:r>
            <a:r>
              <a:rPr lang="en-GB" sz="1400" dirty="0"/>
              <a:t>and at least one instance that is not protected from scale in. </a:t>
            </a:r>
            <a:endParaRPr lang="en-GB" sz="1400" dirty="0" smtClean="0"/>
          </a:p>
          <a:p>
            <a:pPr lvl="1">
              <a:buFont typeface="Wingdings" panose="05000000000000000000" pitchFamily="2" charset="2"/>
              <a:buChar char="Ø"/>
            </a:pPr>
            <a:r>
              <a:rPr lang="en-GB" sz="1400" dirty="0"/>
              <a:t>Auto Scaling determines which unprotected instances in the selected Availability Zone use the </a:t>
            </a:r>
            <a:r>
              <a:rPr lang="en-GB" sz="1400" b="1" dirty="0"/>
              <a:t>oldest launch configuration</a:t>
            </a:r>
            <a:r>
              <a:rPr lang="en-GB" sz="1400" dirty="0" smtClean="0"/>
              <a:t>.</a:t>
            </a:r>
          </a:p>
          <a:p>
            <a:pPr lvl="1">
              <a:buFont typeface="Wingdings" panose="05000000000000000000" pitchFamily="2" charset="2"/>
              <a:buChar char="Ø"/>
            </a:pPr>
            <a:r>
              <a:rPr lang="en-GB" sz="1400" dirty="0"/>
              <a:t>If there are multiple instances that use the oldest launch configuration, Auto Scaling determines which unprotected instances are closest to the </a:t>
            </a:r>
            <a:r>
              <a:rPr lang="en-GB" sz="1400" b="1" dirty="0"/>
              <a:t>next billing hour</a:t>
            </a:r>
            <a:r>
              <a:rPr lang="en-GB" sz="1400" b="1" dirty="0" smtClean="0"/>
              <a:t>.</a:t>
            </a:r>
          </a:p>
          <a:p>
            <a:pPr lvl="1">
              <a:buFont typeface="Wingdings" panose="05000000000000000000" pitchFamily="2" charset="2"/>
              <a:buChar char="Ø"/>
            </a:pPr>
            <a:r>
              <a:rPr lang="en-GB" sz="1400" dirty="0"/>
              <a:t>If there is more than one unprotected instance closest to the next billing hour, Auto Scaling selects one of these instances at </a:t>
            </a:r>
            <a:r>
              <a:rPr lang="en-GB" sz="1400" b="1" dirty="0"/>
              <a:t>random</a:t>
            </a:r>
            <a:r>
              <a:rPr lang="en-GB" sz="1400" dirty="0"/>
              <a:t>.</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43</a:t>
            </a:fld>
            <a:endParaRPr lang="en-US"/>
          </a:p>
        </p:txBody>
      </p:sp>
    </p:spTree>
    <p:extLst>
      <p:ext uri="{BB962C8B-B14F-4D97-AF65-F5344CB8AC3E}">
        <p14:creationId xmlns:p14="http://schemas.microsoft.com/office/powerpoint/2010/main" val="2929970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44</a:t>
            </a:fld>
            <a:endParaRPr lang="en-US"/>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45</a:t>
            </a:fld>
            <a:endParaRPr lang="en-US"/>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a:t>
            </a:r>
            <a:r>
              <a:rPr lang="en-GB" sz="1400" dirty="0">
                <a:solidFill>
                  <a:srgbClr val="FF0000"/>
                </a:solidFill>
              </a:rPr>
              <a:t>two Availability Zones in a given region</a:t>
            </a:r>
            <a:r>
              <a:rPr lang="en-GB" sz="1400" dirty="0"/>
              <a:t>.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46</a:t>
            </a:fld>
            <a:endParaRPr lang="en-US"/>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GB</a:t>
            </a:r>
          </a:p>
          <a:p>
            <a:r>
              <a:rPr lang="en-GB" sz="1400" dirty="0" smtClean="0"/>
              <a:t>In case of outage, the RDS automatically switches to a standby replica in another AZ if you have enabled </a:t>
            </a:r>
            <a:r>
              <a:rPr lang="en-GB" sz="1400" b="1" dirty="0" smtClean="0">
                <a:solidFill>
                  <a:srgbClr val="FF0000"/>
                </a:solidFill>
              </a:rPr>
              <a:t>Multiple AZ</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47</a:t>
            </a:fld>
            <a:endParaRPr lang="en-US"/>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
        <p:nvSpPr>
          <p:cNvPr id="4" name="Slide Number Placeholder 3"/>
          <p:cNvSpPr>
            <a:spLocks noGrp="1"/>
          </p:cNvSpPr>
          <p:nvPr>
            <p:ph type="sldNum" sz="quarter" idx="12"/>
          </p:nvPr>
        </p:nvSpPr>
        <p:spPr/>
        <p:txBody>
          <a:bodyPr/>
          <a:lstStyle/>
          <a:p>
            <a:fld id="{CF3BE448-F768-4AC5-8094-8F17F27BA907}" type="slidenum">
              <a:rPr lang="en-US" smtClean="0"/>
              <a:t>48</a:t>
            </a:fld>
            <a:endParaRPr lang="en-US"/>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49</a:t>
            </a:fld>
            <a:endParaRPr lang="en-US"/>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a:t>
            </a:r>
            <a:r>
              <a:rPr lang="en-GB" sz="1400" dirty="0">
                <a:solidFill>
                  <a:srgbClr val="FF0000"/>
                </a:solidFill>
              </a:rPr>
              <a:t>multiple customer gateways</a:t>
            </a:r>
            <a:r>
              <a:rPr lang="en-GB" sz="1400" dirty="0"/>
              <a:t>.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p>
          <a:p>
            <a:r>
              <a:rPr lang="en-GB" sz="1400" dirty="0"/>
              <a:t>The </a:t>
            </a:r>
            <a:r>
              <a:rPr lang="en-GB" sz="1400" b="1" dirty="0"/>
              <a:t>Dynamic Host Configuration Protocol (DHCP) </a:t>
            </a:r>
            <a:r>
              <a:rPr lang="en-GB" sz="1400" dirty="0"/>
              <a:t>provides a </a:t>
            </a:r>
            <a:r>
              <a:rPr lang="en-GB" sz="1400" dirty="0">
                <a:solidFill>
                  <a:srgbClr val="FF0000"/>
                </a:solidFill>
              </a:rPr>
              <a:t>standard for passing configuration information </a:t>
            </a:r>
            <a:r>
              <a:rPr lang="en-GB" sz="1400" dirty="0"/>
              <a:t>to hosts on a TCP/IP network. In AWS, after you create a set of DHCP options, you can't modify them. If you want your VPC to use a different set of DHCP options, you must create a new set and associate them with your VPC. </a:t>
            </a:r>
            <a:r>
              <a:rPr lang="en-GB" sz="1400" dirty="0">
                <a:solidFill>
                  <a:srgbClr val="FF0000"/>
                </a:solidFill>
              </a:rPr>
              <a:t>You can also set up your VPC to use no DHCP options at all</a:t>
            </a:r>
            <a:r>
              <a:rPr lang="en-GB" sz="1400" dirty="0" smtClean="0">
                <a:solidFill>
                  <a:srgbClr val="FF0000"/>
                </a:solidFill>
              </a:rPr>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p>
        </p:txBody>
      </p:sp>
      <p:sp>
        <p:nvSpPr>
          <p:cNvPr id="4" name="Slide Number Placeholder 3"/>
          <p:cNvSpPr>
            <a:spLocks noGrp="1"/>
          </p:cNvSpPr>
          <p:nvPr>
            <p:ph type="sldNum" sz="quarter" idx="12"/>
          </p:nvPr>
        </p:nvSpPr>
        <p:spPr/>
        <p:txBody>
          <a:bodyPr/>
          <a:lstStyle/>
          <a:p>
            <a:fld id="{CF3BE448-F768-4AC5-8094-8F17F27BA907}" type="slidenum">
              <a:rPr lang="en-US" smtClean="0"/>
              <a:t>5</a:t>
            </a:fld>
            <a:endParaRPr lang="en-US"/>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b="1" dirty="0" smtClean="0">
                <a:solidFill>
                  <a:srgbClr val="FF0000"/>
                </a:solidFill>
              </a:rPr>
              <a:t>General purpose and Provisioned IOPS </a:t>
            </a:r>
            <a:r>
              <a:rPr lang="en-GB" sz="1400" dirty="0" smtClean="0"/>
              <a:t>-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b="1" dirty="0" smtClean="0">
                <a:solidFill>
                  <a:srgbClr val="FF0000"/>
                </a:solidFill>
              </a:rPr>
              <a:t>Two types</a:t>
            </a:r>
            <a:r>
              <a:rPr lang="en-GB" sz="1400" dirty="0" smtClean="0"/>
              <a:t>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50</a:t>
            </a:fld>
            <a:endParaRPr lang="en-US"/>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
        <p:nvSpPr>
          <p:cNvPr id="4" name="Slide Number Placeholder 3"/>
          <p:cNvSpPr>
            <a:spLocks noGrp="1"/>
          </p:cNvSpPr>
          <p:nvPr>
            <p:ph type="sldNum" sz="quarter" idx="12"/>
          </p:nvPr>
        </p:nvSpPr>
        <p:spPr/>
        <p:txBody>
          <a:bodyPr/>
          <a:lstStyle/>
          <a:p>
            <a:fld id="{CF3BE448-F768-4AC5-8094-8F17F27BA907}" type="slidenum">
              <a:rPr lang="en-US" smtClean="0"/>
              <a:t>51</a:t>
            </a:fld>
            <a:endParaRPr lang="en-US"/>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a:t>
            </a:r>
            <a:r>
              <a:rPr lang="en-GB" sz="1400" b="1" dirty="0" smtClean="0">
                <a:solidFill>
                  <a:srgbClr val="FF0000"/>
                </a:solidFill>
              </a:rPr>
              <a:t>cache S3 locally at a customer site</a:t>
            </a:r>
          </a:p>
          <a:p>
            <a:r>
              <a:rPr lang="en-GB" sz="1400" b="1" dirty="0"/>
              <a:t>Gateway-Stored volumes </a:t>
            </a:r>
            <a:r>
              <a:rPr lang="en-GB" sz="1400" dirty="0"/>
              <a:t>store your primary data locally, while asynchronously backing up that data to AWS. </a:t>
            </a:r>
            <a:r>
              <a:rPr lang="en-GB" sz="1400" dirty="0" smtClean="0"/>
              <a:t>Used for low latency applications.</a:t>
            </a:r>
          </a:p>
          <a:p>
            <a:r>
              <a:rPr lang="en-GB" sz="1400" b="1" dirty="0"/>
              <a:t>Gateway-Cached volumes</a:t>
            </a:r>
            <a:r>
              <a:rPr lang="en-GB" sz="1400" dirty="0"/>
              <a:t> retain a copy of frequently accessed data subsets locally. Cached volumes offer a substantial cost savings on primary storage and minimize the need to scale your storage on-premises. </a:t>
            </a:r>
          </a:p>
        </p:txBody>
      </p:sp>
      <p:sp>
        <p:nvSpPr>
          <p:cNvPr id="4" name="Slide Number Placeholder 3"/>
          <p:cNvSpPr>
            <a:spLocks noGrp="1"/>
          </p:cNvSpPr>
          <p:nvPr>
            <p:ph type="sldNum" sz="quarter" idx="12"/>
          </p:nvPr>
        </p:nvSpPr>
        <p:spPr/>
        <p:txBody>
          <a:bodyPr/>
          <a:lstStyle/>
          <a:p>
            <a:fld id="{CF3BE448-F768-4AC5-8094-8F17F27BA907}" type="slidenum">
              <a:rPr lang="en-US" smtClean="0"/>
              <a:t>52</a:t>
            </a:fld>
            <a:endParaRPr lang="en-US"/>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b="1" i="1" dirty="0">
                <a:solidFill>
                  <a:srgbClr val="FF0000"/>
                </a:solidFill>
              </a:rPr>
              <a:t>cloudfront.net</a:t>
            </a:r>
            <a:r>
              <a:rPr lang="en-GB" sz="1400" b="1" dirty="0">
                <a:solidFill>
                  <a:srgbClr val="FF0000"/>
                </a:solidFill>
              </a:rPr>
              <a:t> </a:t>
            </a:r>
            <a:r>
              <a:rPr lang="en-GB" sz="1400" dirty="0"/>
              <a:t>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r>
              <a:rPr lang="en-GB" sz="1400" dirty="0" smtClean="0"/>
              <a:t>CloudFront can handle data transfer rate </a:t>
            </a:r>
            <a:r>
              <a:rPr lang="en-GB" sz="1400" b="1" dirty="0" smtClean="0">
                <a:solidFill>
                  <a:srgbClr val="FF0000"/>
                </a:solidFill>
              </a:rPr>
              <a:t>1,000 MBPS and 1000 requests per second</a:t>
            </a:r>
            <a:endParaRPr lang="en-GB" sz="1400" b="1" dirty="0">
              <a:solidFill>
                <a:srgbClr val="FF0000"/>
              </a:solidFill>
            </a:endParaRP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53</a:t>
            </a:fld>
            <a:endParaRPr lang="en-US"/>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54</a:t>
            </a:fld>
            <a:endParaRPr lang="en-US"/>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CF3BE448-F768-4AC5-8094-8F17F27BA907}" type="slidenum">
              <a:rPr lang="en-US" smtClean="0"/>
              <a:t>55</a:t>
            </a:fld>
            <a:endParaRPr lang="en-US"/>
          </a:p>
        </p:txBody>
      </p:sp>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Cost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56</a:t>
            </a:fld>
            <a:endParaRPr lang="en-US"/>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p>
          <a:p>
            <a:r>
              <a:rPr lang="en-GB" sz="1400" b="1" dirty="0" smtClean="0"/>
              <a:t>List-stacks</a:t>
            </a:r>
            <a:r>
              <a:rPr lang="en-GB" sz="1400" dirty="0" smtClean="0"/>
              <a:t> command is used to list any of the stacks you have created or have deleted up to 90 days ago</a:t>
            </a:r>
            <a:endParaRPr lang="en-GB" sz="1400" dirty="0"/>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57</a:t>
            </a:fld>
            <a:endParaRPr lang="en-US"/>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solidFill>
                  <a:srgbClr val="FF0000"/>
                </a:solidFill>
              </a:rPr>
              <a:t>TCP protocol </a:t>
            </a:r>
          </a:p>
          <a:p>
            <a:r>
              <a:rPr lang="en-GB" sz="1400" dirty="0"/>
              <a:t>When a user is configuring ELB and registering the EC2 instances with it, ELB will create a </a:t>
            </a:r>
            <a:r>
              <a:rPr lang="en-GB" sz="1400" b="1" dirty="0"/>
              <a:t>source security group</a:t>
            </a:r>
            <a:r>
              <a:rPr lang="en-GB" sz="1400" dirty="0"/>
              <a:t>.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58</a:t>
            </a:fld>
            <a:endParaRPr lang="en-US"/>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a:t>Elastic Load Balancing uses a Secure Socket Layer (SSL) negotiation configuration which is known as a </a:t>
            </a:r>
            <a:r>
              <a:rPr lang="en-GB" sz="1400" b="1" dirty="0">
                <a:solidFill>
                  <a:srgbClr val="FF0000"/>
                </a:solidFill>
              </a:rPr>
              <a:t>Security Policy</a:t>
            </a:r>
            <a:r>
              <a:rPr lang="en-GB" sz="1400" dirty="0"/>
              <a:t>. It is used to negotiate the SSL connections between a client and the load balancer. When client is requesting ELB DNS over SSL and if the load balancer is configured to support the </a:t>
            </a:r>
            <a:r>
              <a:rPr lang="en-GB" sz="1400" b="1" dirty="0">
                <a:solidFill>
                  <a:srgbClr val="FF0000"/>
                </a:solidFill>
              </a:rPr>
              <a:t>Server Order Preference</a:t>
            </a:r>
            <a:r>
              <a:rPr lang="en-GB" sz="1400" dirty="0"/>
              <a:t>, then the load balancer gets to select the first cipher in its list that matches any one of the ciphers in the client's list. Server Order Preference ensures that the load balancer determines which cipher is used for the SSL connection</a:t>
            </a:r>
            <a:r>
              <a:rPr lang="en-GB" sz="1400" dirty="0" smtClean="0"/>
              <a:t>.</a:t>
            </a:r>
          </a:p>
          <a:p>
            <a:r>
              <a:rPr lang="en-GB" sz="1400" dirty="0"/>
              <a:t>Elastic Load Balancing uses a Secure Socket Layer (SSL) negotiation configuration which is known as a Security Policy. It is used to negotiate the SSL connections between a client and the load balancer. Elastic Load Balancing supports the following versions of the SSL protocol:</a:t>
            </a:r>
          </a:p>
          <a:p>
            <a:pPr lvl="1">
              <a:buFont typeface="Wingdings" panose="05000000000000000000" pitchFamily="2" charset="2"/>
              <a:buChar char="Ø"/>
            </a:pPr>
            <a:r>
              <a:rPr lang="en-GB" sz="1400" dirty="0"/>
              <a:t>TLS 1.2</a:t>
            </a:r>
          </a:p>
          <a:p>
            <a:pPr lvl="1">
              <a:buFont typeface="Wingdings" panose="05000000000000000000" pitchFamily="2" charset="2"/>
              <a:buChar char="Ø"/>
            </a:pPr>
            <a:r>
              <a:rPr lang="en-GB" sz="1400" dirty="0"/>
              <a:t>TLS 1.1</a:t>
            </a:r>
          </a:p>
          <a:p>
            <a:pPr lvl="1">
              <a:buFont typeface="Wingdings" panose="05000000000000000000" pitchFamily="2" charset="2"/>
              <a:buChar char="Ø"/>
            </a:pPr>
            <a:r>
              <a:rPr lang="en-GB" sz="1400" dirty="0"/>
              <a:t>TLS 1.0</a:t>
            </a:r>
          </a:p>
          <a:p>
            <a:pPr lvl="1">
              <a:buFont typeface="Wingdings" panose="05000000000000000000" pitchFamily="2" charset="2"/>
              <a:buChar char="Ø"/>
            </a:pPr>
            <a:r>
              <a:rPr lang="en-GB" sz="1400" dirty="0"/>
              <a:t>SSL </a:t>
            </a:r>
            <a:r>
              <a:rPr lang="en-GB" sz="1400" dirty="0" smtClean="0"/>
              <a:t>3.0</a:t>
            </a:r>
          </a:p>
          <a:p>
            <a:r>
              <a:rPr lang="en-GB" sz="1400" dirty="0" smtClean="0"/>
              <a:t>ELB helps to deliver </a:t>
            </a:r>
            <a:r>
              <a:rPr lang="en-GB" sz="1400" b="1" dirty="0" err="1" smtClean="0"/>
              <a:t>stateful</a:t>
            </a:r>
            <a:r>
              <a:rPr lang="en-GB" sz="1400" dirty="0" smtClean="0"/>
              <a:t> services</a:t>
            </a:r>
          </a:p>
          <a:p>
            <a:r>
              <a:rPr lang="en-GB" sz="1400" b="1" dirty="0" smtClean="0"/>
              <a:t>Controller service </a:t>
            </a:r>
            <a:r>
              <a:rPr lang="en-GB" sz="1400" dirty="0" smtClean="0"/>
              <a:t>is responsible for monitoring the Load Balancers</a:t>
            </a:r>
          </a:p>
          <a:p>
            <a:r>
              <a:rPr lang="en-GB" sz="1400" dirty="0"/>
              <a:t>The SSL and TLS protocols use an </a:t>
            </a:r>
            <a:r>
              <a:rPr lang="en-GB" sz="1400" b="1" dirty="0"/>
              <a:t>X.509 certificate</a:t>
            </a:r>
            <a:r>
              <a:rPr lang="en-GB" sz="1400" dirty="0"/>
              <a:t> (SSL/TLS server certificate) to authenticate both the client and the back-end </a:t>
            </a:r>
            <a:r>
              <a:rPr lang="en-GB" sz="1400" dirty="0" smtClean="0"/>
              <a:t>application</a:t>
            </a:r>
          </a:p>
          <a:p>
            <a:r>
              <a:rPr lang="en-GB" sz="1400" dirty="0" smtClean="0"/>
              <a:t>ELB </a:t>
            </a:r>
            <a:r>
              <a:rPr lang="en-GB" sz="1400" b="1" dirty="0" smtClean="0">
                <a:solidFill>
                  <a:srgbClr val="FF0000"/>
                </a:solidFill>
              </a:rPr>
              <a:t>can’t have multiple SSL certificates </a:t>
            </a:r>
            <a:r>
              <a:rPr lang="en-GB" sz="1400" dirty="0" smtClean="0"/>
              <a:t>on load balancer</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59</a:t>
            </a:fld>
            <a:endParaRPr lang="en-US"/>
          </a:p>
        </p:txBody>
      </p:sp>
    </p:spTree>
    <p:extLst>
      <p:ext uri="{BB962C8B-B14F-4D97-AF65-F5344CB8AC3E}">
        <p14:creationId xmlns:p14="http://schemas.microsoft.com/office/powerpoint/2010/main" val="3929590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r>
              <a:rPr lang="en-GB" sz="1400" b="1" dirty="0" smtClean="0"/>
              <a:t>.</a:t>
            </a:r>
          </a:p>
          <a:p>
            <a:r>
              <a:rPr lang="en-GB" sz="1400" dirty="0" smtClean="0"/>
              <a:t>The default number of </a:t>
            </a:r>
            <a:r>
              <a:rPr lang="en-GB" sz="1400" b="1" dirty="0" smtClean="0">
                <a:solidFill>
                  <a:srgbClr val="FF0000"/>
                </a:solidFill>
              </a:rPr>
              <a:t>subnets per VPC is 200</a:t>
            </a:r>
            <a:endParaRPr lang="en-GB" sz="1400" b="1" dirty="0">
              <a:solidFill>
                <a:srgbClr val="FF0000"/>
              </a:solidFill>
            </a:endParaRPr>
          </a:p>
          <a:p>
            <a:endParaRPr lang="en-GB" sz="1400" dirty="0" smtClean="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a:t>
            </a:fld>
            <a:endParaRPr lang="en-US"/>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-Failover</a:t>
            </a:r>
            <a:endParaRPr lang="en-US" dirty="0"/>
          </a:p>
        </p:txBody>
      </p:sp>
      <p:sp>
        <p:nvSpPr>
          <p:cNvPr id="3" name="Content Placeholder 2"/>
          <p:cNvSpPr>
            <a:spLocks noGrp="1"/>
          </p:cNvSpPr>
          <p:nvPr>
            <p:ph idx="1"/>
          </p:nvPr>
        </p:nvSpPr>
        <p:spPr/>
        <p:txBody>
          <a:bodyPr>
            <a:normAutofit/>
          </a:bodyPr>
          <a:lstStyle/>
          <a:p>
            <a:r>
              <a:rPr lang="en-GB" sz="1400" dirty="0"/>
              <a:t>You have the option of either using an Elastic Load Balancer or multiple Elastic IP addresses and configuring DNS failover with health checks using route 53. You </a:t>
            </a:r>
            <a:r>
              <a:rPr lang="en-GB" sz="1400" b="1" dirty="0">
                <a:solidFill>
                  <a:srgbClr val="FF0000"/>
                </a:solidFill>
              </a:rPr>
              <a:t>cannot configure a Route53 A </a:t>
            </a:r>
            <a:r>
              <a:rPr lang="en-GB" sz="1400" dirty="0"/>
              <a:t>record that points to an ELB and </a:t>
            </a:r>
            <a:r>
              <a:rPr lang="en-GB" sz="1400" b="1" dirty="0">
                <a:solidFill>
                  <a:srgbClr val="FF0000"/>
                </a:solidFill>
              </a:rPr>
              <a:t>you can’t use a NAT as a makeshift Load Balancer</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60</a:t>
            </a:fld>
            <a:endParaRPr lang="en-US"/>
          </a:p>
        </p:txBody>
      </p:sp>
    </p:spTree>
    <p:extLst>
      <p:ext uri="{BB962C8B-B14F-4D97-AF65-F5344CB8AC3E}">
        <p14:creationId xmlns:p14="http://schemas.microsoft.com/office/powerpoint/2010/main" val="40034930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r>
              <a:rPr lang="en-GB" sz="1400" dirty="0" smtClean="0"/>
              <a:t>.</a:t>
            </a:r>
          </a:p>
          <a:p>
            <a:r>
              <a:rPr lang="en-GB" sz="1400" b="1" dirty="0" smtClean="0"/>
              <a:t>Partial upfront, All upfront and No upfront </a:t>
            </a:r>
            <a:r>
              <a:rPr lang="en-GB" sz="1400" dirty="0" smtClean="0"/>
              <a:t>– payment options are associated with Reserved Instances</a:t>
            </a:r>
          </a:p>
          <a:p>
            <a:r>
              <a:rPr lang="en-GB" sz="1400" dirty="0" smtClean="0"/>
              <a:t>Shuffle </a:t>
            </a:r>
            <a:r>
              <a:rPr lang="en-GB" sz="1400" dirty="0" err="1" smtClean="0"/>
              <a:t>Sharding</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61</a:t>
            </a:fld>
            <a:endParaRPr lang="en-US"/>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
        <p:nvSpPr>
          <p:cNvPr id="4" name="Slide Number Placeholder 3"/>
          <p:cNvSpPr>
            <a:spLocks noGrp="1"/>
          </p:cNvSpPr>
          <p:nvPr>
            <p:ph type="sldNum" sz="quarter" idx="12"/>
          </p:nvPr>
        </p:nvSpPr>
        <p:spPr/>
        <p:txBody>
          <a:bodyPr/>
          <a:lstStyle/>
          <a:p>
            <a:fld id="{CF3BE448-F768-4AC5-8094-8F17F27BA907}" type="slidenum">
              <a:rPr lang="en-US" smtClean="0"/>
              <a:t>62</a:t>
            </a:fld>
            <a:endParaRPr lang="en-US"/>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smtClean="0"/>
              <a:t>For </a:t>
            </a:r>
            <a:r>
              <a:rPr lang="en-GB" sz="1400" dirty="0"/>
              <a:t>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p>
          <a:p>
            <a:r>
              <a:rPr lang="en-GB" sz="1400" b="1" dirty="0"/>
              <a:t>Proactive Cyclic Scaling </a:t>
            </a:r>
            <a:r>
              <a:rPr lang="en-GB" sz="1400" dirty="0"/>
              <a:t>allows you to scale during the desired time window</a:t>
            </a:r>
            <a:r>
              <a:rPr lang="en-GB" sz="1400" dirty="0" smtClean="0"/>
              <a:t>.</a:t>
            </a:r>
          </a:p>
          <a:p>
            <a:r>
              <a:rPr lang="en-GB" sz="1400" dirty="0"/>
              <a:t>The Public IP address is not managed on the instance: It is, instead, an alias applied as a network address translation of the Private IP </a:t>
            </a:r>
            <a:r>
              <a:rPr lang="en-GB" sz="1400" dirty="0" smtClean="0"/>
              <a:t>address</a:t>
            </a:r>
            <a:r>
              <a:rPr lang="en-GB" sz="1400" dirty="0"/>
              <a:t> </a:t>
            </a:r>
            <a:endParaRPr lang="en-GB" sz="1400" dirty="0" smtClean="0"/>
          </a:p>
          <a:p>
            <a:r>
              <a:rPr lang="en-GB" sz="1400" dirty="0" smtClean="0"/>
              <a:t>Command </a:t>
            </a:r>
            <a:r>
              <a:rPr lang="en-GB" sz="1400" b="1" dirty="0" smtClean="0"/>
              <a:t>ec2-create-vpc – </a:t>
            </a:r>
            <a:r>
              <a:rPr lang="en-GB" sz="1400" dirty="0" smtClean="0"/>
              <a:t>Create VPC with specified CIDR block</a:t>
            </a:r>
            <a:endParaRPr lang="en-GB" sz="1400" b="1" dirty="0"/>
          </a:p>
          <a:p>
            <a:pPr marL="0" indent="0">
              <a:buNone/>
            </a:pP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63</a:t>
            </a:fld>
            <a:endParaRPr lang="en-US"/>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Dedicated Instance</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a:t>
            </a:r>
            <a:r>
              <a:rPr lang="en-GB" sz="1400" b="1" dirty="0"/>
              <a:t>single customer</a:t>
            </a:r>
            <a:r>
              <a:rPr lang="en-GB" sz="1400" dirty="0" smtClean="0"/>
              <a:t>. The dedicated instances </a:t>
            </a:r>
            <a:r>
              <a:rPr lang="en-GB" sz="1400" dirty="0" smtClean="0">
                <a:solidFill>
                  <a:srgbClr val="FF0000"/>
                </a:solidFill>
              </a:rPr>
              <a:t>cannot have RDS installed</a:t>
            </a:r>
            <a:r>
              <a:rPr lang="en-GB" sz="1400" dirty="0" smtClean="0"/>
              <a:t>. You can have </a:t>
            </a:r>
            <a:r>
              <a:rPr lang="en-GB" sz="1400" dirty="0" smtClean="0">
                <a:solidFill>
                  <a:srgbClr val="FF0000"/>
                </a:solidFill>
              </a:rPr>
              <a:t>some reserved instances </a:t>
            </a:r>
            <a:r>
              <a:rPr lang="en-GB" sz="1400" dirty="0" smtClean="0"/>
              <a:t>in dedicated instances.</a:t>
            </a:r>
          </a:p>
          <a:p>
            <a:pPr marL="0" indent="0">
              <a:buNone/>
            </a:pP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64</a:t>
            </a:fld>
            <a:endParaRPr lang="en-US"/>
          </a:p>
        </p:txBody>
      </p:sp>
    </p:spTree>
    <p:extLst>
      <p:ext uri="{BB962C8B-B14F-4D97-AF65-F5344CB8AC3E}">
        <p14:creationId xmlns:p14="http://schemas.microsoft.com/office/powerpoint/2010/main" val="22705582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6741298"/>
              </p:ext>
            </p:extLst>
          </p:nvPr>
        </p:nvGraphicFramePr>
        <p:xfrm>
          <a:off x="683568" y="1844824"/>
          <a:ext cx="7643192" cy="3851910"/>
        </p:xfrm>
        <a:graphic>
          <a:graphicData uri="http://schemas.openxmlformats.org/drawingml/2006/table">
            <a:tbl>
              <a:tblPr/>
              <a:tblGrid>
                <a:gridCol w="3821596"/>
                <a:gridCol w="3821596"/>
              </a:tblGrid>
              <a:tr h="285764">
                <a:tc>
                  <a:txBody>
                    <a:bodyPr/>
                    <a:lstStyle/>
                    <a:p>
                      <a:pPr algn="l" fontAlgn="t"/>
                      <a:r>
                        <a:rPr lang="en-GB" b="1" dirty="0">
                          <a:solidFill>
                            <a:srgbClr val="333333"/>
                          </a:solidFill>
                          <a:effectLst/>
                        </a:rPr>
                        <a:t>Value</a:t>
                      </a:r>
                    </a:p>
                  </a:txBody>
                  <a:tcPr marL="47625" marR="47625" marT="47625" marB="47625">
                    <a:lnL w="9525" cap="flat" cmpd="sng" algn="ctr">
                      <a:solidFill>
                        <a:srgbClr val="205D69"/>
                      </a:solidFill>
                      <a:prstDash val="solid"/>
                      <a:round/>
                      <a:headEnd type="none" w="med" len="med"/>
                      <a:tailEnd type="none" w="med" len="med"/>
                    </a:lnL>
                    <a:lnR w="9525" cap="flat" cmpd="sng" algn="ctr">
                      <a:solidFill>
                        <a:srgbClr val="C09C68"/>
                      </a:solidFill>
                      <a:prstDash val="solid"/>
                      <a:round/>
                      <a:headEnd type="none" w="med" len="med"/>
                      <a:tailEnd type="none" w="med" len="med"/>
                    </a:lnR>
                    <a:lnT w="9525" cap="flat" cmpd="sng" algn="ctr">
                      <a:solidFill>
                        <a:srgbClr val="509D68"/>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EEEEEE"/>
                    </a:solidFill>
                  </a:tcPr>
                </a:tc>
                <a:tc>
                  <a:txBody>
                    <a:bodyPr/>
                    <a:lstStyle/>
                    <a:p>
                      <a:pPr algn="l" fontAlgn="t"/>
                      <a:r>
                        <a:rPr lang="en-GB" b="1">
                          <a:solidFill>
                            <a:srgbClr val="333333"/>
                          </a:solidFill>
                          <a:effectLst/>
                        </a:rPr>
                        <a:t>Description</a:t>
                      </a:r>
                    </a:p>
                  </a:txBody>
                  <a:tcPr marL="47625" marR="47625" marT="47625" marB="47625">
                    <a:lnL w="9525" cap="flat" cmpd="sng" algn="ctr">
                      <a:solidFill>
                        <a:srgbClr val="C09C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5C69"/>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EEEEEE"/>
                    </a:solidFill>
                  </a:tcPr>
                </a:tc>
              </a:tr>
              <a:tr h="1430630">
                <a:tc>
                  <a:txBody>
                    <a:bodyPr/>
                    <a:lstStyle/>
                    <a:p>
                      <a:pPr fontAlgn="t"/>
                      <a:r>
                        <a:rPr lang="en-GB">
                          <a:solidFill>
                            <a:srgbClr val="444444"/>
                          </a:solidFill>
                          <a:effectLst/>
                          <a:latin typeface="Open Sans"/>
                        </a:rPr>
                        <a:t>default</a:t>
                      </a:r>
                    </a:p>
                  </a:txBody>
                  <a:tcPr marL="47625" marR="47625" marT="47625" marB="47625">
                    <a:lnL w="9525" cap="flat" cmpd="sng" algn="ctr">
                      <a:solidFill>
                        <a:srgbClr val="F0116B"/>
                      </a:solidFill>
                      <a:prstDash val="solid"/>
                      <a:round/>
                      <a:headEnd type="none" w="med" len="med"/>
                      <a:tailEnd type="none" w="med" len="med"/>
                    </a:lnL>
                    <a:lnR w="9525" cap="flat" cmpd="sng" algn="ctr">
                      <a:solidFill>
                        <a:srgbClr val="005D69"/>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runs on shared hardware by default, unless you explicitly specify a different tenancy during instance launch.</a:t>
                      </a:r>
                    </a:p>
                  </a:txBody>
                  <a:tcPr marL="47625" marR="47625" marT="47625" marB="47625">
                    <a:lnL w="9525" cap="flat" cmpd="sng" algn="ctr">
                      <a:solidFill>
                        <a:srgbClr val="005D6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FFFFFF"/>
                    </a:solidFill>
                  </a:tcPr>
                </a:tc>
              </a:tr>
              <a:tr h="1346333">
                <a:tc>
                  <a:txBody>
                    <a:bodyPr/>
                    <a:lstStyle/>
                    <a:p>
                      <a:pPr fontAlgn="t"/>
                      <a:r>
                        <a:rPr lang="en-GB" dirty="0">
                          <a:solidFill>
                            <a:srgbClr val="444444"/>
                          </a:solidFill>
                          <a:effectLst/>
                          <a:latin typeface="Open Sans"/>
                        </a:rPr>
                        <a:t>dedicated</a:t>
                      </a:r>
                    </a:p>
                  </a:txBody>
                  <a:tcPr marL="47625" marR="47625" marT="47625" marB="47625">
                    <a:lnL w="9525" cap="flat" cmpd="sng" algn="ctr">
                      <a:solidFill>
                        <a:srgbClr val="B0576A"/>
                      </a:solidFill>
                      <a:prstDash val="solid"/>
                      <a:round/>
                      <a:headEnd type="none" w="med" len="med"/>
                      <a:tailEnd type="none" w="med" len="med"/>
                    </a:lnL>
                    <a:lnR w="9525" cap="flat" cmpd="sng" algn="ctr">
                      <a:solidFill>
                        <a:srgbClr val="A09E68"/>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is a Dedicated instance by default, unless you explicitly specify a tenancy of host during instance launch. You cannot specify a tenancy of default during instance launch.</a:t>
                      </a:r>
                    </a:p>
                  </a:txBody>
                  <a:tcPr marL="47625" marR="47625" marT="47625" marB="47625">
                    <a:lnL w="9525" cap="flat" cmpd="sng" algn="ctr">
                      <a:solidFill>
                        <a:srgbClr val="A09E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3" name="Slide Number Placeholder 2"/>
          <p:cNvSpPr>
            <a:spLocks noGrp="1"/>
          </p:cNvSpPr>
          <p:nvPr>
            <p:ph type="sldNum" sz="quarter" idx="12"/>
          </p:nvPr>
        </p:nvSpPr>
        <p:spPr/>
        <p:txBody>
          <a:bodyPr/>
          <a:lstStyle/>
          <a:p>
            <a:fld id="{CF3BE448-F768-4AC5-8094-8F17F27BA907}" type="slidenum">
              <a:rPr lang="en-US" smtClean="0"/>
              <a:t>65</a:t>
            </a:fld>
            <a:endParaRPr lang="en-US"/>
          </a:p>
        </p:txBody>
      </p:sp>
    </p:spTree>
    <p:extLst>
      <p:ext uri="{BB962C8B-B14F-4D97-AF65-F5344CB8AC3E}">
        <p14:creationId xmlns:p14="http://schemas.microsoft.com/office/powerpoint/2010/main" val="25786235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sp>
        <p:nvSpPr>
          <p:cNvPr id="3" name="Content Placeholder 2"/>
          <p:cNvSpPr>
            <a:spLocks noGrp="1"/>
          </p:cNvSpPr>
          <p:nvPr>
            <p:ph idx="1"/>
          </p:nvPr>
        </p:nvSpPr>
        <p:spPr/>
        <p:txBody>
          <a:bodyPr>
            <a:normAutofit/>
          </a:bodyPr>
          <a:lstStyle/>
          <a:p>
            <a:r>
              <a:rPr lang="en-GB" sz="1400" dirty="0" smtClean="0"/>
              <a:t>Three tenancies – default, host and dedicated</a:t>
            </a:r>
          </a:p>
          <a:p>
            <a:r>
              <a:rPr lang="en-GB" sz="1400" dirty="0" smtClean="0"/>
              <a:t>Instances launched in dedicated tenancy cannot be changed to default. However, it can be changed to </a:t>
            </a:r>
            <a:r>
              <a:rPr lang="en-GB" sz="1400" b="1" dirty="0" smtClean="0"/>
              <a:t>host</a:t>
            </a:r>
            <a:r>
              <a:rPr lang="en-GB" sz="1400" dirty="0" smtClean="0"/>
              <a: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66</a:t>
            </a:fld>
            <a:endParaRPr lang="en-US"/>
          </a:p>
        </p:txBody>
      </p:sp>
    </p:spTree>
    <p:extLst>
      <p:ext uri="{BB962C8B-B14F-4D97-AF65-F5344CB8AC3E}">
        <p14:creationId xmlns:p14="http://schemas.microsoft.com/office/powerpoint/2010/main" val="18871944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Public IP address</a:t>
            </a:r>
            <a:endParaRPr lang="en-US" dirty="0"/>
          </a:p>
        </p:txBody>
      </p:sp>
      <p:sp>
        <p:nvSpPr>
          <p:cNvPr id="3" name="Content Placeholder 2"/>
          <p:cNvSpPr>
            <a:spLocks noGrp="1"/>
          </p:cNvSpPr>
          <p:nvPr>
            <p:ph idx="1"/>
          </p:nvPr>
        </p:nvSpPr>
        <p:spPr/>
        <p:txBody>
          <a:bodyPr>
            <a:normAutofit/>
          </a:bodyPr>
          <a:lstStyle/>
          <a:p>
            <a:r>
              <a:rPr lang="en-GB" sz="1400" dirty="0"/>
              <a:t>The Public IP address is </a:t>
            </a:r>
            <a:r>
              <a:rPr lang="en-GB" sz="1400" b="1" dirty="0">
                <a:solidFill>
                  <a:srgbClr val="FF0000"/>
                </a:solidFill>
              </a:rPr>
              <a:t>not</a:t>
            </a:r>
            <a:r>
              <a:rPr lang="en-GB" sz="1400" dirty="0"/>
              <a:t> managed on the instance: It is, instead, an alias applied as a network address translation of the Private IP </a:t>
            </a:r>
            <a:r>
              <a:rPr lang="en-GB" sz="1400" dirty="0" smtClean="0"/>
              <a:t>address</a:t>
            </a:r>
          </a:p>
          <a:p>
            <a:r>
              <a:rPr lang="en-GB" sz="1400" dirty="0"/>
              <a:t>A public IP address is assigned to your instance from </a:t>
            </a:r>
            <a:r>
              <a:rPr lang="en-GB" sz="1400" b="1" dirty="0"/>
              <a:t>Amazon's pool of public IPv4 addresses</a:t>
            </a:r>
            <a:r>
              <a:rPr lang="en-GB" sz="1400" dirty="0"/>
              <a:t>, and is </a:t>
            </a:r>
            <a:r>
              <a:rPr lang="en-GB" sz="1400" b="1" dirty="0">
                <a:solidFill>
                  <a:srgbClr val="FF0000"/>
                </a:solidFill>
              </a:rPr>
              <a:t>not associated with your AWS account</a:t>
            </a:r>
            <a:r>
              <a:rPr lang="en-GB" sz="1400" dirty="0"/>
              <a:t>. When a public IP address is disassociated from your instance, it is released back into the public IPv4 address pool, and you cannot reuse </a:t>
            </a:r>
            <a:r>
              <a:rPr lang="en-GB" sz="1400" dirty="0" smtClean="0"/>
              <a:t>it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67</a:t>
            </a:fld>
            <a:endParaRPr lang="en-US"/>
          </a:p>
        </p:txBody>
      </p:sp>
    </p:spTree>
    <p:extLst>
      <p:ext uri="{BB962C8B-B14F-4D97-AF65-F5344CB8AC3E}">
        <p14:creationId xmlns:p14="http://schemas.microsoft.com/office/powerpoint/2010/main" val="41222668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 Meta Data</a:t>
            </a:r>
            <a:endParaRPr lang="en-US" dirty="0"/>
          </a:p>
        </p:txBody>
      </p:sp>
      <p:sp>
        <p:nvSpPr>
          <p:cNvPr id="3" name="Content Placeholder 2"/>
          <p:cNvSpPr>
            <a:spLocks noGrp="1"/>
          </p:cNvSpPr>
          <p:nvPr>
            <p:ph idx="1"/>
          </p:nvPr>
        </p:nvSpPr>
        <p:spPr/>
        <p:txBody>
          <a:bodyPr>
            <a:normAutofit/>
          </a:bodyPr>
          <a:lstStyle/>
          <a:p>
            <a:r>
              <a:rPr lang="en-GB" sz="1600" i="1" dirty="0"/>
              <a:t>Instance metadata</a:t>
            </a:r>
            <a:r>
              <a:rPr lang="en-GB" sz="1600" dirty="0"/>
              <a:t> is data about your instance that you can use to configure or manage the running instance. </a:t>
            </a:r>
            <a:endParaRPr lang="en-GB" sz="1600" dirty="0" smtClean="0"/>
          </a:p>
          <a:p>
            <a:r>
              <a:rPr lang="en-GB" sz="1600" dirty="0"/>
              <a:t>EC2 instances can also include </a:t>
            </a:r>
            <a:r>
              <a:rPr lang="en-GB" sz="1600" b="1" i="1" dirty="0">
                <a:solidFill>
                  <a:srgbClr val="FF0000"/>
                </a:solidFill>
              </a:rPr>
              <a:t>dynamic data</a:t>
            </a:r>
            <a:r>
              <a:rPr lang="en-GB" sz="1600" dirty="0"/>
              <a:t>, such as an instance identity document that is generated when the instance is launched. </a:t>
            </a:r>
            <a:endParaRPr lang="en-GB" sz="1600" dirty="0" smtClean="0"/>
          </a:p>
          <a:p>
            <a:r>
              <a:rPr lang="en-GB" sz="1600" dirty="0" smtClean="0"/>
              <a:t>Instance metadata categories:-</a:t>
            </a:r>
          </a:p>
          <a:p>
            <a:pPr lvl="1"/>
            <a:r>
              <a:rPr lang="en-GB" sz="1600" dirty="0" err="1" smtClean="0"/>
              <a:t>iam</a:t>
            </a:r>
            <a:r>
              <a:rPr lang="en-GB" sz="1600" dirty="0" smtClean="0"/>
              <a:t>/info</a:t>
            </a:r>
          </a:p>
          <a:p>
            <a:pPr lvl="1"/>
            <a:r>
              <a:rPr lang="en-GB" sz="1600" dirty="0" err="1" smtClean="0"/>
              <a:t>iam</a:t>
            </a:r>
            <a:r>
              <a:rPr lang="en-GB" sz="1600" dirty="0" smtClean="0"/>
              <a:t>/security-credentials/</a:t>
            </a:r>
            <a:r>
              <a:rPr lang="en-GB" sz="1600" i="1" dirty="0" smtClean="0"/>
              <a:t>role-name</a:t>
            </a:r>
          </a:p>
          <a:p>
            <a:pPr lvl="1"/>
            <a:r>
              <a:rPr lang="en-GB" sz="1600" dirty="0" smtClean="0"/>
              <a:t>instance-action</a:t>
            </a:r>
          </a:p>
          <a:p>
            <a:r>
              <a:rPr lang="en-GB" sz="1600" dirty="0" smtClean="0"/>
              <a:t>Commands:-</a:t>
            </a:r>
          </a:p>
          <a:p>
            <a:pPr lvl="1"/>
            <a:r>
              <a:rPr lang="en-GB" sz="1600" b="1" dirty="0" smtClean="0"/>
              <a:t>curl </a:t>
            </a:r>
            <a:r>
              <a:rPr lang="en-GB" sz="1600" b="1" dirty="0">
                <a:hlinkClick r:id="rId2"/>
              </a:rPr>
              <a:t>http://169.254.169.254/latest/meta-data</a:t>
            </a:r>
            <a:r>
              <a:rPr lang="en-GB" sz="1600" b="1" dirty="0" smtClean="0">
                <a:hlinkClick r:id="rId2"/>
              </a:rPr>
              <a:t>/</a:t>
            </a:r>
            <a:endParaRPr lang="en-GB" sz="1600" b="1" dirty="0" smtClean="0"/>
          </a:p>
          <a:p>
            <a:pPr lvl="1"/>
            <a:r>
              <a:rPr lang="en-GB" sz="1600" b="1" dirty="0"/>
              <a:t>GET </a:t>
            </a:r>
            <a:r>
              <a:rPr lang="en-GB" sz="1600" b="1" dirty="0">
                <a:hlinkClick r:id="rId2"/>
              </a:rPr>
              <a:t>http://169.254.169.254/latest/meta-data</a:t>
            </a:r>
            <a:r>
              <a:rPr lang="en-GB" sz="1600" b="1" dirty="0" smtClean="0">
                <a:hlinkClick r:id="rId2"/>
              </a:rPr>
              <a:t>/</a:t>
            </a:r>
            <a:endParaRPr lang="en-GB" sz="1600" b="1" dirty="0" smtClean="0"/>
          </a:p>
          <a:p>
            <a:pPr lvl="1"/>
            <a:r>
              <a:rPr lang="en-GB" sz="1600" b="1" dirty="0"/>
              <a:t>curl </a:t>
            </a:r>
            <a:r>
              <a:rPr lang="en-GB" sz="1600" b="1" dirty="0">
                <a:hlinkClick r:id="rId3"/>
              </a:rPr>
              <a:t>http://</a:t>
            </a:r>
            <a:r>
              <a:rPr lang="en-GB" sz="1600" b="1" dirty="0" smtClean="0">
                <a:hlinkClick r:id="rId3"/>
              </a:rPr>
              <a:t>169.254.169.254/latest/meta-data/local-hostname</a:t>
            </a:r>
            <a:endParaRPr lang="en-GB" sz="1600" b="1" dirty="0" smtClean="0"/>
          </a:p>
          <a:p>
            <a:pPr lvl="1"/>
            <a:r>
              <a:rPr lang="en-GB" sz="1600" b="1" dirty="0"/>
              <a:t>curl http://169.254.169.254/latest/meta-data/public-hostname</a:t>
            </a:r>
          </a:p>
        </p:txBody>
      </p:sp>
      <p:sp>
        <p:nvSpPr>
          <p:cNvPr id="4" name="Slide Number Placeholder 3"/>
          <p:cNvSpPr>
            <a:spLocks noGrp="1"/>
          </p:cNvSpPr>
          <p:nvPr>
            <p:ph type="sldNum" sz="quarter" idx="12"/>
          </p:nvPr>
        </p:nvSpPr>
        <p:spPr/>
        <p:txBody>
          <a:bodyPr/>
          <a:lstStyle/>
          <a:p>
            <a:fld id="{CF3BE448-F768-4AC5-8094-8F17F27BA907}" type="slidenum">
              <a:rPr lang="en-US" smtClean="0"/>
              <a:t>68</a:t>
            </a:fld>
            <a:endParaRPr lang="en-US"/>
          </a:p>
        </p:txBody>
      </p:sp>
    </p:spTree>
    <p:extLst>
      <p:ext uri="{BB962C8B-B14F-4D97-AF65-F5344CB8AC3E}">
        <p14:creationId xmlns:p14="http://schemas.microsoft.com/office/powerpoint/2010/main" val="7716277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 User Data</a:t>
            </a:r>
            <a:endParaRPr lang="en-US" dirty="0"/>
          </a:p>
        </p:txBody>
      </p:sp>
      <p:sp>
        <p:nvSpPr>
          <p:cNvPr id="3" name="Content Placeholder 2"/>
          <p:cNvSpPr>
            <a:spLocks noGrp="1"/>
          </p:cNvSpPr>
          <p:nvPr>
            <p:ph idx="1"/>
          </p:nvPr>
        </p:nvSpPr>
        <p:spPr/>
        <p:txBody>
          <a:bodyPr>
            <a:normAutofit/>
          </a:bodyPr>
          <a:lstStyle/>
          <a:p>
            <a:r>
              <a:rPr lang="en-GB" sz="1400" dirty="0"/>
              <a:t>When you launch an instance in Amazon EC2, you have the option of passing user data to the instance that can be used to perform common automated configuration tasks and even run scripts after the instance starts. You can pass two types of user data to Amazon EC2: </a:t>
            </a:r>
            <a:r>
              <a:rPr lang="en-GB" sz="1400" b="1" dirty="0">
                <a:solidFill>
                  <a:srgbClr val="FF0000"/>
                </a:solidFill>
              </a:rPr>
              <a:t>shell scripts and cloud-</a:t>
            </a:r>
            <a:r>
              <a:rPr lang="en-GB" sz="1400" b="1" dirty="0" err="1">
                <a:solidFill>
                  <a:srgbClr val="FF0000"/>
                </a:solidFill>
              </a:rPr>
              <a:t>init</a:t>
            </a:r>
            <a:r>
              <a:rPr lang="en-GB" sz="1400" b="1" dirty="0">
                <a:solidFill>
                  <a:srgbClr val="FF0000"/>
                </a:solidFill>
              </a:rPr>
              <a:t> directives</a:t>
            </a:r>
            <a:r>
              <a:rPr lang="en-GB" sz="1400" dirty="0"/>
              <a:t>. You can also pass this data into the launch wizard as plain text, as a file (this is useful for launching instances using the command line tools), or as base64-encoded text (for API calls).</a:t>
            </a:r>
          </a:p>
        </p:txBody>
      </p:sp>
      <p:sp>
        <p:nvSpPr>
          <p:cNvPr id="4" name="Slide Number Placeholder 3"/>
          <p:cNvSpPr>
            <a:spLocks noGrp="1"/>
          </p:cNvSpPr>
          <p:nvPr>
            <p:ph type="sldNum" sz="quarter" idx="12"/>
          </p:nvPr>
        </p:nvSpPr>
        <p:spPr/>
        <p:txBody>
          <a:bodyPr/>
          <a:lstStyle/>
          <a:p>
            <a:fld id="{CF3BE448-F768-4AC5-8094-8F17F27BA907}" type="slidenum">
              <a:rPr lang="en-US" smtClean="0"/>
              <a:t>69</a:t>
            </a:fld>
            <a:endParaRPr lang="en-US"/>
          </a:p>
        </p:txBody>
      </p:sp>
    </p:spTree>
    <p:extLst>
      <p:ext uri="{BB962C8B-B14F-4D97-AF65-F5344CB8AC3E}">
        <p14:creationId xmlns:p14="http://schemas.microsoft.com/office/powerpoint/2010/main" val="708005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a:t>
            </a:fld>
            <a:endParaRPr lang="en-US"/>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70</a:t>
            </a:fld>
            <a:endParaRPr lang="en-US"/>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
        <p:nvSpPr>
          <p:cNvPr id="4" name="Slide Number Placeholder 3"/>
          <p:cNvSpPr>
            <a:spLocks noGrp="1"/>
          </p:cNvSpPr>
          <p:nvPr>
            <p:ph type="sldNum" sz="quarter" idx="12"/>
          </p:nvPr>
        </p:nvSpPr>
        <p:spPr/>
        <p:txBody>
          <a:bodyPr/>
          <a:lstStyle/>
          <a:p>
            <a:fld id="{CF3BE448-F768-4AC5-8094-8F17F27BA907}" type="slidenum">
              <a:rPr lang="en-US" smtClean="0"/>
              <a:t>71</a:t>
            </a:fld>
            <a:endParaRPr lang="en-US"/>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
        <p:nvSpPr>
          <p:cNvPr id="4" name="Slide Number Placeholder 3"/>
          <p:cNvSpPr>
            <a:spLocks noGrp="1"/>
          </p:cNvSpPr>
          <p:nvPr>
            <p:ph type="sldNum" sz="quarter" idx="12"/>
          </p:nvPr>
        </p:nvSpPr>
        <p:spPr/>
        <p:txBody>
          <a:bodyPr/>
          <a:lstStyle/>
          <a:p>
            <a:fld id="{CF3BE448-F768-4AC5-8094-8F17F27BA907}" type="slidenum">
              <a:rPr lang="en-US" smtClean="0"/>
              <a:t>72</a:t>
            </a:fld>
            <a:endParaRPr lang="en-US"/>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73</a:t>
            </a:fld>
            <a:endParaRPr lang="en-US"/>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r>
              <a:rPr lang="en-GB" sz="1400" dirty="0" smtClean="0"/>
              <a:t>.</a:t>
            </a:r>
          </a:p>
          <a:p>
            <a:r>
              <a:rPr lang="en-GB" sz="1400" dirty="0"/>
              <a:t>Route53 has a security feature </a:t>
            </a:r>
            <a:r>
              <a:rPr lang="en-GB" sz="1400" b="1" dirty="0">
                <a:solidFill>
                  <a:srgbClr val="FF0000"/>
                </a:solidFill>
              </a:rPr>
              <a:t>that prevents internal DNS from being read by external sources</a:t>
            </a:r>
            <a:r>
              <a:rPr lang="en-GB" sz="1400" dirty="0"/>
              <a:t>. The work around is to create a </a:t>
            </a:r>
            <a:r>
              <a:rPr lang="en-GB" sz="1400" b="1" dirty="0"/>
              <a:t>EC2 hosted DNS instance</a:t>
            </a:r>
            <a:r>
              <a:rPr lang="en-GB" sz="1400" dirty="0"/>
              <a:t> that does zone transfers from the internal DNS, and allows itself to be queried by external servers.</a:t>
            </a:r>
          </a:p>
        </p:txBody>
      </p:sp>
      <p:sp>
        <p:nvSpPr>
          <p:cNvPr id="4" name="Slide Number Placeholder 3"/>
          <p:cNvSpPr>
            <a:spLocks noGrp="1"/>
          </p:cNvSpPr>
          <p:nvPr>
            <p:ph type="sldNum" sz="quarter" idx="12"/>
          </p:nvPr>
        </p:nvSpPr>
        <p:spPr/>
        <p:txBody>
          <a:bodyPr/>
          <a:lstStyle/>
          <a:p>
            <a:fld id="{CF3BE448-F768-4AC5-8094-8F17F27BA907}" type="slidenum">
              <a:rPr lang="en-US" smtClean="0"/>
              <a:t>74</a:t>
            </a:fld>
            <a:endParaRPr lang="en-US"/>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Policy Types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GB" sz="1400" dirty="0" smtClean="0"/>
              <a:t>Simple routing policy</a:t>
            </a:r>
          </a:p>
          <a:p>
            <a:pPr marL="342900" indent="-342900">
              <a:buFont typeface="+mj-lt"/>
              <a:buAutoNum type="arabicPeriod"/>
            </a:pPr>
            <a:r>
              <a:rPr lang="en-GB" sz="1400" dirty="0" smtClean="0"/>
              <a:t>Weighted routing policy</a:t>
            </a:r>
          </a:p>
          <a:p>
            <a:pPr marL="342900" indent="-342900">
              <a:buFont typeface="+mj-lt"/>
              <a:buAutoNum type="arabicPeriod"/>
            </a:pPr>
            <a:r>
              <a:rPr lang="en-GB" sz="1400" dirty="0" smtClean="0"/>
              <a:t>Failover </a:t>
            </a:r>
          </a:p>
          <a:p>
            <a:pPr marL="342900" indent="-342900">
              <a:buFont typeface="+mj-lt"/>
              <a:buAutoNum type="arabicPeriod"/>
            </a:pPr>
            <a:r>
              <a:rPr lang="en-GB" sz="1400" dirty="0" smtClean="0"/>
              <a:t>Geolocation</a:t>
            </a:r>
          </a:p>
          <a:p>
            <a:pPr marL="342900" indent="-342900">
              <a:buFont typeface="+mj-lt"/>
              <a:buAutoNum type="arabicPeriod"/>
            </a:pPr>
            <a:r>
              <a:rPr lang="en-GB" sz="1400" dirty="0" smtClean="0"/>
              <a:t>Geoproximity</a:t>
            </a:r>
          </a:p>
          <a:p>
            <a:pPr marL="342900" indent="-342900">
              <a:buFont typeface="+mj-lt"/>
              <a:buAutoNum type="arabicPeriod"/>
            </a:pPr>
            <a:r>
              <a:rPr lang="en-GB" sz="1400" dirty="0" smtClean="0"/>
              <a:t>Latency</a:t>
            </a:r>
          </a:p>
          <a:p>
            <a:pPr marL="342900" indent="-342900">
              <a:buFont typeface="+mj-lt"/>
              <a:buAutoNum type="arabicPeriod"/>
            </a:pPr>
            <a:r>
              <a:rPr lang="en-GB" sz="1400" dirty="0" smtClean="0"/>
              <a:t>Multi-value answer </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75</a:t>
            </a:fld>
            <a:endParaRPr lang="en-US"/>
          </a:p>
        </p:txBody>
      </p:sp>
    </p:spTree>
    <p:extLst>
      <p:ext uri="{BB962C8B-B14F-4D97-AF65-F5344CB8AC3E}">
        <p14:creationId xmlns:p14="http://schemas.microsoft.com/office/powerpoint/2010/main" val="12892436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76</a:t>
            </a:fld>
            <a:endParaRPr lang="en-US"/>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p>
          <a:p>
            <a:r>
              <a:rPr lang="en-GB" sz="1400" b="1" dirty="0" smtClean="0"/>
              <a:t>AWS: secure transport</a:t>
            </a:r>
            <a:r>
              <a:rPr lang="en-GB" sz="1400" dirty="0" smtClean="0"/>
              <a:t> – IAM policy condition key to check whether the request was sent using SSL</a:t>
            </a:r>
          </a:p>
          <a:p>
            <a:r>
              <a:rPr lang="en-GB" sz="1400" dirty="0" smtClean="0"/>
              <a:t>IAM is available through </a:t>
            </a:r>
            <a:r>
              <a:rPr lang="en-GB" sz="1400" b="1" dirty="0" smtClean="0">
                <a:solidFill>
                  <a:srgbClr val="FF0000"/>
                </a:solidFill>
              </a:rPr>
              <a:t>AWS management console, CLI, IAM QUERY API</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77</a:t>
            </a:fld>
            <a:endParaRPr lang="en-US"/>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well</a:t>
            </a:r>
          </a:p>
          <a:p>
            <a:r>
              <a:rPr lang="en-GB" sz="1400" dirty="0" err="1" smtClean="0"/>
              <a:t>Ssh:agent</a:t>
            </a:r>
            <a:r>
              <a:rPr lang="en-GB" sz="1400" dirty="0" smtClean="0"/>
              <a:t> – using this agent will help to avoid storing the private key in Bastian host. This is another layer of security.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78</a:t>
            </a:fld>
            <a:endParaRPr lang="en-US"/>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79</a:t>
            </a:fld>
            <a:endParaRPr lang="en-US"/>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With Single Public Subnet (Scenario 1)</a:t>
            </a:r>
            <a:endParaRPr lang="en-US" dirty="0"/>
          </a:p>
        </p:txBody>
      </p:sp>
      <p:sp>
        <p:nvSpPr>
          <p:cNvPr id="3" name="Content Placeholder 2"/>
          <p:cNvSpPr>
            <a:spLocks noGrp="1"/>
          </p:cNvSpPr>
          <p:nvPr>
            <p:ph idx="1"/>
          </p:nvPr>
        </p:nvSpPr>
        <p:spPr/>
        <p:txBody>
          <a:bodyPr>
            <a:normAutofit/>
          </a:bodyPr>
          <a:lstStyle/>
          <a:p>
            <a:r>
              <a:rPr lang="en-GB" sz="1400" dirty="0"/>
              <a:t>The configuration for this scenario includes a virtual private cloud (VPC) with a single public subnet, and an Internet gateway to enable communication over the Internet. We recommend this configuration if you need to run a single-tier, public-facing web application, such as a blog or a simple website.</a:t>
            </a:r>
          </a:p>
        </p:txBody>
      </p:sp>
      <p:sp>
        <p:nvSpPr>
          <p:cNvPr id="4" name="Slide Number Placeholder 3"/>
          <p:cNvSpPr>
            <a:spLocks noGrp="1"/>
          </p:cNvSpPr>
          <p:nvPr>
            <p:ph type="sldNum" sz="quarter" idx="12"/>
          </p:nvPr>
        </p:nvSpPr>
        <p:spPr/>
        <p:txBody>
          <a:bodyPr/>
          <a:lstStyle/>
          <a:p>
            <a:fld id="{CF3BE448-F768-4AC5-8094-8F17F27BA907}" type="slidenum">
              <a:rPr lang="en-US" smtClean="0"/>
              <a:t>8</a:t>
            </a:fld>
            <a:endParaRPr lang="en-US"/>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r>
              <a:rPr lang="en-GB" sz="1400" dirty="0" smtClean="0"/>
              <a:t>.</a:t>
            </a:r>
          </a:p>
          <a:p>
            <a:r>
              <a:rPr lang="en-GB" sz="1400" dirty="0" smtClean="0"/>
              <a:t>You can create up to </a:t>
            </a:r>
            <a:r>
              <a:rPr lang="en-GB" sz="1400" b="1" dirty="0" smtClean="0">
                <a:solidFill>
                  <a:srgbClr val="FF0000"/>
                </a:solidFill>
              </a:rPr>
              <a:t>50 rules per security group </a:t>
            </a:r>
            <a:r>
              <a:rPr lang="en-GB" sz="1400" dirty="0" smtClean="0"/>
              <a:t>in Amazon EC2-VPC</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80</a:t>
            </a:fld>
            <a:endParaRPr lang="en-US"/>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
        <p:nvSpPr>
          <p:cNvPr id="4" name="Slide Number Placeholder 3"/>
          <p:cNvSpPr>
            <a:spLocks noGrp="1"/>
          </p:cNvSpPr>
          <p:nvPr>
            <p:ph type="sldNum" sz="quarter" idx="12"/>
          </p:nvPr>
        </p:nvSpPr>
        <p:spPr/>
        <p:txBody>
          <a:bodyPr/>
          <a:lstStyle/>
          <a:p>
            <a:fld id="{CF3BE448-F768-4AC5-8094-8F17F27BA907}" type="slidenum">
              <a:rPr lang="en-US" smtClean="0"/>
              <a:t>81</a:t>
            </a:fld>
            <a:endParaRPr lang="en-US"/>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a:p>
            <a:r>
              <a:rPr lang="en-GB" sz="1400" dirty="0" smtClean="0"/>
              <a:t>S3 bucket URL format. Note the </a:t>
            </a:r>
            <a:r>
              <a:rPr lang="en-GB" sz="1400" b="1" dirty="0" smtClean="0">
                <a:solidFill>
                  <a:srgbClr val="FF0000"/>
                </a:solidFill>
              </a:rPr>
              <a:t>hyphen</a:t>
            </a:r>
            <a:r>
              <a:rPr lang="en-GB" sz="1400" dirty="0" smtClean="0">
                <a:solidFill>
                  <a:srgbClr val="FF0000"/>
                </a:solidFill>
              </a:rPr>
              <a:t> </a:t>
            </a:r>
            <a:r>
              <a:rPr lang="en-GB" sz="1400" dirty="0" smtClean="0"/>
              <a:t>between s3 and region</a:t>
            </a:r>
          </a:p>
          <a:p>
            <a:pPr lvl="1">
              <a:buFont typeface="Wingdings" panose="05000000000000000000" pitchFamily="2" charset="2"/>
              <a:buChar char="Ø"/>
            </a:pPr>
            <a:r>
              <a:rPr lang="en-GB" sz="1400" u="sng" dirty="0"/>
              <a:t>http://s3-aws-region.amazonaws.com/mynewbucket</a:t>
            </a:r>
          </a:p>
          <a:p>
            <a:pPr lvl="1">
              <a:buFont typeface="Wingdings" panose="05000000000000000000" pitchFamily="2" charset="2"/>
              <a:buChar char="Ø"/>
            </a:pPr>
            <a:r>
              <a:rPr lang="en-GB" sz="1400" u="sng" dirty="0"/>
              <a:t>http://mynewbucket.s3.aws-region.amazonaws.com</a:t>
            </a:r>
          </a:p>
          <a:p>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82</a:t>
            </a:fld>
            <a:endParaRPr lang="en-US"/>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Tags</a:t>
            </a:r>
            <a:endParaRPr lang="en-US" dirty="0"/>
          </a:p>
        </p:txBody>
      </p:sp>
      <p:sp>
        <p:nvSpPr>
          <p:cNvPr id="3" name="Content Placeholder 2"/>
          <p:cNvSpPr>
            <a:spLocks noGrp="1"/>
          </p:cNvSpPr>
          <p:nvPr>
            <p:ph idx="1"/>
          </p:nvPr>
        </p:nvSpPr>
        <p:spPr/>
        <p:txBody>
          <a:bodyPr>
            <a:normAutofit/>
          </a:bodyPr>
          <a:lstStyle/>
          <a:p>
            <a:r>
              <a:rPr lang="en-GB" sz="1400" dirty="0"/>
              <a:t>You </a:t>
            </a:r>
            <a:r>
              <a:rPr lang="en-GB" sz="1400" b="1" dirty="0">
                <a:solidFill>
                  <a:srgbClr val="FF0000"/>
                </a:solidFill>
              </a:rPr>
              <a:t>cannot tag individual folders</a:t>
            </a:r>
            <a:r>
              <a:rPr lang="en-GB" sz="1400" dirty="0">
                <a:solidFill>
                  <a:srgbClr val="FF0000"/>
                </a:solidFill>
              </a:rPr>
              <a:t> </a:t>
            </a:r>
            <a:r>
              <a:rPr lang="en-GB" sz="1400" dirty="0"/>
              <a:t>within an S3 bucket. If you create an individual user for each staff member, there will be no way to keep their active directory credentials synched when they change their password. You should either create a </a:t>
            </a:r>
            <a:r>
              <a:rPr lang="en-GB" sz="1400" b="1" dirty="0">
                <a:solidFill>
                  <a:srgbClr val="FF0000"/>
                </a:solidFill>
              </a:rPr>
              <a:t>federation proxy or identity provider </a:t>
            </a:r>
            <a:r>
              <a:rPr lang="en-GB" sz="1400" dirty="0"/>
              <a:t>and then use AWS security token service to create temporary tokens. You will then need to create the appropriate IAM role for which the users will assume when writing to the S3 bucket</a:t>
            </a:r>
            <a:r>
              <a:rPr lang="en-GB" sz="1400" dirty="0" smtClean="0"/>
              <a:t>.</a:t>
            </a:r>
          </a:p>
          <a:p>
            <a:r>
              <a:rPr lang="en-GB" sz="1400" dirty="0"/>
              <a:t>Object tagging enables you to categorize storage. Each tag is a key-value pair</a:t>
            </a:r>
            <a:r>
              <a:rPr lang="en-GB" sz="1400" dirty="0" smtClean="0"/>
              <a:t>.</a:t>
            </a:r>
          </a:p>
          <a:p>
            <a:r>
              <a:rPr lang="en-GB" sz="1400" dirty="0"/>
              <a:t>You can add tags to new objects when you upload them or you can add them to existing objects. Note the following:</a:t>
            </a:r>
          </a:p>
          <a:p>
            <a:pPr lvl="1">
              <a:buFont typeface="Wingdings" panose="05000000000000000000" pitchFamily="2" charset="2"/>
              <a:buChar char="Ø"/>
            </a:pPr>
            <a:r>
              <a:rPr lang="en-GB" sz="1400" dirty="0"/>
              <a:t>You can associate up to 10 tags with an object. Tags associated with an object must have unique tag keys.</a:t>
            </a:r>
          </a:p>
          <a:p>
            <a:pPr lvl="1">
              <a:buFont typeface="Wingdings" panose="05000000000000000000" pitchFamily="2" charset="2"/>
              <a:buChar char="Ø"/>
            </a:pPr>
            <a:r>
              <a:rPr lang="en-GB" sz="1400" dirty="0"/>
              <a:t>A tag key can be up to 128 Unicode characters in length and tag values can be up to 256 Unicode characters in length.</a:t>
            </a:r>
          </a:p>
          <a:p>
            <a:pPr lvl="1">
              <a:buFont typeface="Wingdings" panose="05000000000000000000" pitchFamily="2" charset="2"/>
              <a:buChar char="Ø"/>
            </a:pPr>
            <a:r>
              <a:rPr lang="en-GB" sz="1400" dirty="0"/>
              <a:t>Key and values are case sensitive</a:t>
            </a:r>
            <a:r>
              <a:rPr lang="en-GB" sz="1400" dirty="0" smtClean="0"/>
              <a:t>.</a:t>
            </a:r>
          </a:p>
          <a:p>
            <a:r>
              <a:rPr lang="en-GB" sz="1400" dirty="0" smtClean="0"/>
              <a:t>Temporary security credential is valid for </a:t>
            </a:r>
            <a:r>
              <a:rPr lang="en-GB" sz="1400" b="1" dirty="0" smtClean="0"/>
              <a:t>1 hour </a:t>
            </a:r>
            <a:r>
              <a:rPr lang="en-GB" sz="1400" dirty="0" smtClean="0"/>
              <a:t>by default</a:t>
            </a:r>
            <a:endParaRPr lang="en-GB" sz="1400" dirty="0"/>
          </a:p>
          <a:p>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83</a:t>
            </a:fld>
            <a:endParaRPr lang="en-US"/>
          </a:p>
        </p:txBody>
      </p:sp>
    </p:spTree>
    <p:extLst>
      <p:ext uri="{BB962C8B-B14F-4D97-AF65-F5344CB8AC3E}">
        <p14:creationId xmlns:p14="http://schemas.microsoft.com/office/powerpoint/2010/main" val="39358535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Multipart Upload</a:t>
            </a:r>
            <a:endParaRPr lang="en-US" dirty="0"/>
          </a:p>
        </p:txBody>
      </p:sp>
      <p:sp>
        <p:nvSpPr>
          <p:cNvPr id="3" name="Content Placeholder 2"/>
          <p:cNvSpPr>
            <a:spLocks noGrp="1"/>
          </p:cNvSpPr>
          <p:nvPr>
            <p:ph idx="1"/>
          </p:nvPr>
        </p:nvSpPr>
        <p:spPr/>
        <p:txBody>
          <a:bodyPr>
            <a:normAutofit/>
          </a:bodyPr>
          <a:lstStyle/>
          <a:p>
            <a:r>
              <a:rPr lang="en-GB" sz="1400" dirty="0" smtClean="0"/>
              <a:t>Improved throughput</a:t>
            </a:r>
          </a:p>
          <a:p>
            <a:r>
              <a:rPr lang="en-GB" sz="1400" dirty="0" smtClean="0"/>
              <a:t>Quick recovery from network failures</a:t>
            </a:r>
          </a:p>
          <a:p>
            <a:r>
              <a:rPr lang="en-GB" sz="1400" dirty="0" smtClean="0"/>
              <a:t>Ability to begin the upload before you know the final object size</a:t>
            </a:r>
          </a:p>
          <a:p>
            <a:r>
              <a:rPr lang="en-GB" sz="1400" dirty="0" smtClean="0"/>
              <a:t>Ability to pause and resume object uploads</a:t>
            </a:r>
          </a:p>
          <a:p>
            <a:r>
              <a:rPr lang="en-GB" sz="1400" dirty="0" smtClean="0"/>
              <a:t>Maximum part size </a:t>
            </a:r>
            <a:r>
              <a:rPr lang="en-GB" sz="1400" b="1" dirty="0" smtClean="0"/>
              <a:t>5 GB</a:t>
            </a:r>
          </a:p>
        </p:txBody>
      </p:sp>
      <p:sp>
        <p:nvSpPr>
          <p:cNvPr id="4" name="Slide Number Placeholder 3"/>
          <p:cNvSpPr>
            <a:spLocks noGrp="1"/>
          </p:cNvSpPr>
          <p:nvPr>
            <p:ph type="sldNum" sz="quarter" idx="12"/>
          </p:nvPr>
        </p:nvSpPr>
        <p:spPr/>
        <p:txBody>
          <a:bodyPr/>
          <a:lstStyle/>
          <a:p>
            <a:fld id="{CF3BE448-F768-4AC5-8094-8F17F27BA907}" type="slidenum">
              <a:rPr lang="en-US" smtClean="0"/>
              <a:t>84</a:t>
            </a:fld>
            <a:endParaRPr lang="en-US"/>
          </a:p>
        </p:txBody>
      </p:sp>
    </p:spTree>
    <p:extLst>
      <p:ext uri="{BB962C8B-B14F-4D97-AF65-F5344CB8AC3E}">
        <p14:creationId xmlns:p14="http://schemas.microsoft.com/office/powerpoint/2010/main" val="22805407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Character Set</a:t>
            </a:r>
            <a:endParaRPr lang="en-US" dirty="0"/>
          </a:p>
        </p:txBody>
      </p:sp>
      <p:sp>
        <p:nvSpPr>
          <p:cNvPr id="3" name="Content Placeholder 2"/>
          <p:cNvSpPr>
            <a:spLocks noGrp="1"/>
          </p:cNvSpPr>
          <p:nvPr>
            <p:ph idx="1"/>
          </p:nvPr>
        </p:nvSpPr>
        <p:spPr/>
        <p:txBody>
          <a:bodyPr>
            <a:normAutofit/>
          </a:bodyPr>
          <a:lstStyle/>
          <a:p>
            <a:r>
              <a:rPr lang="en-GB" sz="1400" dirty="0" smtClean="0"/>
              <a:t>SOAP Request – </a:t>
            </a:r>
            <a:r>
              <a:rPr lang="en-GB" sz="1400" b="1" dirty="0" smtClean="0"/>
              <a:t>UTF-8</a:t>
            </a:r>
          </a:p>
          <a:p>
            <a:r>
              <a:rPr lang="en-GB" sz="1400" dirty="0" smtClean="0"/>
              <a:t>REST API – </a:t>
            </a:r>
            <a:r>
              <a:rPr lang="en-GB" sz="1400" b="1" dirty="0" smtClean="0"/>
              <a:t>US-ASCII</a:t>
            </a:r>
          </a:p>
        </p:txBody>
      </p:sp>
      <p:sp>
        <p:nvSpPr>
          <p:cNvPr id="4" name="Slide Number Placeholder 3"/>
          <p:cNvSpPr>
            <a:spLocks noGrp="1"/>
          </p:cNvSpPr>
          <p:nvPr>
            <p:ph type="sldNum" sz="quarter" idx="12"/>
          </p:nvPr>
        </p:nvSpPr>
        <p:spPr/>
        <p:txBody>
          <a:bodyPr/>
          <a:lstStyle/>
          <a:p>
            <a:fld id="{CF3BE448-F768-4AC5-8094-8F17F27BA907}" type="slidenum">
              <a:rPr lang="en-US" smtClean="0"/>
              <a:t>85</a:t>
            </a:fld>
            <a:endParaRPr lang="en-US"/>
          </a:p>
        </p:txBody>
      </p:sp>
    </p:spTree>
    <p:extLst>
      <p:ext uri="{BB962C8B-B14F-4D97-AF65-F5344CB8AC3E}">
        <p14:creationId xmlns:p14="http://schemas.microsoft.com/office/powerpoint/2010/main" val="35165008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Metadata</a:t>
            </a:r>
            <a:endParaRPr lang="en-US" dirty="0"/>
          </a:p>
        </p:txBody>
      </p:sp>
      <p:sp>
        <p:nvSpPr>
          <p:cNvPr id="3" name="Content Placeholder 2"/>
          <p:cNvSpPr>
            <a:spLocks noGrp="1"/>
          </p:cNvSpPr>
          <p:nvPr>
            <p:ph idx="1"/>
          </p:nvPr>
        </p:nvSpPr>
        <p:spPr/>
        <p:txBody>
          <a:bodyPr>
            <a:normAutofit/>
          </a:bodyPr>
          <a:lstStyle/>
          <a:p>
            <a:r>
              <a:rPr lang="en-GB" sz="1400" b="1" dirty="0" smtClean="0"/>
              <a:t>Delete marker </a:t>
            </a:r>
            <a:r>
              <a:rPr lang="en-GB" sz="1400" dirty="0" smtClean="0"/>
              <a:t>metadata cannot be updated</a:t>
            </a:r>
          </a:p>
          <a:p>
            <a:r>
              <a:rPr lang="en-GB" sz="1400" dirty="0" smtClean="0"/>
              <a:t>HTTP Header can have </a:t>
            </a:r>
            <a:r>
              <a:rPr lang="en-GB" sz="1400" b="1" dirty="0" smtClean="0"/>
              <a:t>4KB</a:t>
            </a:r>
            <a:r>
              <a:rPr lang="en-GB" sz="1400" dirty="0" smtClean="0"/>
              <a:t> of data</a:t>
            </a:r>
          </a:p>
          <a:p>
            <a:r>
              <a:rPr lang="en-GB" sz="1400" dirty="0" smtClean="0"/>
              <a:t>User defined metadata prefixed with </a:t>
            </a:r>
            <a:r>
              <a:rPr lang="en-GB" sz="1400" b="1" dirty="0" smtClean="0"/>
              <a:t>“x-</a:t>
            </a:r>
            <a:r>
              <a:rPr lang="en-GB" sz="1400" b="1" dirty="0" err="1" smtClean="0"/>
              <a:t>amz</a:t>
            </a:r>
            <a:r>
              <a:rPr lang="en-GB" sz="1400" b="1" dirty="0" smtClean="0"/>
              <a:t>-meta-”</a:t>
            </a:r>
          </a:p>
          <a:p>
            <a:r>
              <a:rPr lang="en-GB" sz="1400" dirty="0" smtClean="0"/>
              <a:t>Maximum number of </a:t>
            </a:r>
            <a:r>
              <a:rPr lang="en-GB" sz="1400" b="1" dirty="0" smtClean="0"/>
              <a:t>object life cycle rules </a:t>
            </a:r>
            <a:r>
              <a:rPr lang="en-GB" sz="1400" dirty="0" smtClean="0"/>
              <a:t>is </a:t>
            </a:r>
            <a:r>
              <a:rPr lang="en-GB" sz="1400" dirty="0" smtClean="0">
                <a:solidFill>
                  <a:srgbClr val="FF0000"/>
                </a:solidFill>
              </a:rPr>
              <a:t>1000</a:t>
            </a:r>
          </a:p>
        </p:txBody>
      </p:sp>
      <p:sp>
        <p:nvSpPr>
          <p:cNvPr id="4" name="Slide Number Placeholder 3"/>
          <p:cNvSpPr>
            <a:spLocks noGrp="1"/>
          </p:cNvSpPr>
          <p:nvPr>
            <p:ph type="sldNum" sz="quarter" idx="12"/>
          </p:nvPr>
        </p:nvSpPr>
        <p:spPr/>
        <p:txBody>
          <a:bodyPr/>
          <a:lstStyle/>
          <a:p>
            <a:fld id="{CF3BE448-F768-4AC5-8094-8F17F27BA907}" type="slidenum">
              <a:rPr lang="en-US" smtClean="0"/>
              <a:t>86</a:t>
            </a:fld>
            <a:endParaRPr lang="en-US"/>
          </a:p>
        </p:txBody>
      </p:sp>
    </p:spTree>
    <p:extLst>
      <p:ext uri="{BB962C8B-B14F-4D97-AF65-F5344CB8AC3E}">
        <p14:creationId xmlns:p14="http://schemas.microsoft.com/office/powerpoint/2010/main" val="13672545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Dev Pays</a:t>
            </a:r>
            <a:endParaRPr lang="en-US" dirty="0"/>
          </a:p>
        </p:txBody>
      </p:sp>
      <p:sp>
        <p:nvSpPr>
          <p:cNvPr id="3" name="Content Placeholder 2"/>
          <p:cNvSpPr>
            <a:spLocks noGrp="1"/>
          </p:cNvSpPr>
          <p:nvPr>
            <p:ph idx="1"/>
          </p:nvPr>
        </p:nvSpPr>
        <p:spPr/>
        <p:txBody>
          <a:bodyPr>
            <a:normAutofit/>
          </a:bodyPr>
          <a:lstStyle/>
          <a:p>
            <a:r>
              <a:rPr lang="en-GB" sz="1400" dirty="0" smtClean="0"/>
              <a:t>SOAP API request doesn’t support Dev Pays</a:t>
            </a:r>
          </a:p>
          <a:p>
            <a:r>
              <a:rPr lang="en-GB" sz="1400" b="1" dirty="0" smtClean="0"/>
              <a:t>Requester</a:t>
            </a:r>
            <a:r>
              <a:rPr lang="en-GB" sz="1400" dirty="0" smtClean="0"/>
              <a:t> is charged for reading the content</a:t>
            </a:r>
          </a:p>
        </p:txBody>
      </p:sp>
      <p:sp>
        <p:nvSpPr>
          <p:cNvPr id="4" name="Slide Number Placeholder 3"/>
          <p:cNvSpPr>
            <a:spLocks noGrp="1"/>
          </p:cNvSpPr>
          <p:nvPr>
            <p:ph type="sldNum" sz="quarter" idx="12"/>
          </p:nvPr>
        </p:nvSpPr>
        <p:spPr/>
        <p:txBody>
          <a:bodyPr/>
          <a:lstStyle/>
          <a:p>
            <a:fld id="{CF3BE448-F768-4AC5-8094-8F17F27BA907}" type="slidenum">
              <a:rPr lang="en-US" smtClean="0"/>
              <a:t>87</a:t>
            </a:fld>
            <a:endParaRPr lang="en-US"/>
          </a:p>
        </p:txBody>
      </p:sp>
    </p:spTree>
    <p:extLst>
      <p:ext uri="{BB962C8B-B14F-4D97-AF65-F5344CB8AC3E}">
        <p14:creationId xmlns:p14="http://schemas.microsoft.com/office/powerpoint/2010/main" val="294114477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CORS</a:t>
            </a:r>
            <a:endParaRPr lang="en-US" dirty="0"/>
          </a:p>
        </p:txBody>
      </p:sp>
      <p:sp>
        <p:nvSpPr>
          <p:cNvPr id="3" name="Content Placeholder 2"/>
          <p:cNvSpPr>
            <a:spLocks noGrp="1"/>
          </p:cNvSpPr>
          <p:nvPr>
            <p:ph idx="1"/>
          </p:nvPr>
        </p:nvSpPr>
        <p:spPr/>
        <p:txBody>
          <a:bodyPr>
            <a:normAutofit/>
          </a:bodyPr>
          <a:lstStyle/>
          <a:p>
            <a:r>
              <a:rPr lang="en-GB" sz="1400" dirty="0" smtClean="0"/>
              <a:t>Configures in “Permission Screen” </a:t>
            </a:r>
            <a:r>
              <a:rPr lang="en-GB" sz="1400" dirty="0"/>
              <a:t>o</a:t>
            </a:r>
            <a:r>
              <a:rPr lang="en-GB" sz="1400" dirty="0" smtClean="0"/>
              <a:t>n management console</a:t>
            </a:r>
          </a:p>
          <a:p>
            <a:r>
              <a:rPr lang="en-GB" sz="1400" b="1" dirty="0" smtClean="0"/>
              <a:t>AllowedOrigin Element</a:t>
            </a:r>
            <a:r>
              <a:rPr lang="en-GB" sz="1400" dirty="0" smtClean="0"/>
              <a:t> - </a:t>
            </a:r>
            <a:r>
              <a:rPr lang="en-GB" sz="1400" dirty="0"/>
              <a:t>In the AllowedOrigin element you specify the origins that you want to allow cross-domain </a:t>
            </a:r>
            <a:r>
              <a:rPr lang="en-GB" sz="1400" dirty="0" smtClean="0"/>
              <a:t>requests</a:t>
            </a:r>
          </a:p>
          <a:p>
            <a:r>
              <a:rPr lang="en-GB" sz="1400" b="1" dirty="0"/>
              <a:t>AllowedMethod </a:t>
            </a:r>
            <a:r>
              <a:rPr lang="en-GB" sz="1400" b="1" dirty="0" smtClean="0"/>
              <a:t>Element - </a:t>
            </a:r>
            <a:r>
              <a:rPr lang="en-GB" sz="1400" dirty="0"/>
              <a:t>In the CORS configuration, you can specify the following values for the AllowedMethod </a:t>
            </a:r>
            <a:r>
              <a:rPr lang="en-GB" sz="1400" dirty="0" smtClean="0"/>
              <a:t>element</a:t>
            </a:r>
            <a:endParaRPr lang="en-GB" sz="1400" dirty="0"/>
          </a:p>
          <a:p>
            <a:pPr lvl="1">
              <a:buFont typeface="Wingdings" panose="05000000000000000000" pitchFamily="2" charset="2"/>
              <a:buChar char="Ø"/>
            </a:pPr>
            <a:r>
              <a:rPr lang="en-GB" sz="1400" dirty="0"/>
              <a:t>GET</a:t>
            </a:r>
          </a:p>
          <a:p>
            <a:pPr lvl="1">
              <a:buFont typeface="Wingdings" panose="05000000000000000000" pitchFamily="2" charset="2"/>
              <a:buChar char="Ø"/>
            </a:pPr>
            <a:r>
              <a:rPr lang="en-GB" sz="1400" dirty="0"/>
              <a:t>PUT</a:t>
            </a:r>
          </a:p>
          <a:p>
            <a:pPr lvl="1">
              <a:buFont typeface="Wingdings" panose="05000000000000000000" pitchFamily="2" charset="2"/>
              <a:buChar char="Ø"/>
            </a:pPr>
            <a:r>
              <a:rPr lang="en-GB" sz="1400" dirty="0"/>
              <a:t>POST</a:t>
            </a:r>
          </a:p>
          <a:p>
            <a:pPr lvl="1">
              <a:buFont typeface="Wingdings" panose="05000000000000000000" pitchFamily="2" charset="2"/>
              <a:buChar char="Ø"/>
            </a:pPr>
            <a:r>
              <a:rPr lang="en-GB" sz="1400" dirty="0"/>
              <a:t>DELETE</a:t>
            </a:r>
          </a:p>
          <a:p>
            <a:pPr lvl="1">
              <a:buFont typeface="Wingdings" panose="05000000000000000000" pitchFamily="2" charset="2"/>
              <a:buChar char="Ø"/>
            </a:pPr>
            <a:r>
              <a:rPr lang="en-GB" sz="1400" dirty="0"/>
              <a:t>HEAD</a:t>
            </a:r>
          </a:p>
          <a:p>
            <a:r>
              <a:rPr lang="en-GB" sz="1400" dirty="0"/>
              <a:t>The </a:t>
            </a:r>
            <a:r>
              <a:rPr lang="en-GB" sz="1400" b="1" dirty="0"/>
              <a:t>AllowedHeader</a:t>
            </a:r>
            <a:r>
              <a:rPr lang="en-GB" sz="1400" dirty="0"/>
              <a:t> element specifies which headers are allowed in a </a:t>
            </a:r>
            <a:r>
              <a:rPr lang="en-GB" sz="1400" dirty="0" smtClean="0"/>
              <a:t>pre-flight </a:t>
            </a:r>
            <a:r>
              <a:rPr lang="en-GB" sz="1400" dirty="0"/>
              <a:t>request through the Access-Control-Request-Headers header.</a:t>
            </a:r>
            <a:endParaRPr lang="en-GB" sz="1400" b="1" dirty="0"/>
          </a:p>
          <a:p>
            <a:r>
              <a:rPr lang="en-GB" sz="1400" dirty="0"/>
              <a:t>Each </a:t>
            </a:r>
            <a:r>
              <a:rPr lang="en-GB" sz="1400" b="1" dirty="0"/>
              <a:t>ExposeHeader</a:t>
            </a:r>
            <a:r>
              <a:rPr lang="en-GB" sz="1400" dirty="0"/>
              <a:t> element identifies a header in the response that you want customers to be able to access from their applications</a:t>
            </a:r>
            <a:endParaRPr lang="en-GB" sz="1400" dirty="0" smtClean="0"/>
          </a:p>
          <a:p>
            <a:r>
              <a:rPr lang="en-GB" sz="1400" dirty="0"/>
              <a:t>The </a:t>
            </a:r>
            <a:r>
              <a:rPr lang="en-GB" sz="1400" b="1" dirty="0"/>
              <a:t>MaxAgeSeconds</a:t>
            </a:r>
            <a:r>
              <a:rPr lang="en-GB" sz="1400" dirty="0"/>
              <a:t> element specifies the time in seconds that your browser can cache the response for a </a:t>
            </a:r>
            <a:r>
              <a:rPr lang="en-GB" sz="1400" dirty="0" smtClean="0"/>
              <a:t>pre-flight </a:t>
            </a:r>
            <a:r>
              <a:rPr lang="en-GB" sz="1400" dirty="0"/>
              <a:t>request as identified </a:t>
            </a:r>
            <a:r>
              <a:rPr lang="en-GB" sz="1400" dirty="0" smtClean="0"/>
              <a:t>by </a:t>
            </a:r>
            <a:r>
              <a:rPr lang="en-GB" sz="1400" dirty="0"/>
              <a:t>the resource, the HTTP method, and the </a:t>
            </a:r>
            <a:r>
              <a:rPr lang="en-GB" sz="1400" dirty="0" smtClean="0"/>
              <a:t>origin</a:t>
            </a:r>
          </a:p>
          <a:p>
            <a:r>
              <a:rPr lang="en-GB" sz="1400" dirty="0"/>
              <a:t>When Amazon S3 receives a </a:t>
            </a:r>
            <a:r>
              <a:rPr lang="en-GB" sz="1400" dirty="0" smtClean="0"/>
              <a:t>pre-flight </a:t>
            </a:r>
            <a:r>
              <a:rPr lang="en-GB" sz="1400" dirty="0"/>
              <a:t>request from a browser, it evaluates the CORS configuration for the bucket and uses the </a:t>
            </a:r>
            <a:r>
              <a:rPr lang="en-GB" sz="1400" b="1" dirty="0">
                <a:solidFill>
                  <a:srgbClr val="FF0000"/>
                </a:solidFill>
              </a:rPr>
              <a:t>first CORSRule rule </a:t>
            </a:r>
            <a:r>
              <a:rPr lang="en-GB" sz="1400" dirty="0"/>
              <a:t>that matches the incoming browser request to enable a cross-origin request. </a:t>
            </a:r>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88</a:t>
            </a:fld>
            <a:endParaRPr lang="en-US"/>
          </a:p>
        </p:txBody>
      </p:sp>
    </p:spTree>
    <p:extLst>
      <p:ext uri="{BB962C8B-B14F-4D97-AF65-F5344CB8AC3E}">
        <p14:creationId xmlns:p14="http://schemas.microsoft.com/office/powerpoint/2010/main" val="24049311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Archive Retrieval Options</a:t>
            </a:r>
            <a:endParaRPr lang="en-US" dirty="0"/>
          </a:p>
        </p:txBody>
      </p:sp>
      <p:sp>
        <p:nvSpPr>
          <p:cNvPr id="3" name="Content Placeholder 2"/>
          <p:cNvSpPr>
            <a:spLocks noGrp="1"/>
          </p:cNvSpPr>
          <p:nvPr>
            <p:ph idx="1"/>
          </p:nvPr>
        </p:nvSpPr>
        <p:spPr/>
        <p:txBody>
          <a:bodyPr>
            <a:normAutofit/>
          </a:bodyPr>
          <a:lstStyle/>
          <a:p>
            <a:r>
              <a:rPr lang="en-GB" sz="1400" dirty="0"/>
              <a:t>You can specify one of the following when restoring an archived object:</a:t>
            </a:r>
          </a:p>
          <a:p>
            <a:r>
              <a:rPr lang="en-GB" sz="1400" b="1" dirty="0"/>
              <a:t>Expedited</a:t>
            </a:r>
            <a:r>
              <a:rPr lang="en-GB" sz="1400" dirty="0"/>
              <a:t> - Expedited retrievals allow you to quickly access your data when occasional urgent requests for a subset of archives are required. For all but the largest archived objects (250 MB+), data accessed using Expedited retrievals are typically made available within 1–5 minutes. There are two types of Expedited retrievals: On-Demand and Provisioned. On-Demand requests are similar to EC2 On-Demand instances and are available most of the time. Provisioned requests are guaranteed to be available when you need them. For more information, see </a:t>
            </a:r>
            <a:r>
              <a:rPr lang="en-GB" sz="1400" dirty="0">
                <a:hlinkClick r:id="rId2"/>
              </a:rPr>
              <a:t>Provisioned Capacity</a:t>
            </a:r>
            <a:r>
              <a:rPr lang="en-GB" sz="1400" dirty="0"/>
              <a:t>.</a:t>
            </a:r>
          </a:p>
          <a:p>
            <a:r>
              <a:rPr lang="en-GB" sz="1400" b="1" dirty="0"/>
              <a:t>Standard</a:t>
            </a:r>
            <a:r>
              <a:rPr lang="en-GB" sz="1400" dirty="0"/>
              <a:t> - Standard retrievals allow you to access any of your archived objects within several hours. Standard retrievals typically complete within 3–5 hours. This is the </a:t>
            </a:r>
            <a:r>
              <a:rPr lang="en-GB" sz="1400" b="1" dirty="0">
                <a:solidFill>
                  <a:srgbClr val="FF0000"/>
                </a:solidFill>
              </a:rPr>
              <a:t>default option </a:t>
            </a:r>
            <a:r>
              <a:rPr lang="en-GB" sz="1400" dirty="0"/>
              <a:t>for retrieval requests that do not specify the retrieval option.</a:t>
            </a:r>
          </a:p>
          <a:p>
            <a:r>
              <a:rPr lang="en-GB" sz="1400" b="1" dirty="0"/>
              <a:t>Bulk</a:t>
            </a:r>
            <a:r>
              <a:rPr lang="en-GB" sz="1400" dirty="0"/>
              <a:t> - Bulk retrievals are Amazon Glacier’s lowest-cost retrieval option, enabling you to retrieve large amounts, even petabytes, of data inexpensively in a day. Bulk retrievals typically complete within 5–12 hours.</a:t>
            </a:r>
          </a:p>
        </p:txBody>
      </p:sp>
      <p:sp>
        <p:nvSpPr>
          <p:cNvPr id="4" name="Slide Number Placeholder 3"/>
          <p:cNvSpPr>
            <a:spLocks noGrp="1"/>
          </p:cNvSpPr>
          <p:nvPr>
            <p:ph type="sldNum" sz="quarter" idx="12"/>
          </p:nvPr>
        </p:nvSpPr>
        <p:spPr/>
        <p:txBody>
          <a:bodyPr/>
          <a:lstStyle/>
          <a:p>
            <a:fld id="{CF3BE448-F768-4AC5-8094-8F17F27BA907}" type="slidenum">
              <a:rPr lang="en-US" smtClean="0"/>
              <a:t>89</a:t>
            </a:fld>
            <a:endParaRPr lang="en-US"/>
          </a:p>
        </p:txBody>
      </p:sp>
    </p:spTree>
    <p:extLst>
      <p:ext uri="{BB962C8B-B14F-4D97-AF65-F5344CB8AC3E}">
        <p14:creationId xmlns:p14="http://schemas.microsoft.com/office/powerpoint/2010/main" val="2775963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 (Scenario 2)</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r>
              <a:rPr lang="en-GB" sz="1400" dirty="0" smtClean="0"/>
              <a:t>.</a:t>
            </a:r>
          </a:p>
          <a:p>
            <a:r>
              <a:rPr lang="en-GB" sz="1400" dirty="0"/>
              <a:t>The configuration for this scenario includes a virtual private cloud (VPC) with a public subnet and a private subnet. We recommend this scenario if you want to run a public-facing web application, while maintaining back-end servers that aren't publicly accessible. A common example is a multi-tier website, with the web servers in a public subnet and the database servers in a private subnet. You can set up security and routing so that the web servers can communicate with the database servers</a:t>
            </a:r>
            <a:r>
              <a:rPr lang="en-GB" sz="1400" dirty="0" smtClean="0"/>
              <a:t>.</a:t>
            </a:r>
          </a:p>
          <a:p>
            <a:r>
              <a:rPr lang="en-GB" sz="1400" dirty="0"/>
              <a:t>The instances in the public subnet can send outbound traffic directly to the Internet, whereas the instances in the private subnet can't. Instead, the instances in the private subnet can access the Internet by using a </a:t>
            </a:r>
            <a:r>
              <a:rPr lang="en-GB" sz="1400" b="1" dirty="0">
                <a:solidFill>
                  <a:srgbClr val="FF0000"/>
                </a:solidFill>
              </a:rPr>
              <a:t>network address translation (NAT) gateway that resides in the public subnet</a:t>
            </a:r>
            <a:r>
              <a:rPr lang="en-GB" sz="1400" dirty="0"/>
              <a:t>. The database servers can connect to the Internet for software updates using the NAT gateway, but the Internet cannot establish connections to the database servers.</a:t>
            </a:r>
          </a:p>
        </p:txBody>
      </p:sp>
      <p:sp>
        <p:nvSpPr>
          <p:cNvPr id="4" name="Slide Number Placeholder 3"/>
          <p:cNvSpPr>
            <a:spLocks noGrp="1"/>
          </p:cNvSpPr>
          <p:nvPr>
            <p:ph type="sldNum" sz="quarter" idx="12"/>
          </p:nvPr>
        </p:nvSpPr>
        <p:spPr/>
        <p:txBody>
          <a:bodyPr/>
          <a:lstStyle/>
          <a:p>
            <a:fld id="{CF3BE448-F768-4AC5-8094-8F17F27BA907}" type="slidenum">
              <a:rPr lang="en-US" smtClean="0"/>
              <a:t>9</a:t>
            </a:fld>
            <a:endParaRPr lang="en-US"/>
          </a:p>
        </p:txBody>
      </p:sp>
    </p:spTree>
    <p:extLst>
      <p:ext uri="{BB962C8B-B14F-4D97-AF65-F5344CB8AC3E}">
        <p14:creationId xmlns:p14="http://schemas.microsoft.com/office/powerpoint/2010/main" val="3008476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Life Cycle Policies</a:t>
            </a:r>
            <a:endParaRPr lang="en-US" dirty="0"/>
          </a:p>
        </p:txBody>
      </p:sp>
      <p:sp>
        <p:nvSpPr>
          <p:cNvPr id="3" name="Content Placeholder 2"/>
          <p:cNvSpPr>
            <a:spLocks noGrp="1"/>
          </p:cNvSpPr>
          <p:nvPr>
            <p:ph idx="1"/>
          </p:nvPr>
        </p:nvSpPr>
        <p:spPr/>
        <p:txBody>
          <a:bodyPr>
            <a:normAutofit/>
          </a:bodyPr>
          <a:lstStyle/>
          <a:p>
            <a:r>
              <a:rPr lang="en-GB" sz="1400" dirty="0" smtClean="0"/>
              <a:t>Need to </a:t>
            </a:r>
            <a:r>
              <a:rPr lang="en-GB" sz="1400" b="1" dirty="0" smtClean="0"/>
              <a:t>enable bucket versioning</a:t>
            </a:r>
            <a:r>
              <a:rPr lang="en-GB" sz="1400" dirty="0" smtClean="0"/>
              <a:t> to manage S3 lifecycle policies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90</a:t>
            </a:fld>
            <a:endParaRPr lang="en-US"/>
          </a:p>
        </p:txBody>
      </p:sp>
    </p:spTree>
    <p:extLst>
      <p:ext uri="{BB962C8B-B14F-4D97-AF65-F5344CB8AC3E}">
        <p14:creationId xmlns:p14="http://schemas.microsoft.com/office/powerpoint/2010/main" val="3129778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91</a:t>
            </a:fld>
            <a:endParaRPr lang="en-US"/>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92</a:t>
            </a:fld>
            <a:endParaRPr lang="en-US"/>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93</a:t>
            </a:fld>
            <a:endParaRPr lang="en-US"/>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
        <p:nvSpPr>
          <p:cNvPr id="4" name="Slide Number Placeholder 3"/>
          <p:cNvSpPr>
            <a:spLocks noGrp="1"/>
          </p:cNvSpPr>
          <p:nvPr>
            <p:ph type="sldNum" sz="quarter" idx="12"/>
          </p:nvPr>
        </p:nvSpPr>
        <p:spPr/>
        <p:txBody>
          <a:bodyPr/>
          <a:lstStyle/>
          <a:p>
            <a:fld id="{CF3BE448-F768-4AC5-8094-8F17F27BA907}" type="slidenum">
              <a:rPr lang="en-US" smtClean="0"/>
              <a:t>94</a:t>
            </a:fld>
            <a:endParaRPr lang="en-US"/>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95</a:t>
            </a:fld>
            <a:endParaRPr lang="en-US"/>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96</a:t>
            </a:fld>
            <a:endParaRPr lang="en-US"/>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a:t>AWS </a:t>
            </a:r>
            <a:r>
              <a:rPr lang="en-GB" sz="1400" dirty="0" err="1"/>
              <a:t>OpsWorks</a:t>
            </a:r>
            <a:r>
              <a:rPr lang="en-GB" sz="1400" dirty="0"/>
              <a:t> is a </a:t>
            </a:r>
            <a:r>
              <a:rPr lang="en-GB" sz="1400" b="1" dirty="0">
                <a:solidFill>
                  <a:srgbClr val="FF0000"/>
                </a:solidFill>
              </a:rPr>
              <a:t>configuration management service </a:t>
            </a:r>
            <a:r>
              <a:rPr lang="en-GB" sz="1400" dirty="0"/>
              <a:t>that provides managed instances of Chef and Puppet. Chef and Puppet are automation platforms that allow you to use code to automate the configurations of your servers.</a:t>
            </a:r>
            <a:endParaRPr lang="en-GB" sz="1400" dirty="0" smtClean="0"/>
          </a:p>
          <a:p>
            <a:r>
              <a:rPr lang="en-GB" sz="1400" dirty="0" err="1" smtClean="0"/>
              <a:t>Opswork</a:t>
            </a:r>
            <a:r>
              <a:rPr lang="en-GB" sz="1400" dirty="0" smtClean="0"/>
              <a:t> service can implement </a:t>
            </a:r>
            <a:r>
              <a:rPr lang="en-GB" sz="1400" b="1" dirty="0" smtClean="0"/>
              <a:t>Chef Recipes </a:t>
            </a:r>
          </a:p>
          <a:p>
            <a:r>
              <a:rPr lang="en-GB" sz="1400" dirty="0" smtClean="0"/>
              <a:t>Cloudwatch – Detailed mode is enabled by default</a:t>
            </a:r>
          </a:p>
        </p:txBody>
      </p:sp>
      <p:sp>
        <p:nvSpPr>
          <p:cNvPr id="4" name="Slide Number Placeholder 3"/>
          <p:cNvSpPr>
            <a:spLocks noGrp="1"/>
          </p:cNvSpPr>
          <p:nvPr>
            <p:ph type="sldNum" sz="quarter" idx="12"/>
          </p:nvPr>
        </p:nvSpPr>
        <p:spPr/>
        <p:txBody>
          <a:bodyPr/>
          <a:lstStyle/>
          <a:p>
            <a:fld id="{CF3BE448-F768-4AC5-8094-8F17F27BA907}" type="slidenum">
              <a:rPr lang="en-US" smtClean="0"/>
              <a:t>97</a:t>
            </a:fld>
            <a:endParaRPr lang="en-US"/>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p>
          <a:p>
            <a:r>
              <a:rPr lang="en-GB" sz="1400" dirty="0" smtClean="0"/>
              <a:t>Cluster states:-</a:t>
            </a:r>
          </a:p>
          <a:p>
            <a:pPr lvl="1">
              <a:buFont typeface="Wingdings" panose="05000000000000000000" pitchFamily="2" charset="2"/>
              <a:buChar char="Ø"/>
            </a:pPr>
            <a:r>
              <a:rPr lang="en-GB" sz="1400" dirty="0"/>
              <a:t>STARTING – The cluster provisions, starts, and configures EC2 </a:t>
            </a:r>
            <a:r>
              <a:rPr lang="en-GB" sz="1400" dirty="0" smtClean="0"/>
              <a:t>instances.</a:t>
            </a:r>
          </a:p>
          <a:p>
            <a:pPr lvl="1">
              <a:buFont typeface="Wingdings" panose="05000000000000000000" pitchFamily="2" charset="2"/>
              <a:buChar char="Ø"/>
            </a:pPr>
            <a:r>
              <a:rPr lang="en-GB" sz="1400" dirty="0" smtClean="0"/>
              <a:t>BOOTSTRAPPING </a:t>
            </a:r>
            <a:r>
              <a:rPr lang="en-GB" sz="1400" dirty="0"/>
              <a:t>– Bootstrap actions are being executed on the </a:t>
            </a:r>
            <a:r>
              <a:rPr lang="en-GB" sz="1400" dirty="0" smtClean="0"/>
              <a:t>cluster.</a:t>
            </a:r>
          </a:p>
          <a:p>
            <a:pPr lvl="1">
              <a:buFont typeface="Wingdings" panose="05000000000000000000" pitchFamily="2" charset="2"/>
              <a:buChar char="Ø"/>
            </a:pPr>
            <a:r>
              <a:rPr lang="en-GB" sz="1400" dirty="0" smtClean="0"/>
              <a:t>RUNNING </a:t>
            </a:r>
            <a:r>
              <a:rPr lang="en-GB" sz="1400" dirty="0"/>
              <a:t>– A step for the cluster is currently being </a:t>
            </a:r>
            <a:r>
              <a:rPr lang="en-GB" sz="1400" dirty="0" smtClean="0"/>
              <a:t>run.</a:t>
            </a:r>
          </a:p>
          <a:p>
            <a:pPr lvl="1">
              <a:buFont typeface="Wingdings" panose="05000000000000000000" pitchFamily="2" charset="2"/>
              <a:buChar char="Ø"/>
            </a:pPr>
            <a:r>
              <a:rPr lang="en-GB" sz="1400" dirty="0" smtClean="0"/>
              <a:t>WAITING </a:t>
            </a:r>
            <a:r>
              <a:rPr lang="en-GB" sz="1400" dirty="0"/>
              <a:t>– The cluster is currently active, but has no steps to </a:t>
            </a:r>
            <a:r>
              <a:rPr lang="en-GB" sz="1400" dirty="0" smtClean="0"/>
              <a:t>run.</a:t>
            </a:r>
          </a:p>
          <a:p>
            <a:pPr lvl="1">
              <a:buFont typeface="Wingdings" panose="05000000000000000000" pitchFamily="2" charset="2"/>
              <a:buChar char="Ø"/>
            </a:pPr>
            <a:r>
              <a:rPr lang="en-GB" sz="1400" dirty="0" smtClean="0"/>
              <a:t>TERMINATING </a:t>
            </a:r>
            <a:r>
              <a:rPr lang="en-GB" sz="1400" dirty="0"/>
              <a:t>- The cluster is in the process of shutting </a:t>
            </a:r>
            <a:r>
              <a:rPr lang="en-GB" sz="1400" dirty="0" smtClean="0"/>
              <a:t>down.</a:t>
            </a:r>
          </a:p>
          <a:p>
            <a:pPr lvl="1">
              <a:buFont typeface="Wingdings" panose="05000000000000000000" pitchFamily="2" charset="2"/>
              <a:buChar char="Ø"/>
            </a:pPr>
            <a:r>
              <a:rPr lang="en-GB" sz="1400" dirty="0" smtClean="0"/>
              <a:t>TERMINATED </a:t>
            </a:r>
            <a:r>
              <a:rPr lang="en-GB" sz="1400" dirty="0"/>
              <a:t>- The cluster was shut down without </a:t>
            </a:r>
            <a:r>
              <a:rPr lang="en-GB" sz="1400" dirty="0" smtClean="0"/>
              <a:t>error.</a:t>
            </a:r>
          </a:p>
          <a:p>
            <a:pPr lvl="1">
              <a:buFont typeface="Wingdings" panose="05000000000000000000" pitchFamily="2" charset="2"/>
              <a:buChar char="Ø"/>
            </a:pPr>
            <a:r>
              <a:rPr lang="en-GB" sz="1400" dirty="0" smtClean="0"/>
              <a:t>TERMINATED_WITH_ERRORS </a:t>
            </a:r>
            <a:r>
              <a:rPr lang="en-GB" sz="1400" dirty="0"/>
              <a:t>- The cluster was shut down with errors.</a:t>
            </a:r>
          </a:p>
        </p:txBody>
      </p:sp>
      <p:sp>
        <p:nvSpPr>
          <p:cNvPr id="4" name="Slide Number Placeholder 3"/>
          <p:cNvSpPr>
            <a:spLocks noGrp="1"/>
          </p:cNvSpPr>
          <p:nvPr>
            <p:ph type="sldNum" sz="quarter" idx="12"/>
          </p:nvPr>
        </p:nvSpPr>
        <p:spPr/>
        <p:txBody>
          <a:bodyPr/>
          <a:lstStyle/>
          <a:p>
            <a:fld id="{CF3BE448-F768-4AC5-8094-8F17F27BA907}" type="slidenum">
              <a:rPr lang="en-US" smtClean="0"/>
              <a:t>98</a:t>
            </a:fld>
            <a:endParaRPr lang="en-US"/>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dirty="0"/>
              <a:t>The AWS Security Token Service (STS) is a web service that enables you to request </a:t>
            </a:r>
            <a:r>
              <a:rPr lang="en-GB" sz="1400" b="1" dirty="0">
                <a:solidFill>
                  <a:srgbClr val="FF0000"/>
                </a:solidFill>
              </a:rPr>
              <a:t>temporary, limited-privilege credentials </a:t>
            </a:r>
            <a:r>
              <a:rPr lang="en-GB" sz="1400" dirty="0"/>
              <a:t>for AWS Identity and Access Management (IAM) users or for users that you authenticate (federated users). </a:t>
            </a:r>
            <a:endParaRPr lang="en-GB" sz="1400" b="1" dirty="0" smtClean="0"/>
          </a:p>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99</a:t>
            </a:fld>
            <a:endParaRPr lang="en-US"/>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44053</TotalTime>
  <Words>8680</Words>
  <Application>Microsoft Office PowerPoint</Application>
  <PresentationFormat>On-screen Show (4:3)</PresentationFormat>
  <Paragraphs>879</Paragraphs>
  <Slides>130</Slides>
  <Notes>7</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Clarity</vt:lpstr>
      <vt:lpstr>AWS Solution Architect</vt:lpstr>
      <vt:lpstr>AWS Account</vt:lpstr>
      <vt:lpstr>Availability Zone</vt:lpstr>
      <vt:lpstr>VPC</vt:lpstr>
      <vt:lpstr>VPC</vt:lpstr>
      <vt:lpstr>VPC</vt:lpstr>
      <vt:lpstr>VPC to Data Centre</vt:lpstr>
      <vt:lpstr>VPC – With Single Public Subnet (Scenario 1)</vt:lpstr>
      <vt:lpstr>VPC - Public and Private VPC from Wizard (Scenario 2)</vt:lpstr>
      <vt:lpstr>VPC - Public and Private VPC from Wizard (Scenario 2)</vt:lpstr>
      <vt:lpstr>VPC - VPC with Public and Private Subnets and AWS Managed VPN Access (Scenario 3)</vt:lpstr>
      <vt:lpstr>VPC - VPC with Public and Private Subnets and AWS Managed VPN Access (Scenario 3)..</vt:lpstr>
      <vt:lpstr>VPC - VPC with a Private Subnet Only and AWS Managed VPN Access (Scenario 4)</vt:lpstr>
      <vt:lpstr>VPC – NAT Instance (EC2)</vt:lpstr>
      <vt:lpstr>NAT Gateway</vt:lpstr>
      <vt:lpstr>VPC - VPC with egress only Internet Gateway (Scenario 5)</vt:lpstr>
      <vt:lpstr>VPC – Create wizard</vt:lpstr>
      <vt:lpstr>VPC Peering</vt:lpstr>
      <vt:lpstr>VPC Custom Route Table</vt:lpstr>
      <vt:lpstr>VPC CIDR Block</vt:lpstr>
      <vt:lpstr>Default VPC</vt:lpstr>
      <vt:lpstr>Default VPC Continued…</vt:lpstr>
      <vt:lpstr>Default Subnet</vt:lpstr>
      <vt:lpstr>DHCP Option sets</vt:lpstr>
      <vt:lpstr>Customer Gateway</vt:lpstr>
      <vt:lpstr>Domain Servers - DNS</vt:lpstr>
      <vt:lpstr>AMI</vt:lpstr>
      <vt:lpstr>VPN</vt:lpstr>
      <vt:lpstr>VPN Connections</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Auto Scaling – Termination Policy</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 - Cost</vt:lpstr>
      <vt:lpstr>CloudFormation</vt:lpstr>
      <vt:lpstr>ELB</vt:lpstr>
      <vt:lpstr>ELB</vt:lpstr>
      <vt:lpstr>ELB -Failover</vt:lpstr>
      <vt:lpstr>EC2</vt:lpstr>
      <vt:lpstr>EC2</vt:lpstr>
      <vt:lpstr>EC2</vt:lpstr>
      <vt:lpstr>EC2 – Dedicated Instance</vt:lpstr>
      <vt:lpstr>EC2 – Tenancy</vt:lpstr>
      <vt:lpstr>EC2 – Tenancy</vt:lpstr>
      <vt:lpstr>EC2 – Public IP address</vt:lpstr>
      <vt:lpstr>EC2 Instance – Meta Data</vt:lpstr>
      <vt:lpstr>EC2 Instance – User Data</vt:lpstr>
      <vt:lpstr>Lambda</vt:lpstr>
      <vt:lpstr>EC2 Tags</vt:lpstr>
      <vt:lpstr>EC2 Instance Store</vt:lpstr>
      <vt:lpstr>Route 53</vt:lpstr>
      <vt:lpstr>Route 53</vt:lpstr>
      <vt:lpstr>Route 53 – Policy Types</vt:lpstr>
      <vt:lpstr>IAM</vt:lpstr>
      <vt:lpstr>IAM</vt:lpstr>
      <vt:lpstr>Bastion Host</vt:lpstr>
      <vt:lpstr>Network ACL</vt:lpstr>
      <vt:lpstr>Security Groups</vt:lpstr>
      <vt:lpstr>Security Groups Commands</vt:lpstr>
      <vt:lpstr>S3</vt:lpstr>
      <vt:lpstr>S3 - Tags</vt:lpstr>
      <vt:lpstr>S3 – Multipart Upload</vt:lpstr>
      <vt:lpstr>S3 – Character Set</vt:lpstr>
      <vt:lpstr>S3 – Metadata</vt:lpstr>
      <vt:lpstr>S3 – Dev Pays</vt:lpstr>
      <vt:lpstr>S3 – CORS</vt:lpstr>
      <vt:lpstr>S3 – Archive Retrieval Options</vt:lpstr>
      <vt:lpstr>S3 – Life Cycle Policies</vt:lpstr>
      <vt:lpstr>Glacier</vt:lpstr>
      <vt:lpstr>SES</vt:lpstr>
      <vt:lpstr>Lambda</vt:lpstr>
      <vt:lpstr>Redshift</vt:lpstr>
      <vt:lpstr>SWF</vt:lpstr>
      <vt:lpstr>AMI</vt:lpstr>
      <vt:lpstr>OpsWork</vt:lpstr>
      <vt:lpstr>EMR</vt:lpstr>
      <vt:lpstr>STS – Secure Token Service</vt:lpstr>
      <vt:lpstr>VPN CloudHub</vt:lpstr>
      <vt:lpstr>VPN CloudHub Continued</vt:lpstr>
      <vt:lpstr>VPN Direct Connect (Without Internet)</vt:lpstr>
      <vt:lpstr>VPN Direct Connect (Without Internet)</vt:lpstr>
      <vt:lpstr>VPN Direct Connect (Without Internet)</vt:lpstr>
      <vt:lpstr>VPN Direct Connect (Without Internet)</vt:lpstr>
      <vt:lpstr>Kinesis</vt:lpstr>
      <vt:lpstr>SAML 2.0</vt:lpstr>
      <vt:lpstr>Security</vt:lpstr>
      <vt:lpstr>CloudHSM – Hardware Security</vt:lpstr>
      <vt:lpstr>Import/Export</vt:lpstr>
      <vt:lpstr>Key pairs</vt:lpstr>
      <vt:lpstr>ENI (Elastic Network Interface)</vt:lpstr>
      <vt:lpstr>ENI (Elastic Network Interface)</vt:lpstr>
      <vt:lpstr>ENI (Elastic Network Interface)</vt:lpstr>
      <vt:lpstr>Customer Gateway</vt:lpstr>
      <vt:lpstr>EBS (Elastic Block Storage)</vt:lpstr>
      <vt:lpstr>EBS (Elastic Block Storage)</vt:lpstr>
      <vt:lpstr>EBS (Elastic Block Storage)</vt:lpstr>
      <vt:lpstr>EIP (Elastic IP)</vt:lpstr>
      <vt:lpstr>ec2-net-utils</vt:lpstr>
      <vt:lpstr>ec2-net-utils</vt:lpstr>
      <vt:lpstr>AWS WAF (Web App Firewall)</vt:lpstr>
      <vt:lpstr>Trusted Adviser</vt:lpstr>
      <vt:lpstr>ECS Agent Software</vt:lpstr>
      <vt:lpstr>Certificate Preparation</vt:lpstr>
      <vt:lpstr>DynamoDB Headers</vt:lpstr>
      <vt:lpstr>DynamoDB</vt:lpstr>
      <vt:lpstr>LDAP</vt:lpstr>
      <vt:lpstr>Shared Responsibility Model</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1244</cp:revision>
  <dcterms:created xsi:type="dcterms:W3CDTF">2016-02-28T16:32:10Z</dcterms:created>
  <dcterms:modified xsi:type="dcterms:W3CDTF">2017-12-02T07:45:06Z</dcterms:modified>
</cp:coreProperties>
</file>