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6" r:id="rId4"/>
    <p:sldId id="270" r:id="rId5"/>
    <p:sldId id="273" r:id="rId6"/>
    <p:sldId id="271" r:id="rId7"/>
    <p:sldId id="272" r:id="rId8"/>
    <p:sldId id="274" r:id="rId9"/>
    <p:sldId id="275" r:id="rId10"/>
    <p:sldId id="276" r:id="rId11"/>
    <p:sldId id="278" r:id="rId12"/>
    <p:sldId id="280" r:id="rId13"/>
    <p:sldId id="279" r:id="rId14"/>
    <p:sldId id="277"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02"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3/1/2016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angularjs.org/api/ngRoute/service/$route" TargetMode="External"/><Relationship Id="rId2" Type="http://schemas.openxmlformats.org/officeDocument/2006/relationships/hyperlink" Target="https://docs.angularjs.org/api/ngRoute/provider/$routeProvider" TargetMode="External"/><Relationship Id="rId1" Type="http://schemas.openxmlformats.org/officeDocument/2006/relationships/slideLayout" Target="../slideLayouts/slideLayout2.xml"/><Relationship Id="rId4" Type="http://schemas.openxmlformats.org/officeDocument/2006/relationships/hyperlink" Target="http://en.wikipedia.org/wiki/Deep_link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angularjs.org/api/ng/function/angular.element" TargetMode="External"/><Relationship Id="rId2" Type="http://schemas.openxmlformats.org/officeDocument/2006/relationships/hyperlink" Target="http://jquery.com/" TargetMode="External"/><Relationship Id="rId1" Type="http://schemas.openxmlformats.org/officeDocument/2006/relationships/slideLayout" Target="../slideLayouts/slideLayout2.xml"/><Relationship Id="rId5" Type="http://schemas.openxmlformats.org/officeDocument/2006/relationships/hyperlink" Target="http://api.jquery.com/jQuery/" TargetMode="External"/><Relationship Id="rId4" Type="http://schemas.openxmlformats.org/officeDocument/2006/relationships/hyperlink" Target="https://docs.angularjs.org/api/ng/directive/ngJq"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angular/angular-seed" TargetMode="External"/><Relationship Id="rId2" Type="http://schemas.openxmlformats.org/officeDocument/2006/relationships/hyperlink" Target="https://docs.angularjs.org/tutorial/" TargetMode="External"/><Relationship Id="rId1" Type="http://schemas.openxmlformats.org/officeDocument/2006/relationships/slideLayout" Target="../slideLayouts/slideLayout2.xml"/><Relationship Id="rId6" Type="http://schemas.openxmlformats.org/officeDocument/2006/relationships/hyperlink" Target="https://github.com/angular/angular.js/wiki/Best-Practices" TargetMode="External"/><Relationship Id="rId5" Type="http://schemas.openxmlformats.org/officeDocument/2006/relationships/hyperlink" Target="https://www.madewithangular.com/#/" TargetMode="External"/><Relationship Id="rId4" Type="http://schemas.openxmlformats.org/officeDocument/2006/relationships/hyperlink" Target="https://docs.angularjs.org/tutorial/step_0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angularjs.org/api/ng/service/$rootScope" TargetMode="External"/><Relationship Id="rId2" Type="http://schemas.openxmlformats.org/officeDocument/2006/relationships/hyperlink" Target="https://docs.angularjs.org/api/auto/service/$injector"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a:t>
            </a:r>
            <a:r>
              <a:rPr lang="en-US" dirty="0" smtClean="0"/>
              <a:t>JS</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and Multiple Views</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b="1" dirty="0" smtClean="0"/>
              <a:t>ngRoute module: </a:t>
            </a:r>
            <a:r>
              <a:rPr lang="en-GB" sz="1600" dirty="0" smtClean="0"/>
              <a:t>is disturbed separately from the core Angular framework</a:t>
            </a:r>
          </a:p>
          <a:p>
            <a:r>
              <a:rPr lang="en-GB" sz="1600" dirty="0" smtClean="0"/>
              <a:t>Provides routing and deep linking services and directives for angular apps</a:t>
            </a:r>
          </a:p>
          <a:p>
            <a:r>
              <a:rPr lang="en-GB" sz="1600" dirty="0"/>
              <a:t>Application routes in Angular are declared via the </a:t>
            </a:r>
            <a:r>
              <a:rPr lang="en-GB" sz="1600" dirty="0">
                <a:hlinkClick r:id="rId2"/>
              </a:rPr>
              <a:t>$routeProvider</a:t>
            </a:r>
            <a:r>
              <a:rPr lang="en-GB" sz="1600" dirty="0"/>
              <a:t>, which is the provider of the </a:t>
            </a:r>
            <a:r>
              <a:rPr lang="en-GB" sz="1600" dirty="0">
                <a:hlinkClick r:id="rId3"/>
              </a:rPr>
              <a:t>$route service</a:t>
            </a:r>
            <a:r>
              <a:rPr lang="en-GB" sz="1600" dirty="0"/>
              <a:t>.  This service makes it easy to wire together controllers, view templates, and the current URL location in the browser. Using this feature, we can implement </a:t>
            </a:r>
            <a:r>
              <a:rPr lang="en-GB" sz="1600" dirty="0">
                <a:hlinkClick r:id="rId4"/>
              </a:rPr>
              <a:t>deep linking</a:t>
            </a:r>
            <a:r>
              <a:rPr lang="en-GB" sz="1600" dirty="0"/>
              <a:t>, which lets us utilize the browser's history (back and forward navigation) and </a:t>
            </a:r>
            <a:r>
              <a:rPr lang="en-GB" sz="1600" dirty="0" smtClean="0"/>
              <a:t>bookmarks</a:t>
            </a:r>
          </a:p>
        </p:txBody>
      </p:sp>
    </p:spTree>
    <p:extLst>
      <p:ext uri="{BB962C8B-B14F-4D97-AF65-F5344CB8AC3E}">
        <p14:creationId xmlns:p14="http://schemas.microsoft.com/office/powerpoint/2010/main" val="4752022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Testability</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smtClean="0"/>
              <a:t>AngularJS has </a:t>
            </a:r>
            <a:r>
              <a:rPr lang="en-GB" sz="1600" dirty="0"/>
              <a:t>an integrated dependency injection framework, provides mocks for many heavy dependencies (server-side communication) </a:t>
            </a:r>
            <a:endParaRPr lang="en-GB" sz="1600" dirty="0" smtClean="0"/>
          </a:p>
          <a:p>
            <a:r>
              <a:rPr lang="en-GB" sz="1600" b="1" dirty="0" smtClean="0"/>
              <a:t>ngMock: </a:t>
            </a:r>
            <a:r>
              <a:rPr lang="en-GB" sz="1600" dirty="0"/>
              <a:t>module provides support to inject and mock Angular services into unit tests. In addition, ngMock also extends various core ng services such that they can be inspected and controlled in a synchronous manner within test </a:t>
            </a:r>
            <a:r>
              <a:rPr lang="en-GB" sz="1600" dirty="0" smtClean="0"/>
              <a:t>code</a:t>
            </a:r>
          </a:p>
          <a:p>
            <a:r>
              <a:rPr lang="en-GB" sz="1600" b="1" dirty="0" smtClean="0"/>
              <a:t>angular.mock: </a:t>
            </a:r>
            <a:r>
              <a:rPr lang="en-GB" sz="1600" dirty="0"/>
              <a:t>Namespace from 'angular-mocks.js' which contains testing related </a:t>
            </a:r>
            <a:r>
              <a:rPr lang="en-GB" sz="1600" dirty="0" smtClean="0"/>
              <a:t>code</a:t>
            </a:r>
          </a:p>
          <a:p>
            <a:r>
              <a:rPr lang="en-GB" sz="1600" b="1" dirty="0"/>
              <a:t>Jasmine: </a:t>
            </a:r>
            <a:r>
              <a:rPr lang="en-GB" sz="1600" dirty="0"/>
              <a:t>Jasmine is a behavior-driven development framework for testing JavaScript code. It does not depend on any other JavaScript frameworks. It does not require a </a:t>
            </a:r>
            <a:r>
              <a:rPr lang="en-GB" sz="1600" dirty="0" smtClean="0"/>
              <a:t>DOM</a:t>
            </a:r>
            <a:endParaRPr lang="en-GB" sz="1600" dirty="0"/>
          </a:p>
          <a:p>
            <a:pPr lvl="1"/>
            <a:r>
              <a:rPr lang="en-GB" sz="1200" dirty="0" smtClean="0"/>
              <a:t>describe – Global Jasmine function with two parameters: a string and a function</a:t>
            </a:r>
          </a:p>
          <a:p>
            <a:pPr lvl="1"/>
            <a:r>
              <a:rPr lang="en-GB" sz="1200" dirty="0" smtClean="0"/>
              <a:t>Matchers – Each matcher implements a boolean comparison between actual and expected value</a:t>
            </a:r>
          </a:p>
          <a:p>
            <a:pPr lvl="2"/>
            <a:r>
              <a:rPr lang="en-US" sz="1200" dirty="0"/>
              <a:t>expect(a).toBe(b);</a:t>
            </a:r>
            <a:r>
              <a:rPr lang="en-US" sz="1200" dirty="0"/>
              <a:t> </a:t>
            </a:r>
            <a:r>
              <a:rPr lang="en-US" sz="1200" dirty="0"/>
              <a:t>expect(a).not.toBe(</a:t>
            </a:r>
            <a:r>
              <a:rPr lang="en-US" sz="1200" b="1" dirty="0"/>
              <a:t>null</a:t>
            </a:r>
            <a:r>
              <a:rPr lang="en-US" sz="1200" dirty="0" smtClean="0"/>
              <a:t>);</a:t>
            </a:r>
          </a:p>
          <a:p>
            <a:pPr lvl="1"/>
            <a:r>
              <a:rPr lang="en-US" sz="1200" dirty="0"/>
              <a:t>Jasmine unit test are run with </a:t>
            </a:r>
            <a:r>
              <a:rPr lang="en-US" sz="1200" b="1" dirty="0">
                <a:solidFill>
                  <a:srgbClr val="00B050"/>
                </a:solidFill>
              </a:rPr>
              <a:t>Karma Test </a:t>
            </a:r>
            <a:r>
              <a:rPr lang="en-US" sz="1200" b="1" dirty="0" smtClean="0">
                <a:solidFill>
                  <a:srgbClr val="00B050"/>
                </a:solidFill>
              </a:rPr>
              <a:t>Runner</a:t>
            </a:r>
          </a:p>
          <a:p>
            <a:pPr lvl="1"/>
            <a:r>
              <a:rPr lang="en-US" sz="1200" dirty="0" smtClean="0"/>
              <a:t>Jasmine end to end tests are run with </a:t>
            </a:r>
            <a:r>
              <a:rPr lang="en-US" sz="1200" b="1" dirty="0" smtClean="0">
                <a:solidFill>
                  <a:srgbClr val="00B050"/>
                </a:solidFill>
              </a:rPr>
              <a:t>Protracter End-to-End test runner</a:t>
            </a:r>
          </a:p>
          <a:p>
            <a:pPr lvl="1"/>
            <a:r>
              <a:rPr lang="en-US" sz="1200" dirty="0" smtClean="0"/>
              <a:t>Web driver is required to </a:t>
            </a:r>
            <a:r>
              <a:rPr lang="en-US" sz="1200" dirty="0"/>
              <a:t>execute the </a:t>
            </a:r>
            <a:r>
              <a:rPr lang="en-US" sz="1200" dirty="0" smtClean="0"/>
              <a:t>Protracter script : </a:t>
            </a:r>
            <a:r>
              <a:rPr lang="en-US" sz="1200" b="1" dirty="0" smtClean="0">
                <a:solidFill>
                  <a:srgbClr val="00B050"/>
                </a:solidFill>
              </a:rPr>
              <a:t>npm </a:t>
            </a:r>
            <a:r>
              <a:rPr lang="en-US" sz="1200" b="1" dirty="0">
                <a:solidFill>
                  <a:srgbClr val="00B050"/>
                </a:solidFill>
              </a:rPr>
              <a:t>run </a:t>
            </a:r>
            <a:r>
              <a:rPr lang="en-US" sz="1200" b="1" dirty="0" smtClean="0">
                <a:solidFill>
                  <a:srgbClr val="00B050"/>
                </a:solidFill>
              </a:rPr>
              <a:t>update-</a:t>
            </a:r>
            <a:r>
              <a:rPr lang="en-US" sz="1200" b="1" dirty="0" err="1" smtClean="0">
                <a:solidFill>
                  <a:srgbClr val="00B050"/>
                </a:solidFill>
              </a:rPr>
              <a:t>webdriver</a:t>
            </a:r>
            <a:endParaRPr lang="en-US" sz="1200" b="1" dirty="0" smtClean="0">
              <a:solidFill>
                <a:srgbClr val="00B050"/>
              </a:solidFill>
            </a:endParaRPr>
          </a:p>
          <a:p>
            <a:pPr lvl="1"/>
            <a:r>
              <a:rPr lang="en-US" sz="1200" dirty="0"/>
              <a:t>Run the Protracter test : </a:t>
            </a:r>
            <a:r>
              <a:rPr lang="en-US" sz="1200" b="1" dirty="0">
                <a:solidFill>
                  <a:srgbClr val="00B050"/>
                </a:solidFill>
              </a:rPr>
              <a:t>npm run protractor</a:t>
            </a:r>
            <a:endParaRPr lang="en-GB" sz="1200" b="1" dirty="0">
              <a:solidFill>
                <a:srgbClr val="00B050"/>
              </a:solidFill>
            </a:endParaRPr>
          </a:p>
        </p:txBody>
      </p:sp>
    </p:spTree>
    <p:extLst>
      <p:ext uri="{BB962C8B-B14F-4D97-AF65-F5344CB8AC3E}">
        <p14:creationId xmlns:p14="http://schemas.microsoft.com/office/powerpoint/2010/main" val="22509213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Testability</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smtClean="0"/>
              <a:t>AngularJS has </a:t>
            </a:r>
            <a:r>
              <a:rPr lang="en-GB" sz="1600" dirty="0"/>
              <a:t>an integrated dependency injection framework, provides mocks for many heavy dependencies (server-side communication) </a:t>
            </a:r>
            <a:endParaRPr lang="en-GB" sz="1600" dirty="0" smtClean="0"/>
          </a:p>
          <a:p>
            <a:r>
              <a:rPr lang="en-GB" sz="1600" b="1" dirty="0" smtClean="0"/>
              <a:t>ngMock: </a:t>
            </a:r>
            <a:r>
              <a:rPr lang="en-GB" sz="1600" dirty="0"/>
              <a:t>module provides support to inject and mock Angular services into unit tests. In addition, ngMock also extends various core ng services such that they can be inspected and controlled in a synchronous manner within test </a:t>
            </a:r>
            <a:r>
              <a:rPr lang="en-GB" sz="1600" dirty="0" smtClean="0"/>
              <a:t>code</a:t>
            </a:r>
          </a:p>
          <a:p>
            <a:r>
              <a:rPr lang="en-GB" sz="1600" b="1" dirty="0" smtClean="0"/>
              <a:t>angular.mock: </a:t>
            </a:r>
            <a:r>
              <a:rPr lang="en-GB" sz="1600" dirty="0"/>
              <a:t>Namespace from 'angular-mocks.js' which contains testing related </a:t>
            </a:r>
            <a:r>
              <a:rPr lang="en-GB" sz="1600" dirty="0" smtClean="0"/>
              <a:t>code</a:t>
            </a:r>
          </a:p>
          <a:p>
            <a:r>
              <a:rPr lang="en-GB" sz="1600" b="1" dirty="0"/>
              <a:t>Jasmine: </a:t>
            </a:r>
            <a:r>
              <a:rPr lang="en-GB" sz="1600" dirty="0"/>
              <a:t>Jasmine is a behavior-driven development framework for testing JavaScript code. It does not depend on any other JavaScript frameworks. It does not require a </a:t>
            </a:r>
            <a:r>
              <a:rPr lang="en-GB" sz="1600" dirty="0" smtClean="0"/>
              <a:t>DOM</a:t>
            </a:r>
            <a:endParaRPr lang="en-GB" sz="1600" dirty="0"/>
          </a:p>
          <a:p>
            <a:pPr lvl="1"/>
            <a:r>
              <a:rPr lang="en-GB" sz="1200" dirty="0" smtClean="0"/>
              <a:t>describe – Global Jasmine function with two parameters: a string and a function</a:t>
            </a:r>
          </a:p>
          <a:p>
            <a:pPr lvl="1"/>
            <a:r>
              <a:rPr lang="en-GB" sz="1200" dirty="0" smtClean="0"/>
              <a:t>Matchers – Each matcher implements a boolean comparison between actual and expected value</a:t>
            </a:r>
          </a:p>
          <a:p>
            <a:pPr lvl="2"/>
            <a:r>
              <a:rPr lang="en-US" sz="1200" dirty="0"/>
              <a:t>expect(a).toBe(b);</a:t>
            </a:r>
            <a:r>
              <a:rPr lang="en-US" sz="1200" dirty="0"/>
              <a:t> </a:t>
            </a:r>
            <a:r>
              <a:rPr lang="en-US" sz="1200" dirty="0"/>
              <a:t>expect(a).not.toBe(</a:t>
            </a:r>
            <a:r>
              <a:rPr lang="en-US" sz="1200" b="1" dirty="0"/>
              <a:t>null</a:t>
            </a:r>
            <a:r>
              <a:rPr lang="en-US" sz="1200" dirty="0" smtClean="0"/>
              <a:t>);</a:t>
            </a:r>
          </a:p>
          <a:p>
            <a:pPr lvl="1"/>
            <a:r>
              <a:rPr lang="en-US" sz="1200" dirty="0"/>
              <a:t>Jasmine unit test are run with </a:t>
            </a:r>
            <a:r>
              <a:rPr lang="en-US" sz="1200" b="1" dirty="0">
                <a:solidFill>
                  <a:srgbClr val="00B050"/>
                </a:solidFill>
              </a:rPr>
              <a:t>Karma Test </a:t>
            </a:r>
            <a:r>
              <a:rPr lang="en-US" sz="1200" b="1" dirty="0" smtClean="0">
                <a:solidFill>
                  <a:srgbClr val="00B050"/>
                </a:solidFill>
              </a:rPr>
              <a:t>Runner</a:t>
            </a:r>
          </a:p>
          <a:p>
            <a:pPr lvl="1"/>
            <a:r>
              <a:rPr lang="en-US" sz="1200" dirty="0" smtClean="0"/>
              <a:t>Jasmine end to end tests are run with </a:t>
            </a:r>
            <a:r>
              <a:rPr lang="en-US" sz="1200" b="1" dirty="0" smtClean="0">
                <a:solidFill>
                  <a:srgbClr val="00B050"/>
                </a:solidFill>
              </a:rPr>
              <a:t>Protracter End-to-End test runner</a:t>
            </a:r>
          </a:p>
          <a:p>
            <a:pPr lvl="1"/>
            <a:r>
              <a:rPr lang="en-US" sz="1200" dirty="0" smtClean="0"/>
              <a:t>Web driver is required to </a:t>
            </a:r>
            <a:r>
              <a:rPr lang="en-US" sz="1200" dirty="0"/>
              <a:t>execute the </a:t>
            </a:r>
            <a:r>
              <a:rPr lang="en-US" sz="1200" dirty="0" smtClean="0"/>
              <a:t>Protracter script : </a:t>
            </a:r>
            <a:r>
              <a:rPr lang="en-US" sz="1200" b="1" dirty="0" smtClean="0">
                <a:solidFill>
                  <a:srgbClr val="00B050"/>
                </a:solidFill>
              </a:rPr>
              <a:t>npm </a:t>
            </a:r>
            <a:r>
              <a:rPr lang="en-US" sz="1200" b="1" dirty="0">
                <a:solidFill>
                  <a:srgbClr val="00B050"/>
                </a:solidFill>
              </a:rPr>
              <a:t>run </a:t>
            </a:r>
            <a:r>
              <a:rPr lang="en-US" sz="1200" b="1" dirty="0" smtClean="0">
                <a:solidFill>
                  <a:srgbClr val="00B050"/>
                </a:solidFill>
              </a:rPr>
              <a:t>update-</a:t>
            </a:r>
            <a:r>
              <a:rPr lang="en-US" sz="1200" b="1" dirty="0" err="1" smtClean="0">
                <a:solidFill>
                  <a:srgbClr val="00B050"/>
                </a:solidFill>
              </a:rPr>
              <a:t>webdriver</a:t>
            </a:r>
            <a:endParaRPr lang="en-US" sz="1200" b="1" dirty="0" smtClean="0">
              <a:solidFill>
                <a:srgbClr val="00B050"/>
              </a:solidFill>
            </a:endParaRPr>
          </a:p>
          <a:p>
            <a:pPr lvl="1"/>
            <a:r>
              <a:rPr lang="en-US" sz="1200" dirty="0"/>
              <a:t>Run the Protracter test : </a:t>
            </a:r>
            <a:r>
              <a:rPr lang="en-US" sz="1200" b="1" dirty="0">
                <a:solidFill>
                  <a:srgbClr val="00B050"/>
                </a:solidFill>
              </a:rPr>
              <a:t>npm run protractor</a:t>
            </a:r>
            <a:endParaRPr lang="en-GB" sz="1200" b="1" dirty="0">
              <a:solidFill>
                <a:srgbClr val="00B050"/>
              </a:solidFill>
            </a:endParaRPr>
          </a:p>
        </p:txBody>
      </p:sp>
    </p:spTree>
    <p:extLst>
      <p:ext uri="{BB962C8B-B14F-4D97-AF65-F5344CB8AC3E}">
        <p14:creationId xmlns:p14="http://schemas.microsoft.com/office/powerpoint/2010/main" val="25056450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smtClean="0"/>
              <a:t>AngularJS can </a:t>
            </a:r>
            <a:r>
              <a:rPr lang="en-GB" sz="1600" dirty="0"/>
              <a:t>use </a:t>
            </a:r>
            <a:r>
              <a:rPr lang="en-GB" sz="1600" dirty="0">
                <a:hlinkClick r:id="rId2"/>
              </a:rPr>
              <a:t>jQuery</a:t>
            </a:r>
            <a:r>
              <a:rPr lang="en-GB" sz="1600" dirty="0"/>
              <a:t> if it's present in your app when the application is being bootstrapped. If jQuery is not present in your script path, Angular falls back to its own implementation of the subset of jQuery that we call </a:t>
            </a:r>
            <a:r>
              <a:rPr lang="en-GB" sz="1600" dirty="0" smtClean="0">
                <a:hlinkClick r:id="rId3"/>
              </a:rPr>
              <a:t>jQLite</a:t>
            </a:r>
            <a:endParaRPr lang="en-GB" sz="1600" dirty="0" smtClean="0"/>
          </a:p>
          <a:p>
            <a:r>
              <a:rPr lang="en-GB" sz="1600" b="1" dirty="0"/>
              <a:t>jqLite</a:t>
            </a:r>
            <a:r>
              <a:rPr lang="en-GB" sz="1600" dirty="0"/>
              <a:t> is a tiny, API-compatible subset of jQuery that allows Angular to manipulate the DOM in a cross-browser compatible way. jqLite implements only the most commonly needed functionality with the goal of having a very small </a:t>
            </a:r>
            <a:r>
              <a:rPr lang="en-GB" sz="1600" dirty="0" smtClean="0"/>
              <a:t>footprint</a:t>
            </a:r>
          </a:p>
          <a:p>
            <a:r>
              <a:rPr lang="en-GB" sz="1600" dirty="0"/>
              <a:t>To use jQuery, simply ensure it is loaded before the angular.js file. You can also use the </a:t>
            </a:r>
            <a:r>
              <a:rPr lang="en-GB" sz="1600" dirty="0">
                <a:hlinkClick r:id="rId4"/>
              </a:rPr>
              <a:t>ngJq</a:t>
            </a:r>
            <a:r>
              <a:rPr lang="en-GB" sz="1600" dirty="0"/>
              <a:t> directive to specify that jqlite should be used over jQuery, or to use a specific version of jQuery if multiple versions exist on the </a:t>
            </a:r>
            <a:r>
              <a:rPr lang="en-GB" sz="1600" dirty="0" smtClean="0"/>
              <a:t>page</a:t>
            </a:r>
          </a:p>
          <a:p>
            <a:r>
              <a:rPr lang="en-GB" sz="1600" dirty="0"/>
              <a:t>If jQuery is available, angular.element is an alias for the </a:t>
            </a:r>
            <a:r>
              <a:rPr lang="en-GB" sz="1600" dirty="0">
                <a:hlinkClick r:id="rId5"/>
              </a:rPr>
              <a:t>jQuery</a:t>
            </a:r>
            <a:r>
              <a:rPr lang="en-GB" sz="1600" dirty="0"/>
              <a:t> function. If jQuery is not available, angular.element delegates to Angular's built-in subset of jQuery, called "jQuery lite" or </a:t>
            </a:r>
            <a:r>
              <a:rPr lang="en-GB" sz="1600" b="1" dirty="0"/>
              <a:t>jqLite</a:t>
            </a:r>
            <a:r>
              <a:rPr lang="en-GB" sz="1600" dirty="0"/>
              <a:t>.</a:t>
            </a:r>
            <a:endParaRPr lang="en-GB" sz="1600" b="1" dirty="0" smtClean="0"/>
          </a:p>
        </p:txBody>
      </p:sp>
    </p:spTree>
    <p:extLst>
      <p:ext uri="{BB962C8B-B14F-4D97-AF65-F5344CB8AC3E}">
        <p14:creationId xmlns:p14="http://schemas.microsoft.com/office/powerpoint/2010/main" val="15077458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b="1" dirty="0" smtClean="0"/>
              <a:t>Namespace</a:t>
            </a:r>
            <a:r>
              <a:rPr lang="en-GB" sz="1600" dirty="0" smtClean="0"/>
              <a:t> distributed code – OpenSource code should be name spaced</a:t>
            </a:r>
          </a:p>
          <a:p>
            <a:r>
              <a:rPr lang="en-GB" sz="1600" dirty="0" smtClean="0"/>
              <a:t>Only use .$broadcast(), .$emit(), and .$on() for atomic events</a:t>
            </a:r>
          </a:p>
          <a:p>
            <a:r>
              <a:rPr lang="en-GB" sz="1600" dirty="0" smtClean="0"/>
              <a:t>Always let users use </a:t>
            </a:r>
            <a:r>
              <a:rPr lang="en-GB" sz="1600" b="1" dirty="0" smtClean="0"/>
              <a:t>expressions</a:t>
            </a:r>
            <a:r>
              <a:rPr lang="en-GB" sz="1600" dirty="0" smtClean="0"/>
              <a:t> “{{}}” whenever possible</a:t>
            </a:r>
          </a:p>
          <a:p>
            <a:r>
              <a:rPr lang="en-GB" sz="1600" dirty="0" smtClean="0"/>
              <a:t>Extend directives by using </a:t>
            </a:r>
            <a:r>
              <a:rPr lang="en-GB" sz="1600" b="1" dirty="0" smtClean="0"/>
              <a:t>Directive Controllers</a:t>
            </a:r>
          </a:p>
          <a:p>
            <a:r>
              <a:rPr lang="en-GB" sz="1600" dirty="0" smtClean="0"/>
              <a:t>Add </a:t>
            </a:r>
            <a:r>
              <a:rPr lang="en-GB" sz="1600" b="1" dirty="0" smtClean="0"/>
              <a:t>teardown code to controllers and directives </a:t>
            </a:r>
            <a:r>
              <a:rPr lang="en-GB" sz="1600" dirty="0" smtClean="0"/>
              <a:t>- Controllers </a:t>
            </a:r>
            <a:r>
              <a:rPr lang="en-GB" sz="1600" dirty="0"/>
              <a:t>and </a:t>
            </a:r>
            <a:r>
              <a:rPr lang="en-GB" sz="1600" dirty="0" smtClean="0"/>
              <a:t>directives emit an event right before they are destroyed. You can perform the garbage collection there.</a:t>
            </a:r>
          </a:p>
          <a:p>
            <a:r>
              <a:rPr lang="en-GB" sz="1600" dirty="0" smtClean="0"/>
              <a:t>Leverage </a:t>
            </a:r>
            <a:r>
              <a:rPr lang="en-GB" sz="1600" b="1" dirty="0" smtClean="0"/>
              <a:t>modules</a:t>
            </a:r>
            <a:r>
              <a:rPr lang="en-GB" sz="1600" dirty="0" smtClean="0"/>
              <a:t> properly – Group your code into related bundles. This way if you remove a module, your app still works</a:t>
            </a:r>
          </a:p>
          <a:p>
            <a:r>
              <a:rPr lang="en-GB" sz="1600" dirty="0" smtClean="0"/>
              <a:t>Add </a:t>
            </a:r>
            <a:r>
              <a:rPr lang="en-GB" sz="1600" b="1" dirty="0" smtClean="0"/>
              <a:t>NPM</a:t>
            </a:r>
            <a:r>
              <a:rPr lang="en-GB" sz="1600" dirty="0" smtClean="0"/>
              <a:t> and </a:t>
            </a:r>
            <a:r>
              <a:rPr lang="en-GB" sz="1600" b="1" dirty="0" smtClean="0"/>
              <a:t>Bower</a:t>
            </a:r>
            <a:r>
              <a:rPr lang="en-GB" sz="1600" dirty="0" smtClean="0"/>
              <a:t> support</a:t>
            </a:r>
          </a:p>
          <a:p>
            <a:endParaRPr lang="en-GB" sz="1600" dirty="0" smtClean="0"/>
          </a:p>
        </p:txBody>
      </p:sp>
    </p:spTree>
    <p:extLst>
      <p:ext uri="{BB962C8B-B14F-4D97-AF65-F5344CB8AC3E}">
        <p14:creationId xmlns:p14="http://schemas.microsoft.com/office/powerpoint/2010/main" val="15236141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https://docs.angularjs.org/tutorial</a:t>
            </a:r>
            <a:r>
              <a:rPr lang="en-US" sz="1600" dirty="0" smtClean="0">
                <a:hlinkClick r:id="rId2"/>
              </a:rPr>
              <a:t>/</a:t>
            </a:r>
            <a:endParaRPr lang="en-US" sz="1600" dirty="0" smtClean="0"/>
          </a:p>
          <a:p>
            <a:r>
              <a:rPr lang="en-US" sz="1600" dirty="0">
                <a:hlinkClick r:id="rId3"/>
              </a:rPr>
              <a:t>https://</a:t>
            </a:r>
            <a:r>
              <a:rPr lang="en-US" sz="1600" dirty="0" smtClean="0">
                <a:hlinkClick r:id="rId3"/>
              </a:rPr>
              <a:t>github.com/angular/angular-seed</a:t>
            </a:r>
            <a:endParaRPr lang="en-US" sz="1600" dirty="0" smtClean="0"/>
          </a:p>
          <a:p>
            <a:r>
              <a:rPr lang="en-US" sz="1600" dirty="0">
                <a:hlinkClick r:id="rId4"/>
              </a:rPr>
              <a:t>https://</a:t>
            </a:r>
            <a:r>
              <a:rPr lang="en-US" sz="1600" dirty="0" smtClean="0">
                <a:hlinkClick r:id="rId4"/>
              </a:rPr>
              <a:t>docs.angularjs.org/tutorial/step_00</a:t>
            </a:r>
            <a:endParaRPr lang="en-US" sz="1600" dirty="0" smtClean="0"/>
          </a:p>
          <a:p>
            <a:r>
              <a:rPr lang="en-US" sz="1600" dirty="0">
                <a:hlinkClick r:id="rId5"/>
              </a:rPr>
              <a:t>https://www.madewithangular.com</a:t>
            </a:r>
            <a:r>
              <a:rPr lang="en-US" sz="1600" dirty="0" smtClean="0">
                <a:hlinkClick r:id="rId5"/>
              </a:rPr>
              <a:t>/#/</a:t>
            </a:r>
            <a:endParaRPr lang="en-US" sz="1600" dirty="0" smtClean="0"/>
          </a:p>
          <a:p>
            <a:r>
              <a:rPr lang="en-US" sz="1600" dirty="0">
                <a:hlinkClick r:id="rId6"/>
              </a:rPr>
              <a:t>https://</a:t>
            </a:r>
            <a:r>
              <a:rPr lang="en-US" sz="1600" dirty="0" smtClean="0">
                <a:hlinkClick r:id="rId6"/>
              </a:rPr>
              <a:t>github.com/angular/angular.js/wiki/Best-Practices</a:t>
            </a:r>
            <a:endParaRPr lang="en-US" sz="1600" dirty="0" smtClean="0"/>
          </a:p>
          <a:p>
            <a:r>
              <a:rPr lang="en-US" sz="1600" dirty="0">
                <a:hlinkClick r:id="rId3"/>
              </a:rPr>
              <a:t>https://</a:t>
            </a:r>
            <a:r>
              <a:rPr lang="en-US" sz="1600" dirty="0" smtClean="0">
                <a:hlinkClick r:id="rId3"/>
              </a:rPr>
              <a:t>github.com/angular/angular-seed</a:t>
            </a:r>
            <a:endParaRPr lang="en-US" sz="1600" dirty="0" smtClean="0"/>
          </a:p>
          <a:p>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a:t>
            </a:r>
            <a:r>
              <a:rPr lang="en-US" dirty="0" smtClean="0"/>
              <a:t>JS</a:t>
            </a:r>
            <a:endParaRPr lang="en-US" dirty="0"/>
          </a:p>
        </p:txBody>
      </p:sp>
      <p:sp>
        <p:nvSpPr>
          <p:cNvPr id="3" name="Content Placeholder 2"/>
          <p:cNvSpPr>
            <a:spLocks noGrp="1"/>
          </p:cNvSpPr>
          <p:nvPr>
            <p:ph idx="1"/>
          </p:nvPr>
        </p:nvSpPr>
        <p:spPr/>
        <p:txBody>
          <a:bodyPr>
            <a:normAutofit/>
          </a:bodyPr>
          <a:lstStyle/>
          <a:p>
            <a:r>
              <a:rPr lang="en-GB" sz="1600" dirty="0" smtClean="0"/>
              <a:t>AngularJS is a powerful JavaScript framework</a:t>
            </a:r>
            <a:endParaRPr lang="en-GB" sz="1600" dirty="0" smtClean="0"/>
          </a:p>
          <a:p>
            <a:r>
              <a:rPr lang="en-GB" sz="1600" dirty="0" smtClean="0"/>
              <a:t>Used in a Single Page Application (SPA) projects</a:t>
            </a:r>
            <a:endParaRPr lang="en-GB" sz="1600" dirty="0" smtClean="0"/>
          </a:p>
          <a:p>
            <a:r>
              <a:rPr lang="en-GB" sz="1600" dirty="0"/>
              <a:t>AngularJS is a structural framework for dynamic web </a:t>
            </a:r>
            <a:r>
              <a:rPr lang="en-GB" sz="1600" dirty="0" smtClean="0"/>
              <a:t>apps</a:t>
            </a:r>
          </a:p>
          <a:p>
            <a:r>
              <a:rPr lang="en-GB" sz="1600" dirty="0" smtClean="0"/>
              <a:t>Angular's </a:t>
            </a:r>
            <a:r>
              <a:rPr lang="en-GB" sz="1600" dirty="0"/>
              <a:t>data binding and dependency injection eliminate much of the code you currently have to </a:t>
            </a:r>
            <a:r>
              <a:rPr lang="en-GB" sz="1600" dirty="0" smtClean="0"/>
              <a:t>write</a:t>
            </a:r>
          </a:p>
          <a:p>
            <a:r>
              <a:rPr lang="en-GB" sz="1600" dirty="0" smtClean="0"/>
              <a:t>Used to create RIA (Rich Internet Application)</a:t>
            </a:r>
          </a:p>
          <a:p>
            <a:r>
              <a:rPr lang="en-GB" sz="1600" dirty="0" smtClean="0"/>
              <a:t>Used to create client side application (using JavaScript) in a clean MVC way</a:t>
            </a:r>
          </a:p>
          <a:p>
            <a:r>
              <a:rPr lang="en-US" sz="1600" dirty="0" smtClean="0"/>
              <a:t>AngularJS is cross-browser compliant. It automatically handles JavaScript code suitable for each browser</a:t>
            </a:r>
            <a:endParaRPr lang="en-US" sz="16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Features</a:t>
            </a:r>
            <a:endParaRPr lang="en-US" dirty="0"/>
          </a:p>
        </p:txBody>
      </p:sp>
      <p:sp>
        <p:nvSpPr>
          <p:cNvPr id="3" name="Content Placeholder 2"/>
          <p:cNvSpPr>
            <a:spLocks noGrp="1"/>
          </p:cNvSpPr>
          <p:nvPr>
            <p:ph idx="1"/>
          </p:nvPr>
        </p:nvSpPr>
        <p:spPr/>
        <p:txBody>
          <a:bodyPr>
            <a:normAutofit/>
          </a:bodyPr>
          <a:lstStyle/>
          <a:p>
            <a:r>
              <a:rPr lang="en-US" sz="1600" b="1" dirty="0" smtClean="0"/>
              <a:t>Data-Binding</a:t>
            </a:r>
            <a:r>
              <a:rPr lang="en-US" sz="1600" dirty="0" smtClean="0"/>
              <a:t> – Automatic synchronization of data between model and view components</a:t>
            </a:r>
          </a:p>
          <a:p>
            <a:r>
              <a:rPr lang="en-US" sz="1600" b="1" dirty="0" smtClean="0"/>
              <a:t>Scope</a:t>
            </a:r>
            <a:r>
              <a:rPr lang="en-US" sz="1600" dirty="0" smtClean="0"/>
              <a:t> – Object that refer to the model. They act as a glue between controller and view</a:t>
            </a:r>
          </a:p>
          <a:p>
            <a:r>
              <a:rPr lang="en-US" sz="1600" b="1" dirty="0" smtClean="0"/>
              <a:t>Controller</a:t>
            </a:r>
            <a:r>
              <a:rPr lang="en-US" sz="1600" dirty="0" smtClean="0"/>
              <a:t> – JS function that are bound to a particular scope</a:t>
            </a:r>
          </a:p>
          <a:p>
            <a:r>
              <a:rPr lang="en-US" sz="1600" b="1" dirty="0" smtClean="0"/>
              <a:t>Services</a:t>
            </a:r>
            <a:r>
              <a:rPr lang="en-US" sz="1600" dirty="0" smtClean="0"/>
              <a:t> – Singleton objects e.g. $http</a:t>
            </a:r>
          </a:p>
          <a:p>
            <a:r>
              <a:rPr lang="en-US" sz="1600" b="1" dirty="0" smtClean="0"/>
              <a:t>Filters</a:t>
            </a:r>
            <a:r>
              <a:rPr lang="en-US" sz="1600" dirty="0" smtClean="0"/>
              <a:t> – Selects a subset of items from an array and returns a new array</a:t>
            </a:r>
          </a:p>
          <a:p>
            <a:r>
              <a:rPr lang="en-US" sz="1600" b="1" dirty="0" smtClean="0"/>
              <a:t>Directives</a:t>
            </a:r>
            <a:r>
              <a:rPr lang="en-US" sz="1600" dirty="0" smtClean="0"/>
              <a:t> – Markers on DOM elements. Some built-in directives ngBind, ngModel</a:t>
            </a:r>
          </a:p>
          <a:p>
            <a:r>
              <a:rPr lang="en-US" sz="1600" b="1" dirty="0" smtClean="0"/>
              <a:t>Templates</a:t>
            </a:r>
            <a:r>
              <a:rPr lang="en-US" sz="1600" dirty="0" smtClean="0"/>
              <a:t> – Rendered view with information from controller and model</a:t>
            </a:r>
          </a:p>
          <a:p>
            <a:r>
              <a:rPr lang="en-US" sz="1600" b="1" dirty="0" smtClean="0"/>
              <a:t>Routing</a:t>
            </a:r>
            <a:r>
              <a:rPr lang="en-US" sz="1600" dirty="0" smtClean="0"/>
              <a:t> – Concept of switching views</a:t>
            </a:r>
          </a:p>
          <a:p>
            <a:r>
              <a:rPr lang="en-US" sz="1600" b="1" dirty="0" smtClean="0"/>
              <a:t>Model View Whatever </a:t>
            </a:r>
            <a:r>
              <a:rPr lang="en-US" sz="1600" dirty="0" smtClean="0"/>
              <a:t>– MVC design pattern for dividing an application into different parts</a:t>
            </a:r>
          </a:p>
          <a:p>
            <a:r>
              <a:rPr lang="en-US" sz="1600" b="1" dirty="0" smtClean="0"/>
              <a:t>Deep Linking </a:t>
            </a:r>
            <a:r>
              <a:rPr lang="en-US" sz="1600" dirty="0" smtClean="0"/>
              <a:t>– allows you to encode the state of application in the URL so that it can be bookmarked </a:t>
            </a:r>
          </a:p>
          <a:p>
            <a:r>
              <a:rPr lang="en-US" sz="1600" b="1" dirty="0" smtClean="0"/>
              <a:t>Dependency Injection </a:t>
            </a:r>
            <a:r>
              <a:rPr lang="en-US" sz="1600" dirty="0" smtClean="0"/>
              <a:t>– It has built-in dependency injection that helps the developer by making the easier to develop, understand and test</a:t>
            </a:r>
            <a:endParaRPr lang="en-US" sz="1600" dirty="0"/>
          </a:p>
        </p:txBody>
      </p:sp>
    </p:spTree>
    <p:extLst>
      <p:ext uri="{BB962C8B-B14F-4D97-AF65-F5344CB8AC3E}">
        <p14:creationId xmlns:p14="http://schemas.microsoft.com/office/powerpoint/2010/main" val="15005572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a:t>
            </a:r>
            <a:endParaRPr lang="en-US" dirty="0"/>
          </a:p>
        </p:txBody>
      </p:sp>
      <p:sp>
        <p:nvSpPr>
          <p:cNvPr id="3" name="Content Placeholder 2"/>
          <p:cNvSpPr>
            <a:spLocks noGrp="1"/>
          </p:cNvSpPr>
          <p:nvPr>
            <p:ph idx="1"/>
          </p:nvPr>
        </p:nvSpPr>
        <p:spPr/>
        <p:txBody>
          <a:bodyPr>
            <a:normAutofit/>
          </a:bodyPr>
          <a:lstStyle/>
          <a:p>
            <a:r>
              <a:rPr lang="en-US" sz="1600" dirty="0" smtClean="0"/>
              <a:t>Data-Binding</a:t>
            </a:r>
          </a:p>
          <a:p>
            <a:r>
              <a:rPr lang="en-US" sz="1600" dirty="0" smtClean="0"/>
              <a:t>Scope</a:t>
            </a:r>
          </a:p>
          <a:p>
            <a:r>
              <a:rPr lang="en-US" sz="1600" dirty="0" smtClean="0"/>
              <a:t>Dependency Injection</a:t>
            </a:r>
          </a:p>
          <a:p>
            <a:r>
              <a:rPr lang="en-US" sz="1600" dirty="0" smtClean="0"/>
              <a:t>Filters</a:t>
            </a:r>
          </a:p>
          <a:p>
            <a:r>
              <a:rPr lang="en-US" sz="1600" dirty="0" smtClean="0"/>
              <a:t>Services</a:t>
            </a:r>
          </a:p>
          <a:p>
            <a:r>
              <a:rPr lang="en-US" sz="1600" dirty="0" smtClean="0"/>
              <a:t>Factory</a:t>
            </a:r>
          </a:p>
          <a:p>
            <a:r>
              <a:rPr lang="en-US" sz="1600" dirty="0" smtClean="0"/>
              <a:t>Expressions</a:t>
            </a:r>
          </a:p>
          <a:p>
            <a:r>
              <a:rPr lang="en-US" sz="1600" dirty="0" smtClean="0"/>
              <a:t>Providers</a:t>
            </a:r>
          </a:p>
          <a:p>
            <a:r>
              <a:rPr lang="en-US" sz="1600" dirty="0" smtClean="0"/>
              <a:t>Validators</a:t>
            </a:r>
          </a:p>
          <a:p>
            <a:r>
              <a:rPr lang="en-US" sz="1600" dirty="0" smtClean="0"/>
              <a:t>Directives</a:t>
            </a:r>
          </a:p>
          <a:p>
            <a:r>
              <a:rPr lang="en-US" sz="1600" dirty="0" smtClean="0"/>
              <a:t>Controllers</a:t>
            </a:r>
          </a:p>
          <a:p>
            <a:r>
              <a:rPr lang="en-US" sz="1600" dirty="0" smtClean="0"/>
              <a:t>Modules</a:t>
            </a:r>
          </a:p>
          <a:p>
            <a:r>
              <a:rPr lang="en-US" sz="1600" dirty="0" smtClean="0"/>
              <a:t>Expressions</a:t>
            </a:r>
          </a:p>
        </p:txBody>
      </p:sp>
    </p:spTree>
    <p:extLst>
      <p:ext uri="{BB962C8B-B14F-4D97-AF65-F5344CB8AC3E}">
        <p14:creationId xmlns:p14="http://schemas.microsoft.com/office/powerpoint/2010/main" val="17038429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Components</a:t>
            </a:r>
            <a:endParaRPr lang="en-US" dirty="0"/>
          </a:p>
        </p:txBody>
      </p:sp>
      <p:sp>
        <p:nvSpPr>
          <p:cNvPr id="3" name="Content Placeholder 2"/>
          <p:cNvSpPr>
            <a:spLocks noGrp="1"/>
          </p:cNvSpPr>
          <p:nvPr>
            <p:ph idx="1"/>
          </p:nvPr>
        </p:nvSpPr>
        <p:spPr/>
        <p:txBody>
          <a:bodyPr>
            <a:normAutofit/>
          </a:bodyPr>
          <a:lstStyle/>
          <a:p>
            <a:r>
              <a:rPr lang="en-US" sz="1600" b="1" dirty="0" smtClean="0"/>
              <a:t>ng-app: </a:t>
            </a:r>
            <a:r>
              <a:rPr lang="en-GB" sz="1600" dirty="0"/>
              <a:t>This directive defines and links an AngularJS application to </a:t>
            </a:r>
            <a:r>
              <a:rPr lang="en-GB" sz="1600" dirty="0" smtClean="0"/>
              <a:t>HTML</a:t>
            </a:r>
          </a:p>
          <a:p>
            <a:r>
              <a:rPr lang="en-GB" sz="1600" b="1" dirty="0" smtClean="0"/>
              <a:t>ng-model: </a:t>
            </a:r>
            <a:r>
              <a:rPr lang="en-GB" sz="1600" dirty="0" smtClean="0"/>
              <a:t>This </a:t>
            </a:r>
            <a:r>
              <a:rPr lang="en-GB" sz="1600" dirty="0"/>
              <a:t>directive binds the values of AngularJS application data to HTML input </a:t>
            </a:r>
            <a:r>
              <a:rPr lang="en-GB" sz="1600" dirty="0" smtClean="0"/>
              <a:t>controls</a:t>
            </a:r>
          </a:p>
          <a:p>
            <a:r>
              <a:rPr lang="en-GB" sz="1600" b="1" dirty="0" smtClean="0"/>
              <a:t>ng-bind: </a:t>
            </a:r>
            <a:r>
              <a:rPr lang="en-GB" sz="1600" dirty="0"/>
              <a:t>This directive binds the AngularJS </a:t>
            </a:r>
            <a:r>
              <a:rPr lang="en-GB" sz="1600" dirty="0" smtClean="0"/>
              <a:t>application </a:t>
            </a:r>
            <a:r>
              <a:rPr lang="en-GB" sz="1600" dirty="0"/>
              <a:t>data to HTML tags</a:t>
            </a:r>
            <a:endParaRPr lang="en-US" sz="1600" b="1" dirty="0" smtClean="0"/>
          </a:p>
        </p:txBody>
      </p:sp>
    </p:spTree>
    <p:extLst>
      <p:ext uri="{BB962C8B-B14F-4D97-AF65-F5344CB8AC3E}">
        <p14:creationId xmlns:p14="http://schemas.microsoft.com/office/powerpoint/2010/main" val="35548608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AngularJS</a:t>
            </a:r>
            <a:endParaRPr lang="en-US" dirty="0"/>
          </a:p>
        </p:txBody>
      </p:sp>
      <p:sp>
        <p:nvSpPr>
          <p:cNvPr id="3" name="Content Placeholder 2"/>
          <p:cNvSpPr>
            <a:spLocks noGrp="1"/>
          </p:cNvSpPr>
          <p:nvPr>
            <p:ph idx="1"/>
          </p:nvPr>
        </p:nvSpPr>
        <p:spPr/>
        <p:txBody>
          <a:bodyPr>
            <a:normAutofit/>
          </a:bodyPr>
          <a:lstStyle/>
          <a:p>
            <a:r>
              <a:rPr lang="en-US" sz="1600" dirty="0" smtClean="0"/>
              <a:t>Provides capability to create Single Page Application (SPA)</a:t>
            </a:r>
          </a:p>
          <a:p>
            <a:r>
              <a:rPr lang="en-US" sz="1600" dirty="0" smtClean="0"/>
              <a:t>Two way data binding</a:t>
            </a:r>
          </a:p>
          <a:p>
            <a:r>
              <a:rPr lang="en-US" sz="1600" dirty="0" smtClean="0"/>
              <a:t>Code is unit testable</a:t>
            </a:r>
          </a:p>
          <a:p>
            <a:r>
              <a:rPr lang="en-US" sz="1600" dirty="0" smtClean="0"/>
              <a:t>Uses dependency injection and makes use of separation of concerns</a:t>
            </a:r>
          </a:p>
          <a:p>
            <a:r>
              <a:rPr lang="en-US" sz="1600" dirty="0" smtClean="0"/>
              <a:t>Provides reusable components</a:t>
            </a:r>
          </a:p>
          <a:p>
            <a:r>
              <a:rPr lang="en-US" sz="1600" dirty="0" smtClean="0"/>
              <a:t>Applications can run on all major browsers and smart phones including Android and iOS based phones/tablets</a:t>
            </a:r>
          </a:p>
        </p:txBody>
      </p:sp>
    </p:spTree>
    <p:extLst>
      <p:ext uri="{BB962C8B-B14F-4D97-AF65-F5344CB8AC3E}">
        <p14:creationId xmlns:p14="http://schemas.microsoft.com/office/powerpoint/2010/main" val="34687673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AngularJS</a:t>
            </a:r>
            <a:endParaRPr lang="en-US" dirty="0"/>
          </a:p>
        </p:txBody>
      </p:sp>
      <p:sp>
        <p:nvSpPr>
          <p:cNvPr id="3" name="Content Placeholder 2"/>
          <p:cNvSpPr>
            <a:spLocks noGrp="1"/>
          </p:cNvSpPr>
          <p:nvPr>
            <p:ph idx="1"/>
          </p:nvPr>
        </p:nvSpPr>
        <p:spPr/>
        <p:txBody>
          <a:bodyPr>
            <a:normAutofit/>
          </a:bodyPr>
          <a:lstStyle/>
          <a:p>
            <a:r>
              <a:rPr lang="en-US" sz="1600" b="1" dirty="0" smtClean="0"/>
              <a:t>Not Secure:</a:t>
            </a:r>
            <a:r>
              <a:rPr lang="en-US" sz="1600" dirty="0" smtClean="0"/>
              <a:t> Server side authentication is must to keep an application secure</a:t>
            </a:r>
          </a:p>
          <a:p>
            <a:r>
              <a:rPr lang="en-US" sz="1600" b="1" dirty="0" smtClean="0"/>
              <a:t>Not degradable: </a:t>
            </a:r>
            <a:r>
              <a:rPr lang="en-US" sz="1600" dirty="0" smtClean="0"/>
              <a:t>If your application </a:t>
            </a:r>
            <a:r>
              <a:rPr lang="en-GB" sz="1600" dirty="0"/>
              <a:t>user disables JavaScript then user will just see the basic page and nothing more</a:t>
            </a:r>
            <a:endParaRPr lang="en-US" sz="1600" dirty="0" smtClean="0"/>
          </a:p>
        </p:txBody>
      </p:sp>
    </p:spTree>
    <p:extLst>
      <p:ext uri="{BB962C8B-B14F-4D97-AF65-F5344CB8AC3E}">
        <p14:creationId xmlns:p14="http://schemas.microsoft.com/office/powerpoint/2010/main" val="32736503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Bootstrapping AngularJS apps</a:t>
            </a:r>
            <a:endParaRPr lang="en-US" dirty="0"/>
          </a:p>
        </p:txBody>
      </p:sp>
      <p:sp>
        <p:nvSpPr>
          <p:cNvPr id="3" name="Content Placeholder 2"/>
          <p:cNvSpPr>
            <a:spLocks noGrp="1"/>
          </p:cNvSpPr>
          <p:nvPr>
            <p:ph idx="1"/>
          </p:nvPr>
        </p:nvSpPr>
        <p:spPr/>
        <p:txBody>
          <a:bodyPr>
            <a:normAutofit/>
          </a:bodyPr>
          <a:lstStyle/>
          <a:p>
            <a:r>
              <a:rPr lang="en-GB" sz="1600" dirty="0"/>
              <a:t>Bootstrapping AngularJS apps </a:t>
            </a:r>
            <a:r>
              <a:rPr lang="en-GB" sz="1600" b="1" dirty="0"/>
              <a:t>automatically</a:t>
            </a:r>
            <a:r>
              <a:rPr lang="en-GB" sz="1600" dirty="0"/>
              <a:t> using the </a:t>
            </a:r>
            <a:r>
              <a:rPr lang="en-GB" sz="1600" b="1" dirty="0" err="1"/>
              <a:t>ngApp</a:t>
            </a:r>
            <a:r>
              <a:rPr lang="en-GB" sz="1600" dirty="0"/>
              <a:t> directive is very easy and suitable for most cases. In advanced cases, such as when using script loaders, you can use the </a:t>
            </a:r>
            <a:r>
              <a:rPr lang="en-GB" sz="1600" b="1" dirty="0"/>
              <a:t>imperative / manual way</a:t>
            </a:r>
            <a:r>
              <a:rPr lang="en-GB" sz="1600" dirty="0"/>
              <a:t> to bootstrap the </a:t>
            </a:r>
            <a:r>
              <a:rPr lang="en-GB" sz="1600" dirty="0" smtClean="0"/>
              <a:t>app</a:t>
            </a:r>
          </a:p>
          <a:p>
            <a:r>
              <a:rPr lang="en-GB" sz="1600" dirty="0"/>
              <a:t>There are 3 important things that happen during the app bootstrap:</a:t>
            </a:r>
          </a:p>
          <a:p>
            <a:pPr marL="617220" lvl="1" indent="-342900">
              <a:buFont typeface="+mj-lt"/>
              <a:buAutoNum type="arabicParenR"/>
            </a:pPr>
            <a:r>
              <a:rPr lang="en-GB" sz="1200" dirty="0"/>
              <a:t>The </a:t>
            </a:r>
            <a:r>
              <a:rPr lang="en-GB" sz="1200" dirty="0">
                <a:hlinkClick r:id="rId2"/>
              </a:rPr>
              <a:t>injector</a:t>
            </a:r>
            <a:r>
              <a:rPr lang="en-GB" sz="1200" dirty="0"/>
              <a:t> that will be used for dependency injection is </a:t>
            </a:r>
            <a:r>
              <a:rPr lang="en-GB" sz="1200" dirty="0" smtClean="0"/>
              <a:t>created</a:t>
            </a:r>
            <a:endParaRPr lang="en-GB" sz="1200" dirty="0"/>
          </a:p>
          <a:p>
            <a:pPr marL="617220" lvl="1" indent="-342900">
              <a:buFont typeface="+mj-lt"/>
              <a:buAutoNum type="arabicParenR"/>
            </a:pPr>
            <a:r>
              <a:rPr lang="en-GB" sz="1200" dirty="0"/>
              <a:t>The injector will then create the </a:t>
            </a:r>
            <a:r>
              <a:rPr lang="en-GB" sz="1200" dirty="0">
                <a:hlinkClick r:id="rId3"/>
              </a:rPr>
              <a:t>root scope</a:t>
            </a:r>
            <a:r>
              <a:rPr lang="en-GB" sz="1200" dirty="0"/>
              <a:t> that will become the </a:t>
            </a:r>
            <a:r>
              <a:rPr lang="en-GB" sz="1200" b="1" dirty="0">
                <a:solidFill>
                  <a:srgbClr val="00B050"/>
                </a:solidFill>
              </a:rPr>
              <a:t>context</a:t>
            </a:r>
            <a:r>
              <a:rPr lang="en-GB" sz="1200" dirty="0">
                <a:solidFill>
                  <a:srgbClr val="00B050"/>
                </a:solidFill>
              </a:rPr>
              <a:t> </a:t>
            </a:r>
            <a:r>
              <a:rPr lang="en-GB" sz="1200" dirty="0"/>
              <a:t>for the model of our </a:t>
            </a:r>
            <a:r>
              <a:rPr lang="en-GB" sz="1200" dirty="0" smtClean="0"/>
              <a:t>application</a:t>
            </a:r>
            <a:endParaRPr lang="en-GB" sz="1200" dirty="0"/>
          </a:p>
          <a:p>
            <a:pPr marL="617220" lvl="1" indent="-342900">
              <a:buFont typeface="+mj-lt"/>
              <a:buAutoNum type="arabicParenR"/>
            </a:pPr>
            <a:r>
              <a:rPr lang="en-GB" sz="1200" dirty="0"/>
              <a:t>Angular will then "compile" the DOM starting at the </a:t>
            </a:r>
            <a:r>
              <a:rPr lang="en-GB" sz="1200" b="1" dirty="0" err="1"/>
              <a:t>ngApp</a:t>
            </a:r>
            <a:r>
              <a:rPr lang="en-GB" sz="1200" dirty="0"/>
              <a:t> root element, processing any directives and bindings found along the </a:t>
            </a:r>
            <a:r>
              <a:rPr lang="en-GB" sz="1200" dirty="0" smtClean="0"/>
              <a:t>way</a:t>
            </a:r>
            <a:endParaRPr lang="en-GB" sz="1200" dirty="0"/>
          </a:p>
          <a:p>
            <a:r>
              <a:rPr lang="en-GB" sz="1600" dirty="0"/>
              <a:t>Once an application is bootstrapped, it will then wait for incoming browser </a:t>
            </a:r>
            <a:r>
              <a:rPr lang="en-GB" sz="1600" dirty="0" smtClean="0"/>
              <a:t>events </a:t>
            </a:r>
            <a:r>
              <a:rPr lang="en-GB" sz="1600" dirty="0"/>
              <a:t>that might change the model. Once such an event occurs, Angular detects if it caused any model changes and if changes are found, Angular will reflect them in the view by updating all of the affected </a:t>
            </a:r>
            <a:r>
              <a:rPr lang="en-GB" sz="1600" dirty="0" smtClean="0"/>
              <a:t>bindings</a:t>
            </a:r>
          </a:p>
          <a:p>
            <a:endParaRPr lang="en-US" sz="1600" dirty="0" smtClean="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9092" y="4653136"/>
            <a:ext cx="2510889"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08638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way data binding</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2204864"/>
            <a:ext cx="6296025" cy="404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smtClean="0"/>
              <a:t>Data changes in model reflects in view automatically and vice versa. No need of DOM manipulations</a:t>
            </a:r>
          </a:p>
        </p:txBody>
      </p:sp>
    </p:spTree>
    <p:extLst>
      <p:ext uri="{BB962C8B-B14F-4D97-AF65-F5344CB8AC3E}">
        <p14:creationId xmlns:p14="http://schemas.microsoft.com/office/powerpoint/2010/main" val="23767946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1313</TotalTime>
  <Words>913</Words>
  <Application>Microsoft Office PowerPoint</Application>
  <PresentationFormat>On-screen Show (4:3)</PresentationFormat>
  <Paragraphs>106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Clarity</vt:lpstr>
      <vt:lpstr>AngularJS</vt:lpstr>
      <vt:lpstr>AngularJS</vt:lpstr>
      <vt:lpstr>Core Features</vt:lpstr>
      <vt:lpstr>Concepts</vt:lpstr>
      <vt:lpstr>AngularJS Components</vt:lpstr>
      <vt:lpstr>Advantages of AngularJS</vt:lpstr>
      <vt:lpstr>Disadvantages of AngularJS</vt:lpstr>
      <vt:lpstr>Bootstrapping AngularJS apps</vt:lpstr>
      <vt:lpstr>Two way data binding</vt:lpstr>
      <vt:lpstr>Routing and Multiple Views</vt:lpstr>
      <vt:lpstr>AngularJS Testability</vt:lpstr>
      <vt:lpstr>AngularJS Testability</vt:lpstr>
      <vt:lpstr>JQuery</vt:lpstr>
      <vt:lpstr>Best Practices</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Cognizant Technology Solutions</cp:lastModifiedBy>
  <cp:revision>167</cp:revision>
  <dcterms:created xsi:type="dcterms:W3CDTF">2016-02-28T16:32:10Z</dcterms:created>
  <dcterms:modified xsi:type="dcterms:W3CDTF">2016-03-01T22:42:33Z</dcterms:modified>
</cp:coreProperties>
</file>