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56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955558" y="1777779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64175" y="1338219"/>
            <a:ext cx="645528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SIH25049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AI-driven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public health chat bot for disease awareness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Med Tec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Software.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CS-B 03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Impact Ignitors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dirty="0" smtClean="0">
                <a:solidFill>
                  <a:schemeClr val="bg1"/>
                </a:solidFill>
                <a:latin typeface="+mn-lt"/>
                <a:ea typeface="+mn-ea"/>
              </a:rPr>
              <a:t>@SIH Idea submission -Template</a:t>
            </a:r>
            <a:endParaRPr lang="en-US" sz="14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" y="-1064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/>
            </a:r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31057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718033" y="252246"/>
            <a:ext cx="585551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AI DRIVEN PUBLIC HEALTH CHATBOT FOR DISEASE AWARENESS</a:t>
            </a:r>
            <a:endParaRPr lang="en-IN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68036" y="1469244"/>
            <a:ext cx="6345382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Proposed Solution</a:t>
            </a:r>
            <a:r>
              <a:rPr lang="en-IN" sz="2400" dirty="0" smtClean="0">
                <a:solidFill>
                  <a:srgbClr val="0070C0"/>
                </a:solidFill>
              </a:rPr>
              <a:t>: </a:t>
            </a:r>
            <a:r>
              <a:rPr lang="en-IN" sz="2400" dirty="0">
                <a:solidFill>
                  <a:srgbClr val="0070C0"/>
                </a:solidFill>
              </a:rPr>
              <a:t>-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Arial" panose="020B0604020202020204" pitchFamily="34" charset="0"/>
              </a:rPr>
              <a:t>AI </a:t>
            </a:r>
            <a:r>
              <a:rPr lang="en-US" sz="2000" dirty="0">
                <a:latin typeface="Arial" panose="020B0604020202020204" pitchFamily="34" charset="0"/>
              </a:rPr>
              <a:t>analyzes the message using smart language processing.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Shows possible diseases and simple home care advice.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Displays real-time outbreak map based on user location.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Corrects health myths with clear, trusted facts.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Sends health tips and preventive reminders.</a:t>
            </a:r>
          </a:p>
          <a:p>
            <a:pPr marL="342900" lvl="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Supports local languages and voice input for easy use.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User types or speaks their health issue.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  Provides emergency contact.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</a:rPr>
              <a:t>Tracks user health over time and give periodic reports.</a:t>
            </a:r>
          </a:p>
          <a:p>
            <a:pPr marL="342900" indent="-342900" defTabSz="914400" eaLnBrk="0" hangingPunct="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defTabSz="914400" eaLnBrk="0" hangingPunct="0"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pPr lvl="0" defTabSz="914400" eaLnBrk="0" hangingPunct="0">
              <a:buFontTx/>
              <a:buChar char="•"/>
            </a:pPr>
            <a:endParaRPr lang="en-US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107382" y="1750705"/>
            <a:ext cx="447501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</a:rPr>
              <a:t>Our </a:t>
            </a:r>
            <a:r>
              <a:rPr lang="en-IN" sz="2400" b="1" dirty="0">
                <a:solidFill>
                  <a:srgbClr val="0070C0"/>
                </a:solidFill>
              </a:rPr>
              <a:t>Solution</a:t>
            </a:r>
            <a:r>
              <a:rPr lang="en-IN" sz="2400" dirty="0">
                <a:solidFill>
                  <a:srgbClr val="0070C0"/>
                </a:solidFill>
              </a:rPr>
              <a:t>: 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Integrated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with govt. health databases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real-time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Cloud-based &amp; scalable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ensuring 24/7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Multilingual + voice support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for inclusivity.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Privacy-first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anonymized and encrypted data.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07382" y="5053007"/>
            <a:ext cx="41831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20% rise in awareness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target areas.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80% accuracy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answering queries.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393149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29773" y="1179965"/>
            <a:ext cx="5267463" cy="49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Technologies Used</a:t>
            </a:r>
            <a:r>
              <a:rPr lang="en-IN" sz="2400" dirty="0">
                <a:solidFill>
                  <a:srgbClr val="0070C0"/>
                </a:solidFill>
              </a:rPr>
              <a:t>: -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070C0"/>
                </a:solidFill>
              </a:rPr>
              <a:t>Languages</a:t>
            </a:r>
            <a:r>
              <a:rPr lang="en-IN" dirty="0"/>
              <a:t>: Python, JavaScript (Node.js)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070C0"/>
                </a:solidFill>
              </a:rPr>
              <a:t>Frameworks: </a:t>
            </a:r>
            <a:r>
              <a:rPr lang="en-IN" dirty="0"/>
              <a:t>Rasa/</a:t>
            </a:r>
            <a:r>
              <a:rPr lang="en-IN" dirty="0" err="1"/>
              <a:t>Dialogflow</a:t>
            </a:r>
            <a:r>
              <a:rPr lang="en-IN" dirty="0"/>
              <a:t> (NLP), Hugging Face (</a:t>
            </a:r>
            <a:r>
              <a:rPr lang="en-IN" dirty="0" err="1"/>
              <a:t>mBERT</a:t>
            </a:r>
            <a:r>
              <a:rPr lang="en-IN" dirty="0"/>
              <a:t>/XLM-R), </a:t>
            </a:r>
            <a:r>
              <a:rPr lang="en-IN" dirty="0" err="1"/>
              <a:t>FastAPI</a:t>
            </a:r>
            <a:r>
              <a:rPr lang="en-IN" dirty="0"/>
              <a:t>/Flask (backend)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dirty="0">
                <a:solidFill>
                  <a:srgbClr val="0070C0"/>
                </a:solidFill>
              </a:rPr>
              <a:t>Databases:</a:t>
            </a:r>
            <a:r>
              <a:rPr lang="en-IN" dirty="0"/>
              <a:t> PostgreSQL, </a:t>
            </a:r>
            <a:r>
              <a:rPr lang="en-IN" dirty="0" err="1"/>
              <a:t>Redis</a:t>
            </a:r>
            <a:endParaRPr lang="en-IN" dirty="0"/>
          </a:p>
          <a:p>
            <a:endParaRPr lang="en-IN" b="1" dirty="0" smtClean="0">
              <a:solidFill>
                <a:srgbClr val="0070C0"/>
              </a:solidFill>
            </a:endParaRPr>
          </a:p>
          <a:p>
            <a:r>
              <a:rPr lang="en-IN" b="1" dirty="0" smtClean="0">
                <a:solidFill>
                  <a:srgbClr val="0070C0"/>
                </a:solidFill>
              </a:rPr>
              <a:t>Methodology </a:t>
            </a:r>
            <a:r>
              <a:rPr lang="en-IN" b="1" dirty="0">
                <a:solidFill>
                  <a:srgbClr val="0070C0"/>
                </a:solidFill>
              </a:rPr>
              <a:t>and Implementation</a:t>
            </a:r>
            <a:r>
              <a:rPr lang="en-IN" sz="1400" dirty="0"/>
              <a:t>: - </a:t>
            </a:r>
            <a:endParaRPr lang="en-IN" sz="1400" dirty="0" smtClean="0"/>
          </a:p>
          <a:p>
            <a:r>
              <a:rPr lang="en-IN" dirty="0" smtClean="0">
                <a:solidFill>
                  <a:srgbClr val="0070C0"/>
                </a:solidFill>
              </a:rPr>
              <a:t>Requirement </a:t>
            </a:r>
            <a:r>
              <a:rPr lang="en-IN" dirty="0">
                <a:solidFill>
                  <a:srgbClr val="0070C0"/>
                </a:solidFill>
              </a:rPr>
              <a:t>Analysis &amp; Development→ </a:t>
            </a:r>
            <a:r>
              <a:rPr lang="en-IN" dirty="0" smtClean="0"/>
              <a:t>Define </a:t>
            </a:r>
            <a:r>
              <a:rPr lang="en-IN" dirty="0"/>
              <a:t>intents, entities, </a:t>
            </a:r>
            <a:r>
              <a:rPr lang="en-IN" dirty="0" smtClean="0"/>
              <a:t>languages, build </a:t>
            </a:r>
            <a:r>
              <a:rPr lang="en-IN" dirty="0"/>
              <a:t>NLP models, backend, </a:t>
            </a:r>
            <a:r>
              <a:rPr lang="en-IN" dirty="0" smtClean="0"/>
              <a:t>databases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Integration </a:t>
            </a:r>
            <a:r>
              <a:rPr lang="en-IN" dirty="0">
                <a:solidFill>
                  <a:srgbClr val="0070C0"/>
                </a:solidFill>
              </a:rPr>
              <a:t>&amp; Testing→ </a:t>
            </a:r>
            <a:r>
              <a:rPr lang="en-IN" dirty="0" smtClean="0"/>
              <a:t>connect </a:t>
            </a:r>
            <a:r>
              <a:rPr lang="en-IN" dirty="0" err="1"/>
              <a:t>WhatsApp</a:t>
            </a:r>
            <a:r>
              <a:rPr lang="en-IN" dirty="0"/>
              <a:t>/SMS APIs &amp; govt. health </a:t>
            </a:r>
            <a:r>
              <a:rPr lang="en-IN" dirty="0" smtClean="0"/>
              <a:t>databases. Accuracy </a:t>
            </a:r>
            <a:r>
              <a:rPr lang="en-IN" dirty="0"/>
              <a:t>(≥80%), pilot </a:t>
            </a:r>
            <a:r>
              <a:rPr lang="en-IN" dirty="0" smtClean="0"/>
              <a:t>deployment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Deployment </a:t>
            </a:r>
            <a:r>
              <a:rPr lang="en-IN" dirty="0">
                <a:solidFill>
                  <a:srgbClr val="0070C0"/>
                </a:solidFill>
              </a:rPr>
              <a:t>→</a:t>
            </a:r>
            <a:r>
              <a:rPr lang="en-IN" dirty="0"/>
              <a:t> </a:t>
            </a:r>
            <a:r>
              <a:rPr lang="en-IN" dirty="0" smtClean="0"/>
              <a:t>cloud </a:t>
            </a:r>
            <a:r>
              <a:rPr lang="en-IN" dirty="0"/>
              <a:t>hosting with </a:t>
            </a:r>
            <a:r>
              <a:rPr lang="en-IN" dirty="0" smtClean="0"/>
              <a:t>scaling(Kubernetes/</a:t>
            </a:r>
            <a:r>
              <a:rPr lang="en-IN" dirty="0" err="1" smtClean="0"/>
              <a:t>Serverless</a:t>
            </a:r>
            <a:r>
              <a:rPr lang="en-IN" dirty="0" smtClean="0"/>
              <a:t>)</a:t>
            </a:r>
          </a:p>
          <a:p>
            <a:r>
              <a:rPr lang="en-IN" dirty="0" smtClean="0">
                <a:solidFill>
                  <a:srgbClr val="0070C0"/>
                </a:solidFill>
              </a:rPr>
              <a:t>Monitoring </a:t>
            </a:r>
            <a:r>
              <a:rPr lang="en-IN" dirty="0">
                <a:solidFill>
                  <a:srgbClr val="0070C0"/>
                </a:solidFill>
              </a:rPr>
              <a:t>&amp; Improvement → </a:t>
            </a:r>
            <a:r>
              <a:rPr lang="en-IN" dirty="0" smtClean="0"/>
              <a:t>analytics</a:t>
            </a:r>
            <a:r>
              <a:rPr lang="en-IN" dirty="0"/>
              <a:t>, updates, continuous learning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4248"/>
          <a:stretch/>
        </p:blipFill>
        <p:spPr>
          <a:xfrm>
            <a:off x="5628516" y="919741"/>
            <a:ext cx="5317410" cy="5298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1657826"/>
            <a:ext cx="938530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US" sz="28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Feasibility</a:t>
            </a:r>
            <a:r>
              <a:rPr lang="en-US" sz="28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Technically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achievable (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Rasa/Dialog </a:t>
            </a:r>
            <a:r>
              <a:rPr lang="en-US" sz="2400" dirty="0" err="1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flow,WhatsApp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/SMS API’s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Hugging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Face, cloud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). </a:t>
            </a:r>
          </a:p>
          <a:p>
            <a:pPr marL="457200" lvl="0" indent="-4572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Works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on smartphones and feature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phone.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Cost-effective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and socially impactful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lvl="0" algn="just">
              <a:defRPr/>
            </a:pP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lvl="0" algn="just">
              <a:defRPr/>
            </a:pPr>
            <a:r>
              <a:rPr lang="en-US" sz="28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Viability: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Low-cost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deployment (open-source + cloud/SMS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). 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High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social impact (awareness, vaccination, outbreak alerts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).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Scalable </a:t>
            </a:r>
            <a:r>
              <a:rPr lang="en-US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&amp; sustainable (new languages/diseases can be added easily).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422025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 smtClean="0"/>
              <a:t>Ignitors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47091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5725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25517" y="1658896"/>
            <a:ext cx="9511594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Reduces the spread of false health information by giving science based facts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Improves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access to health a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wareness in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rural and remote areas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local languages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voice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input for easy use by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everyone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Tracks user health over time and provides useful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periodic health reports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Saves </a:t>
            </a:r>
            <a:r>
              <a:rPr lang="en-US" sz="2400" b="1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 and cost </a:t>
            </a:r>
            <a:r>
              <a:rPr lang="en-US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by preventing unnecessary hospital visits</a:t>
            </a:r>
          </a:p>
          <a:p>
            <a:pPr marL="457200" lvl="0" indent="-457200" defTabSz="914400" eaLnBrk="0" hangingPunct="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smart, fast, and easy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Chat bot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that helps people stay safe, informed, and in control of their </a:t>
            </a:r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health</a:t>
            </a:r>
            <a:endParaRPr lang="en-US" sz="2400" dirty="0" smtClean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431650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Impact </a:t>
            </a:r>
            <a:r>
              <a:rPr lang="en-US" b="1" dirty="0" err="1"/>
              <a:t>I</a:t>
            </a:r>
            <a:r>
              <a:rPr lang="en-US" b="1" dirty="0" err="1" smtClean="0"/>
              <a:t>gnitors</a:t>
            </a:r>
            <a:endParaRPr lang="en-IN" b="1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347536" y="3551722"/>
            <a:ext cx="97600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>  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SpPr/>
          <p:nvPr/>
        </p:nvSpPr>
        <p:spPr>
          <a:xfrm>
            <a:off x="329773" y="252246"/>
            <a:ext cx="1547153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Impact </a:t>
            </a:r>
            <a:r>
              <a:rPr lang="en-US" b="1" dirty="0" err="1" smtClean="0">
                <a:solidFill>
                  <a:schemeClr val="tx1"/>
                </a:solidFill>
              </a:rPr>
              <a:t>Ignitors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609600" y="1359451"/>
            <a:ext cx="10430577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 smtClean="0">
                <a:solidFill>
                  <a:srgbClr val="0070C0"/>
                </a:solidFill>
              </a:rPr>
              <a:t>Research: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AI </a:t>
            </a:r>
            <a:r>
              <a:rPr lang="en-IN" sz="2400" dirty="0" err="1"/>
              <a:t>chatbots</a:t>
            </a:r>
            <a:r>
              <a:rPr lang="en-IN" sz="2400" dirty="0"/>
              <a:t> improve health awareness and vaccination rates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Multilingual </a:t>
            </a:r>
            <a:r>
              <a:rPr lang="en-IN" sz="2400" dirty="0"/>
              <a:t>NLP (</a:t>
            </a:r>
            <a:r>
              <a:rPr lang="en-IN" sz="2400" dirty="0" err="1"/>
              <a:t>mBERT</a:t>
            </a:r>
            <a:r>
              <a:rPr lang="en-IN" sz="2400" dirty="0"/>
              <a:t>/XLM-R) supports local languages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Integration </a:t>
            </a:r>
            <a:r>
              <a:rPr lang="en-IN" sz="2400" dirty="0"/>
              <a:t>with government health data ensures accuracy</a:t>
            </a:r>
            <a:r>
              <a:rPr lang="en-IN" sz="24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USSD/IVR </a:t>
            </a:r>
            <a:r>
              <a:rPr lang="en-IN" sz="2400" dirty="0"/>
              <a:t>or SMS-based alerts reach users without internet</a:t>
            </a:r>
            <a:r>
              <a:rPr lang="en-IN" sz="2400" dirty="0" smtClean="0"/>
              <a:t>.</a:t>
            </a:r>
          </a:p>
          <a:p>
            <a:endParaRPr lang="en-IN" sz="2400" dirty="0"/>
          </a:p>
          <a:p>
            <a:endParaRPr lang="en-IN" dirty="0" smtClean="0"/>
          </a:p>
          <a:p>
            <a:r>
              <a:rPr lang="en-IN" sz="2800" b="1" dirty="0" smtClean="0">
                <a:solidFill>
                  <a:srgbClr val="0070C0"/>
                </a:solidFill>
              </a:rPr>
              <a:t>References</a:t>
            </a:r>
            <a:r>
              <a:rPr lang="en-IN" sz="2800" dirty="0" smtClean="0">
                <a:solidFill>
                  <a:srgbClr val="0070C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/>
              <a:t>Bibault</a:t>
            </a:r>
            <a:r>
              <a:rPr lang="en-IN" sz="2400" dirty="0" smtClean="0"/>
              <a:t> </a:t>
            </a:r>
            <a:r>
              <a:rPr lang="en-IN" sz="2400" dirty="0"/>
              <a:t>et al., “</a:t>
            </a:r>
            <a:r>
              <a:rPr lang="en-IN" sz="2400" dirty="0" smtClean="0"/>
              <a:t>Chat bots </a:t>
            </a:r>
            <a:r>
              <a:rPr lang="en-IN" sz="2400" dirty="0"/>
              <a:t>in healthcare: A review.” NPJ Digital Medicine, </a:t>
            </a:r>
            <a:r>
              <a:rPr lang="en-IN" sz="2400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Miner </a:t>
            </a:r>
            <a:r>
              <a:rPr lang="en-IN" sz="2400" dirty="0"/>
              <a:t>et al., </a:t>
            </a:r>
            <a:r>
              <a:rPr lang="en-IN" sz="2400" dirty="0" smtClean="0"/>
              <a:t>“</a:t>
            </a:r>
            <a:r>
              <a:rPr lang="en-IN" sz="2400" dirty="0"/>
              <a:t>Smartphone-based AI interventions for health promotion.” JMIR, </a:t>
            </a:r>
            <a:r>
              <a:rPr lang="en-IN" sz="2400" dirty="0" smtClean="0"/>
              <a:t>2020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/>
              <a:t>Devlin </a:t>
            </a:r>
            <a:r>
              <a:rPr lang="en-IN" sz="2400" dirty="0"/>
              <a:t>et al., “BERT: Pre-training of Deep Bidirectional Transformers.” </a:t>
            </a:r>
            <a:r>
              <a:rPr lang="en-IN" sz="2400" dirty="0" smtClean="0"/>
              <a:t>2019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err="1" smtClean="0"/>
              <a:t>Conneau</a:t>
            </a:r>
            <a:r>
              <a:rPr lang="en-IN" sz="2400" dirty="0" smtClean="0"/>
              <a:t> </a:t>
            </a:r>
            <a:r>
              <a:rPr lang="en-IN" sz="2400" dirty="0"/>
              <a:t>et al., “XLM-R: Cross-lingual Language Model </a:t>
            </a:r>
            <a:r>
              <a:rPr lang="en-IN" sz="2400" dirty="0" err="1"/>
              <a:t>Pretraining</a:t>
            </a:r>
            <a:r>
              <a:rPr lang="en-IN" sz="2400" dirty="0"/>
              <a:t>.” 2020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7720</TotalTime>
  <Words>565</Words>
  <Application>Microsoft Office PowerPoint</Application>
  <PresentationFormat>Widescreen</PresentationFormat>
  <Paragraphs>93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 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JB</cp:lastModifiedBy>
  <cp:revision>167</cp:revision>
  <dcterms:created xsi:type="dcterms:W3CDTF">2013-12-12T18:46:50Z</dcterms:created>
  <dcterms:modified xsi:type="dcterms:W3CDTF">2025-09-17T16:42:47Z</dcterms:modified>
  <cp:category/>
</cp:coreProperties>
</file>