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Rubik Black"/>
      <p:bold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C39864-C8DE-47BF-AD31-87B996BDA9E2}">
  <a:tblStyle styleId="{4EC39864-C8DE-47BF-AD31-87B996BDA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B6CFAA7-7F11-4C47-960E-E3A8C7C8BB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ubikBlack-boldItalic.fntdata"/><Relationship Id="rId27" Type="http://schemas.openxmlformats.org/officeDocument/2006/relationships/font" Target="fonts/Rubik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Karl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25d80b4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25d80b4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622dd2f64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622dd2f64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22dd2f6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622dd2f6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622dd2f6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622dd2f6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22dd2f64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622dd2f6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fb8bc6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fb8bc6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25d80b4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25d80b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5d80b41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5d80b4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622dd2f6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622dd2f6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25d80b4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25d80b4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ca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ca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ca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ca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ca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ca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ca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mailto:JosepMaria.TorresR@autonoma.c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MyPersonal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Shopper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Innobyte Systems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345379" y="1000899"/>
            <a:ext cx="1646100" cy="1188900"/>
            <a:chOff x="7403363" y="1047512"/>
            <a:chExt cx="1646100" cy="1188900"/>
          </a:xfrm>
        </p:grpSpPr>
        <p:sp>
          <p:nvSpPr>
            <p:cNvPr id="411" name="Google Shape;411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18" name="Google Shape;418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                      DCU Comanda</a:t>
            </a:r>
            <a:endParaRPr/>
          </a:p>
        </p:txBody>
      </p:sp>
      <p:pic>
        <p:nvPicPr>
          <p:cNvPr id="562" name="Google Shape;5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75" y="1417325"/>
            <a:ext cx="3913375" cy="32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                      DCU Conversació</a:t>
            </a:r>
            <a:endParaRPr/>
          </a:p>
        </p:txBody>
      </p:sp>
      <p:pic>
        <p:nvPicPr>
          <p:cNvPr id="568" name="Google Shape;568;p36"/>
          <p:cNvPicPr preferRelativeResize="0"/>
          <p:nvPr/>
        </p:nvPicPr>
        <p:blipFill rotWithShape="1">
          <a:blip r:embed="rId3">
            <a:alphaModFix/>
          </a:blip>
          <a:srcRect b="0" l="0" r="0" t="14104"/>
          <a:stretch/>
        </p:blipFill>
        <p:spPr>
          <a:xfrm>
            <a:off x="3021975" y="1702900"/>
            <a:ext cx="3736074" cy="24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Funcionalitat </a:t>
            </a:r>
            <a:r>
              <a:rPr lang="ca"/>
              <a:t>bàsica</a:t>
            </a:r>
            <a:endParaRPr/>
          </a:p>
        </p:txBody>
      </p:sp>
      <p:pic>
        <p:nvPicPr>
          <p:cNvPr id="574" name="Google Shape;574;p37"/>
          <p:cNvPicPr preferRelativeResize="0"/>
          <p:nvPr/>
        </p:nvPicPr>
        <p:blipFill rotWithShape="1">
          <a:blip r:embed="rId3">
            <a:alphaModFix/>
          </a:blip>
          <a:srcRect b="49959" l="0" r="0" t="0"/>
          <a:stretch/>
        </p:blipFill>
        <p:spPr>
          <a:xfrm>
            <a:off x="2544700" y="1507100"/>
            <a:ext cx="3837300" cy="318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Funcionalitat </a:t>
            </a:r>
            <a:r>
              <a:rPr lang="ca"/>
              <a:t>bàsica</a:t>
            </a:r>
            <a:endParaRPr/>
          </a:p>
        </p:txBody>
      </p:sp>
      <p:pic>
        <p:nvPicPr>
          <p:cNvPr id="580" name="Google Shape;580;p38"/>
          <p:cNvPicPr preferRelativeResize="0"/>
          <p:nvPr/>
        </p:nvPicPr>
        <p:blipFill rotWithShape="1">
          <a:blip r:embed="rId3">
            <a:alphaModFix/>
          </a:blip>
          <a:srcRect b="0" l="0" r="0" t="49977"/>
          <a:stretch/>
        </p:blipFill>
        <p:spPr>
          <a:xfrm>
            <a:off x="2728450" y="1417326"/>
            <a:ext cx="3947149" cy="32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9"/>
          <p:cNvGrpSpPr/>
          <p:nvPr/>
        </p:nvGrpSpPr>
        <p:grpSpPr>
          <a:xfrm>
            <a:off x="715100" y="1600329"/>
            <a:ext cx="3771900" cy="3008166"/>
            <a:chOff x="715100" y="1600313"/>
            <a:chExt cx="3771900" cy="1412550"/>
          </a:xfrm>
        </p:grpSpPr>
        <p:sp>
          <p:nvSpPr>
            <p:cNvPr id="586" name="Google Shape;586;p39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8" name="Google Shape;588;p39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9" name="Google Shape;589;p39"/>
          <p:cNvGrpSpPr/>
          <p:nvPr/>
        </p:nvGrpSpPr>
        <p:grpSpPr>
          <a:xfrm>
            <a:off x="4754850" y="1600316"/>
            <a:ext cx="3771900" cy="3008166"/>
            <a:chOff x="4754850" y="1600325"/>
            <a:chExt cx="3771900" cy="1412550"/>
          </a:xfrm>
        </p:grpSpPr>
        <p:sp>
          <p:nvSpPr>
            <p:cNvPr id="590" name="Google Shape;590;p3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2" name="Google Shape;592;p3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3" name="Google Shape;593;p39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How do we do it?</a:t>
            </a:r>
            <a:endParaRPr/>
          </a:p>
        </p:txBody>
      </p:sp>
      <p:pic>
        <p:nvPicPr>
          <p:cNvPr id="594" name="Google Shape;594;p39"/>
          <p:cNvPicPr preferRelativeResize="0"/>
          <p:nvPr/>
        </p:nvPicPr>
        <p:blipFill rotWithShape="1">
          <a:blip r:embed="rId3">
            <a:alphaModFix/>
          </a:blip>
          <a:srcRect b="6252" l="0" r="8491" t="0"/>
          <a:stretch/>
        </p:blipFill>
        <p:spPr>
          <a:xfrm>
            <a:off x="765075" y="2205350"/>
            <a:ext cx="3519725" cy="200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9"/>
          <p:cNvPicPr preferRelativeResize="0"/>
          <p:nvPr/>
        </p:nvPicPr>
        <p:blipFill rotWithShape="1">
          <a:blip r:embed="rId4">
            <a:alphaModFix/>
          </a:blip>
          <a:srcRect b="2439" l="0" r="6664" t="0"/>
          <a:stretch/>
        </p:blipFill>
        <p:spPr>
          <a:xfrm>
            <a:off x="4918300" y="2073900"/>
            <a:ext cx="3312301" cy="22643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Dubtes?</a:t>
            </a:r>
            <a:endParaRPr/>
          </a:p>
        </p:txBody>
      </p:sp>
      <p:grpSp>
        <p:nvGrpSpPr>
          <p:cNvPr id="601" name="Google Shape;601;p4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602" name="Google Shape;602;p4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605" name="Google Shape;60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606" name="Google Shape;60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7" name="Google Shape;60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08" name="Google Shape;60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09" name="Google Shape;60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611" name="Google Shape;61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2" name="Google Shape;61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613" name="Google Shape;61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5" name="Google Shape;61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6" name="Google Shape;616;p4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620" name="Google Shape;62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4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623" name="Google Shape;623;p4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"/>
          <p:cNvSpPr txBox="1"/>
          <p:nvPr>
            <p:ph type="ctrTitle"/>
          </p:nvPr>
        </p:nvSpPr>
        <p:spPr>
          <a:xfrm>
            <a:off x="1828850" y="968276"/>
            <a:ext cx="54864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Thanks!</a:t>
            </a:r>
            <a:endParaRPr/>
          </a:p>
        </p:txBody>
      </p:sp>
      <p:pic>
        <p:nvPicPr>
          <p:cNvPr id="630" name="Google Shape;6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13" y="2420776"/>
            <a:ext cx="2620083" cy="1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1"/>
          <p:cNvSpPr txBox="1"/>
          <p:nvPr/>
        </p:nvSpPr>
        <p:spPr>
          <a:xfrm>
            <a:off x="5729550" y="3879900"/>
            <a:ext cx="23271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JosepMaria.TorresR@autonoma.cat</a:t>
            </a:r>
            <a:endParaRPr sz="1050">
              <a:solidFill>
                <a:srgbClr val="3231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rgbClr val="323130"/>
                </a:solidFill>
                <a:latin typeface="Roboto"/>
                <a:ea typeface="Roboto"/>
                <a:cs typeface="Roboto"/>
                <a:sym typeface="Roboto"/>
              </a:rPr>
              <a:t>github : Innobyte systems</a:t>
            </a:r>
            <a:endParaRPr sz="1050">
              <a:solidFill>
                <a:srgbClr val="3231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Punts Importants</a:t>
            </a:r>
            <a:endParaRPr/>
          </a:p>
        </p:txBody>
      </p:sp>
      <p:graphicFrame>
        <p:nvGraphicFramePr>
          <p:cNvPr id="425" name="Google Shape;425;p27"/>
          <p:cNvGraphicFramePr/>
          <p:nvPr/>
        </p:nvGraphicFramePr>
        <p:xfrm>
          <a:off x="715100" y="1556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{4EC39864-C8DE-47BF-AD31-87B996BDA9E2}</a:tableStyleId>
              </a:tblPr>
              <a:tblGrid>
                <a:gridCol w="2327400"/>
                <a:gridCol w="53865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2000">
                          <a:solidFill>
                            <a:schemeClr val="dk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01</a:t>
                      </a:r>
                      <a:endParaRPr b="1" sz="2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Treball realitzat 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000">
                          <a:solidFill>
                            <a:schemeClr val="dk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02</a:t>
                      </a:r>
                      <a:endParaRPr b="1"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Problemes del Projecte</a:t>
                      </a:r>
                      <a:endParaRPr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000">
                          <a:solidFill>
                            <a:schemeClr val="dk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03</a:t>
                      </a:r>
                      <a:endParaRPr b="1"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Casos d’ús i </a:t>
                      </a: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funcionalitats</a:t>
                      </a:r>
                      <a:endParaRPr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000">
                          <a:solidFill>
                            <a:schemeClr val="dk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04</a:t>
                      </a:r>
                      <a:endParaRPr b="1"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Principi </a:t>
                      </a: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bàsic</a:t>
                      </a: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de Funcionalitat</a:t>
                      </a:r>
                      <a:endParaRPr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000">
                          <a:solidFill>
                            <a:schemeClr val="dk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05</a:t>
                      </a:r>
                      <a:endParaRPr b="1"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Dubtes</a:t>
                      </a:r>
                      <a:endParaRPr sz="11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8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31" name="Google Shape;431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8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44" name="Google Shape;444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28"/>
          <p:cNvSpPr txBox="1"/>
          <p:nvPr>
            <p:ph type="title"/>
          </p:nvPr>
        </p:nvSpPr>
        <p:spPr>
          <a:xfrm>
            <a:off x="1828850" y="19682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About us</a:t>
            </a:r>
            <a:endParaRPr/>
          </a:p>
        </p:txBody>
      </p:sp>
      <p:grpSp>
        <p:nvGrpSpPr>
          <p:cNvPr id="451" name="Google Shape;451;p28"/>
          <p:cNvGrpSpPr/>
          <p:nvPr/>
        </p:nvGrpSpPr>
        <p:grpSpPr>
          <a:xfrm>
            <a:off x="463701" y="742947"/>
            <a:ext cx="502800" cy="502800"/>
            <a:chOff x="7014301" y="2017350"/>
            <a:chExt cx="502800" cy="502800"/>
          </a:xfrm>
        </p:grpSpPr>
        <p:sp>
          <p:nvSpPr>
            <p:cNvPr id="452" name="Google Shape;452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8"/>
          <p:cNvSpPr txBox="1"/>
          <p:nvPr/>
        </p:nvSpPr>
        <p:spPr>
          <a:xfrm>
            <a:off x="1625750" y="3023025"/>
            <a:ext cx="58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Sota la nostra filosofia de treball, creem software de qualitat que supera les expectatives. Eficiència i col·laboració constant. La vostra satisfacció és la nostra prioritat.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Nostre Equip</a:t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993713" y="2192246"/>
            <a:ext cx="1645800" cy="744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Alex Guareño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2802988" y="2192221"/>
            <a:ext cx="1645800" cy="744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Laura Marin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4612263" y="2192225"/>
            <a:ext cx="1670700" cy="744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Mar Blazquez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6446438" y="2192250"/>
            <a:ext cx="1701900" cy="744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Josep M Torres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464" name="Google Shape;464;p29"/>
          <p:cNvCxnSpPr>
            <a:stCxn id="460" idx="3"/>
            <a:endCxn id="461" idx="1"/>
          </p:cNvCxnSpPr>
          <p:nvPr/>
        </p:nvCxnSpPr>
        <p:spPr>
          <a:xfrm>
            <a:off x="2639513" y="2564546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9"/>
          <p:cNvCxnSpPr>
            <a:stCxn id="461" idx="3"/>
            <a:endCxn id="462" idx="1"/>
          </p:cNvCxnSpPr>
          <p:nvPr/>
        </p:nvCxnSpPr>
        <p:spPr>
          <a:xfrm>
            <a:off x="4448788" y="2564521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9"/>
          <p:cNvCxnSpPr>
            <a:stCxn id="462" idx="3"/>
            <a:endCxn id="463" idx="1"/>
          </p:cNvCxnSpPr>
          <p:nvPr/>
        </p:nvCxnSpPr>
        <p:spPr>
          <a:xfrm>
            <a:off x="6282963" y="2564525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9"/>
          <p:cNvCxnSpPr/>
          <p:nvPr/>
        </p:nvCxnSpPr>
        <p:spPr>
          <a:xfrm>
            <a:off x="8148337" y="2564556"/>
            <a:ext cx="32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8" name="Google Shape;468;p29"/>
          <p:cNvCxnSpPr>
            <a:stCxn id="460" idx="1"/>
          </p:cNvCxnSpPr>
          <p:nvPr/>
        </p:nvCxnSpPr>
        <p:spPr>
          <a:xfrm rot="10800000">
            <a:off x="674813" y="2564546"/>
            <a:ext cx="31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9" name="Google Shape;469;p29"/>
          <p:cNvSpPr/>
          <p:nvPr/>
        </p:nvSpPr>
        <p:spPr>
          <a:xfrm rot="-2700000">
            <a:off x="7877591" y="2747254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9"/>
          <p:cNvGrpSpPr/>
          <p:nvPr/>
        </p:nvGrpSpPr>
        <p:grpSpPr>
          <a:xfrm>
            <a:off x="1259438" y="1002247"/>
            <a:ext cx="502800" cy="502800"/>
            <a:chOff x="7014301" y="2017350"/>
            <a:chExt cx="502800" cy="502800"/>
          </a:xfrm>
        </p:grpSpPr>
        <p:sp>
          <p:nvSpPr>
            <p:cNvPr id="471" name="Google Shape;471;p2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>
            <a:off x="532269" y="1002201"/>
            <a:ext cx="502899" cy="502899"/>
            <a:chOff x="858700" y="1967475"/>
            <a:chExt cx="605100" cy="605100"/>
          </a:xfrm>
        </p:grpSpPr>
        <p:sp>
          <p:nvSpPr>
            <p:cNvPr id="474" name="Google Shape;474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6" name="Google Shape;4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250" y="2936846"/>
            <a:ext cx="2569096" cy="19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Realitzat</a:t>
            </a:r>
            <a:endParaRPr/>
          </a:p>
        </p:txBody>
      </p:sp>
      <p:sp>
        <p:nvSpPr>
          <p:cNvPr id="482" name="Google Shape;482;p30"/>
          <p:cNvSpPr txBox="1"/>
          <p:nvPr/>
        </p:nvSpPr>
        <p:spPr>
          <a:xfrm>
            <a:off x="5879425" y="2837325"/>
            <a:ext cx="254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Treball Demo 2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4689600" y="2745824"/>
            <a:ext cx="914400" cy="548700"/>
          </a:xfrm>
          <a:prstGeom prst="rect">
            <a:avLst/>
          </a:prstGeom>
          <a:solidFill>
            <a:srgbClr val="BEC7E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37</a:t>
            </a: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4689600" y="1898733"/>
            <a:ext cx="914400" cy="548700"/>
          </a:xfrm>
          <a:prstGeom prst="rect">
            <a:avLst/>
          </a:prstGeom>
          <a:solidFill>
            <a:srgbClr val="D6A0B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63</a:t>
            </a: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5788100" y="1898725"/>
            <a:ext cx="27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Treball Demo 1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486" name="Google Shape;486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74" y="1417324"/>
            <a:ext cx="2549575" cy="25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492" name="Google Shape;492;p31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31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494" name="Google Shape;494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5" name="Google Shape;495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6" name="Google Shape;496;p31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497" name="Google Shape;497;p31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1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499" name="Google Shape;499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0" name="Google Shape;500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1" name="Google Shape;501;p31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502" name="Google Shape;502;p31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31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504" name="Google Shape;504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5" name="Google Shape;505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06" name="Google Shape;506;p31"/>
          <p:cNvSpPr txBox="1"/>
          <p:nvPr>
            <p:ph idx="1" type="subTitle"/>
          </p:nvPr>
        </p:nvSpPr>
        <p:spPr>
          <a:xfrm>
            <a:off x="780350" y="1831986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Requisits</a:t>
            </a:r>
            <a:endParaRPr/>
          </a:p>
        </p:txBody>
      </p:sp>
      <p:sp>
        <p:nvSpPr>
          <p:cNvPr id="507" name="Google Shape;507;p31"/>
          <p:cNvSpPr txBox="1"/>
          <p:nvPr>
            <p:ph idx="5" type="subTitle"/>
          </p:nvPr>
        </p:nvSpPr>
        <p:spPr>
          <a:xfrm>
            <a:off x="3441988" y="183197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Casos d'ús</a:t>
            </a:r>
            <a:endParaRPr/>
          </a:p>
        </p:txBody>
      </p:sp>
      <p:sp>
        <p:nvSpPr>
          <p:cNvPr id="508" name="Google Shape;508;p31"/>
          <p:cNvSpPr txBox="1"/>
          <p:nvPr>
            <p:ph idx="6" type="subTitle"/>
          </p:nvPr>
        </p:nvSpPr>
        <p:spPr>
          <a:xfrm>
            <a:off x="6101601" y="183197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Que queda?</a:t>
            </a:r>
            <a:endParaRPr/>
          </a:p>
        </p:txBody>
      </p:sp>
      <p:sp>
        <p:nvSpPr>
          <p:cNvPr id="509" name="Google Shape;509;p31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Que hem fet?</a:t>
            </a:r>
            <a:endParaRPr/>
          </a:p>
        </p:txBody>
      </p:sp>
      <p:sp>
        <p:nvSpPr>
          <p:cNvPr id="510" name="Google Shape;510;p31"/>
          <p:cNvSpPr txBox="1"/>
          <p:nvPr>
            <p:ph idx="2" type="subTitle"/>
          </p:nvPr>
        </p:nvSpPr>
        <p:spPr>
          <a:xfrm>
            <a:off x="781850" y="2571750"/>
            <a:ext cx="2194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Primer</a:t>
            </a:r>
            <a:r>
              <a:rPr lang="ca"/>
              <a:t> vam fer un </a:t>
            </a:r>
            <a:r>
              <a:rPr lang="ca"/>
              <a:t>anàlisis</a:t>
            </a:r>
            <a:r>
              <a:rPr lang="ca"/>
              <a:t> de </a:t>
            </a:r>
            <a:r>
              <a:rPr lang="ca"/>
              <a:t>requisits</a:t>
            </a:r>
            <a:r>
              <a:rPr lang="ca"/>
              <a:t> segons les entrevistes</a:t>
            </a:r>
            <a:endParaRPr/>
          </a:p>
        </p:txBody>
      </p:sp>
      <p:sp>
        <p:nvSpPr>
          <p:cNvPr id="511" name="Google Shape;511;p31"/>
          <p:cNvSpPr txBox="1"/>
          <p:nvPr>
            <p:ph idx="3" type="subTitle"/>
          </p:nvPr>
        </p:nvSpPr>
        <p:spPr>
          <a:xfrm>
            <a:off x="3441988" y="2571750"/>
            <a:ext cx="2194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Casos d’ús i Diagrames </a:t>
            </a:r>
            <a:r>
              <a:rPr lang="ca"/>
              <a:t>d'ús</a:t>
            </a:r>
            <a:r>
              <a:rPr lang="ca"/>
              <a:t> , activitats i </a:t>
            </a:r>
            <a:r>
              <a:rPr lang="ca"/>
              <a:t>Seqüència</a:t>
            </a:r>
            <a:endParaRPr/>
          </a:p>
        </p:txBody>
      </p:sp>
      <p:sp>
        <p:nvSpPr>
          <p:cNvPr id="512" name="Google Shape;512;p31"/>
          <p:cNvSpPr txBox="1"/>
          <p:nvPr>
            <p:ph idx="4" type="subTitle"/>
          </p:nvPr>
        </p:nvSpPr>
        <p:spPr>
          <a:xfrm>
            <a:off x="6213926" y="2571758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Diagrames</a:t>
            </a:r>
            <a:r>
              <a:rPr lang="ca"/>
              <a:t> UML, Ideas Wireframes i Codi base per l’inversor.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2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518" name="Google Shape;518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" name="Google Shape;521;p32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522" name="Google Shape;522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4" name="Google Shape;524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Google Shape;525;p32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526" name="Google Shape;526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8" name="Google Shape;528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9" name="Google Shape;529;p32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530" name="Google Shape;530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32"/>
          <p:cNvSpPr txBox="1"/>
          <p:nvPr>
            <p:ph idx="1" type="subTitle"/>
          </p:nvPr>
        </p:nvSpPr>
        <p:spPr>
          <a:xfrm>
            <a:off x="1849251" y="2032250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Limit Stock</a:t>
            </a:r>
            <a:endParaRPr/>
          </a:p>
        </p:txBody>
      </p:sp>
      <p:sp>
        <p:nvSpPr>
          <p:cNvPr id="534" name="Google Shape;534;p32"/>
          <p:cNvSpPr txBox="1"/>
          <p:nvPr>
            <p:ph idx="2" type="subTitle"/>
          </p:nvPr>
        </p:nvSpPr>
        <p:spPr>
          <a:xfrm>
            <a:off x="2092850" y="3624450"/>
            <a:ext cx="18903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Selecció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 Roba</a:t>
            </a:r>
            <a:endParaRPr/>
          </a:p>
        </p:txBody>
      </p:sp>
      <p:sp>
        <p:nvSpPr>
          <p:cNvPr id="535" name="Google Shape;535;p32"/>
          <p:cNvSpPr txBox="1"/>
          <p:nvPr>
            <p:ph idx="3" type="subTitle"/>
          </p:nvPr>
        </p:nvSpPr>
        <p:spPr>
          <a:xfrm>
            <a:off x="5997750" y="2032275"/>
            <a:ext cx="2635200" cy="7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Mètode</a:t>
            </a:r>
            <a:r>
              <a:rPr lang="ca"/>
              <a:t> De Pagament</a:t>
            </a:r>
            <a:endParaRPr/>
          </a:p>
        </p:txBody>
      </p:sp>
      <p:sp>
        <p:nvSpPr>
          <p:cNvPr id="536" name="Google Shape;536;p32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01</a:t>
            </a:r>
            <a:endParaRPr/>
          </a:p>
        </p:txBody>
      </p:sp>
      <p:sp>
        <p:nvSpPr>
          <p:cNvPr id="537" name="Google Shape;537;p32"/>
          <p:cNvSpPr txBox="1"/>
          <p:nvPr>
            <p:ph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03</a:t>
            </a:r>
            <a:endParaRPr/>
          </a:p>
        </p:txBody>
      </p:sp>
      <p:sp>
        <p:nvSpPr>
          <p:cNvPr id="538" name="Google Shape;538;p32"/>
          <p:cNvSpPr txBox="1"/>
          <p:nvPr>
            <p:ph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02</a:t>
            </a:r>
            <a:endParaRPr/>
          </a:p>
        </p:txBody>
      </p:sp>
      <p:sp>
        <p:nvSpPr>
          <p:cNvPr id="539" name="Google Shape;539;p32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Problemes projecte</a:t>
            </a:r>
            <a:endParaRPr/>
          </a:p>
        </p:txBody>
      </p:sp>
      <p:sp>
        <p:nvSpPr>
          <p:cNvPr id="540" name="Google Shape;540;p32"/>
          <p:cNvSpPr txBox="1"/>
          <p:nvPr>
            <p:ph idx="4" type="subTitle"/>
          </p:nvPr>
        </p:nvSpPr>
        <p:spPr>
          <a:xfrm>
            <a:off x="5997450" y="3510150"/>
            <a:ext cx="19743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Pagament </a:t>
            </a:r>
            <a:r>
              <a:rPr lang="ca"/>
              <a:t>Assessoria</a:t>
            </a:r>
            <a:endParaRPr/>
          </a:p>
        </p:txBody>
      </p:sp>
      <p:sp>
        <p:nvSpPr>
          <p:cNvPr id="541" name="Google Shape;541;p32"/>
          <p:cNvSpPr txBox="1"/>
          <p:nvPr>
            <p:ph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04</a:t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/>
          <p:nvPr>
            <p:ph type="title"/>
          </p:nvPr>
        </p:nvSpPr>
        <p:spPr>
          <a:xfrm>
            <a:off x="717550" y="63365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 d'ús importants</a:t>
            </a:r>
            <a:endParaRPr/>
          </a:p>
        </p:txBody>
      </p:sp>
      <p:graphicFrame>
        <p:nvGraphicFramePr>
          <p:cNvPr id="550" name="Google Shape;550;p33"/>
          <p:cNvGraphicFramePr/>
          <p:nvPr/>
        </p:nvGraphicFramePr>
        <p:xfrm>
          <a:off x="369563" y="139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{DB6CFAA7-7F11-4C47-960E-E3A8C7C8BBD9}</a:tableStyleId>
              </a:tblPr>
              <a:tblGrid>
                <a:gridCol w="1974925"/>
                <a:gridCol w="3111675"/>
                <a:gridCol w="3318275"/>
              </a:tblGrid>
              <a:tr h="3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Cas d’ús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         Cas d'èxit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     Cas alternatiu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Omplir perfil amb talles, gustos i preferències. </a:t>
                      </a:r>
                      <a:endParaRPr b="1"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Entrada de dades precisa per a un estudi més ajustat i una selecció òptima de roba per al client.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dk1"/>
                          </a:solidFill>
                        </a:rPr>
                        <a:t>          </a:t>
                      </a: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Dades Introduïdes incorrectament, ja pot ser posar les talles en un altre sistema de mesura al especificat o posar-les incorrectes, el que ens portaria a una mala comanda de roba.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Pagament del servei              </a:t>
                      </a:r>
                      <a:endParaRPr b="1"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Pagament Acceptat , mitjançant mètodes de pagament segurs.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-22860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Registre obligatori en mètodes de pagament segurs i/o conflicte amb la acceptació del reglament de protecció de dades en el procés de continuar amb el assessorament.</a:t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type="title"/>
          </p:nvPr>
        </p:nvSpPr>
        <p:spPr>
          <a:xfrm>
            <a:off x="717550" y="63365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 </a:t>
            </a:r>
            <a:r>
              <a:rPr lang="ca"/>
              <a:t>d'ús</a:t>
            </a:r>
            <a:r>
              <a:rPr lang="ca"/>
              <a:t> importants</a:t>
            </a:r>
            <a:endParaRPr/>
          </a:p>
        </p:txBody>
      </p:sp>
      <p:graphicFrame>
        <p:nvGraphicFramePr>
          <p:cNvPr id="556" name="Google Shape;556;p34"/>
          <p:cNvGraphicFramePr/>
          <p:nvPr/>
        </p:nvGraphicFramePr>
        <p:xfrm>
          <a:off x="369563" y="139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{DB6CFAA7-7F11-4C47-960E-E3A8C7C8BBD9}</a:tableStyleId>
              </a:tblPr>
              <a:tblGrid>
                <a:gridCol w="1974925"/>
                <a:gridCol w="3111675"/>
                <a:gridCol w="3318275"/>
              </a:tblGrid>
              <a:tr h="3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Cas d’ús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         Cas </a:t>
                      </a: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d'èxit</a:t>
                      </a: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     Cas alternatiu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Fer estudi del Perfil del client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Gràcies a l'estudi prèviament realitzat sobre l'usuari, ja disposem de feedback i informació anteriors, permetent-nos ajustar-nos millor als seus gustos. L'obtenció detallada de les dades del client facilita la realització d'un estudi precís i complet.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 manca de detalls o informació completa dificulta l'estudi del client, provocant complicacions i dificultats en la creació d'un estudi que satisfaci adequadament els seus gustos.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Selecció de Roba a retornar o quedares 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Les 5 peçes seleccionades son acceptades per el client i es queda amb elles , el que fa que si no es la primera vegada, es retornen els 10 euros.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En</a:t>
                      </a:r>
                      <a:r>
                        <a:rPr lang="ca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cas que algunes peces siguin acceptades pel client, les altres seran retornades amb la devolució dels 10 euros. Si cap peça és acceptada, no es procedirà a la devolució dels 10 euros de l'assessorament i això pot comportar problemes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