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1" r:id="rId11"/>
    <p:sldId id="263" r:id="rId12"/>
    <p:sldId id="267" r:id="rId13"/>
    <p:sldId id="268" r:id="rId14"/>
    <p:sldId id="269" r:id="rId15"/>
    <p:sldId id="270" r:id="rId16"/>
    <p:sldId id="264" r:id="rId17"/>
    <p:sldId id="27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732fefa4fd0048b7a8c80cae94823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635" y="-2666365"/>
            <a:ext cx="6857365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Lending Works/Fluro Loan Data Analysis</a:t>
            </a:r>
            <a:endParaRPr lang="en-GB" altLang="en-US" b="1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By Mohamed Kamara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Means and Standard Deviations of Numerical Data: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Loan Age: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1533.3, 557.8) Days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Term: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43.6, 16.2) Months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Days Remaining: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-585.9, 831.0) Days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Loan Amount: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6500.8, 5376.5) Pounds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Gross Rate: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5.17, 0.94) %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Principal Outstanding (</a:t>
            </a: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1550.6, 3068.9) Pounds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         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 quick holistic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overview of how the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variables relate to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each other with a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correlation heat map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Picture 5" descr="Correlation Map"/>
          <p:cNvPicPr>
            <a:picLocks noChangeAspect="1"/>
          </p:cNvPicPr>
          <p:nvPr/>
        </p:nvPicPr>
        <p:blipFill>
          <a:blip r:embed="rId2"/>
          <a:srcRect l="2941" t="5930" r="15217" b="5716"/>
          <a:stretch>
            <a:fillRect/>
          </a:stretch>
        </p:blipFill>
        <p:spPr>
          <a:xfrm>
            <a:off x="5332730" y="1470660"/>
            <a:ext cx="6577965" cy="36449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We would expect that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 majority of the loans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would be classed as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repaying or repaid, a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smaller but significant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proportion of defaults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and very few cancelled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and late payments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Repayment Status Chart"/>
          <p:cNvPicPr>
            <a:picLocks noChangeAspect="1"/>
          </p:cNvPicPr>
          <p:nvPr/>
        </p:nvPicPr>
        <p:blipFill>
          <a:blip r:embed="rId2"/>
          <a:srcRect l="6737" t="6263" r="6851" b="2780"/>
          <a:stretch>
            <a:fillRect/>
          </a:stretch>
        </p:blipFill>
        <p:spPr>
          <a:xfrm>
            <a:off x="5561330" y="1475105"/>
            <a:ext cx="636714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Defaulted loans appear to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vaguely cluster away from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other loan classes.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 large gap can clearly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be seen between 600 and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800 days ago,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corresponding to the lack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of loans during the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pandemic.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Principal Outstanding Against Loan Age"/>
          <p:cNvPicPr>
            <a:picLocks noChangeAspect="1"/>
          </p:cNvPicPr>
          <p:nvPr/>
        </p:nvPicPr>
        <p:blipFill>
          <a:blip r:embed="rId2"/>
          <a:srcRect l="6592" r="1067" b="4038"/>
          <a:stretch>
            <a:fillRect/>
          </a:stretch>
        </p:blipFill>
        <p:spPr>
          <a:xfrm>
            <a:off x="6120765" y="2207895"/>
            <a:ext cx="5905500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Mean loan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amount and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standard deviation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can be seen in the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histogram above.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Defaulted loans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cluster near y=x.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 descr="Principal Outstanding Against Amount"/>
          <p:cNvPicPr>
            <a:picLocks noChangeAspect="1"/>
          </p:cNvPicPr>
          <p:nvPr>
            <p:ph sz="half" idx="2"/>
          </p:nvPr>
        </p:nvPicPr>
        <p:blipFill>
          <a:blip r:embed="rId2"/>
          <a:srcRect l="6829" r="1407" b="4730"/>
          <a:stretch>
            <a:fillRect/>
          </a:stretch>
        </p:blipFill>
        <p:spPr>
          <a:xfrm>
            <a:off x="4711700" y="1552575"/>
            <a:ext cx="7336790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880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 Selection, Training and Testing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Decision Tree, Random Forest and Deep Neural Network classifiers were used, making use of 80% of the the data for training and 20% of the data for testing the model accuracies.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data is randomly shuffled in order to limit bias between the training and test data.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Final Resul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319395"/>
            <a:ext cx="847090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Neural Network Architecture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classification network consists of 7 inputs, a single hidden layer of 7 neurons with ReLU activations and 5 output neurons for each of the classes with a softmax activations. The regression network consists of a single output neuron with a linear activation function.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60" y="4161790"/>
            <a:ext cx="3480435" cy="2213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1535430"/>
            <a:ext cx="3480435" cy="2607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Conclusions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Other models can be used in the future to improve performance e.g. Support Vector Machines, ensemble algorithms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Regularisation can be used to limit the effect of overfitting the dataset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Normalisation/scaling can improve training times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References: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lnSpcReduction="1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[1] https://www.lendingworks.co.uk/about-us/statistics      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https://www.doria.fi/bitstream/handle/10024/182846/himberg_tomi.pdf?sequence=2&amp;isAllowed=y    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https://www.analyticsvidhya.com/blog/2022/04/predicting-possible-loan-default-using-machine-learning/           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https://github.com/Nyandwi/machine_learning_complete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802505" y="5234940"/>
            <a:ext cx="2444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Questions?</a:t>
            </a:r>
            <a:endParaRPr lang="en-GB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Project Overview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Goal Definitions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Gathering and Consolidation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Cleaning and Preparation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Feature Selection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Exploratory Data Analysis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Model Selection, Training and Testing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References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purpose of this project is to gain meaningful insights and analytics using statistical and supervised machine learning based approaches.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This can be done using decision trees, K-nearest neighbours, SVM or neural network based classifiers.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We'll be exploring all of these classifiers to see which provides the highest model accuracy after backtesting.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Calculations for the mean, standard deviation (variance) and correlation coefficients can also be made to further understand the numerical features.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Goal Definitions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 Repayment Status Prediction - Predict the probability of a loan being either repaying, repaid, cancelled, late or defaulted based on the features listed above. (Multiclass Classification)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 Principal Outstanding Prediction: Predict how much of the loan will have been repaid. (Regression)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Gathering and Consolidation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first step of data gathering involved downloading the .csv file from the Lending Works website [1]. </a:t>
            </a:r>
            <a:r>
              <a:rPr lang="en-GB" altLang="en-US" i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‘Data is correct up to 31/07/2022 and statistics are updated quarterly as per the FCA requirement.’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 order for the file to be read properly by Pandas in Python, it had to be converted to the UTF-8 text encoding to avoid errors. 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 quick glance of the data revealed 33,497 data points.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 Cleaning and Preparation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data cleaning and preparation involved reading the .csv files directly into Python using Pandas and selecting the columns corresponding to the features we would like to use.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However, I ran into problems as the dates stored in the .csv file were stored in multiple formats (e.g. dd-mm-yy and date/month/YYYY) so these had to be edited within the file to solve this issue.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Dates then had to be converted to days and categories encoded using one-hot encoding as machine learning models can only take numerical inputs.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Feature Selection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8 features being explored in this data set: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 Loan Age (days)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Term (months)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Days Remaining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Loan Purpose (Personal Loan/Sole Trader)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5.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Repayment Status (Repaying, Repaid, Cancelled, Late, Defaulted)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6. Loan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Amount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7.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Gross Rate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8. </a:t>
            </a:r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Principal Outstanding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Feature Selection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Despite lacking more predictive features such as age, income, gender etc. due to limitations of the dataset, insightful information can still be gained.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pers.co-sm88-purple-pink-blur-gradation-41-iphone-wall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635"/>
            <a:ext cx="6858000" cy="12192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Feature Selection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Columns  LoanID and Borrower ID were removed as they appear to have little predictive power and can reduce the accuracy of the model.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Redundant columns with repetitive data is also removed to save memory and reduced unnecessary complexity.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cs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4320540"/>
            <a:ext cx="9581515" cy="2359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4866</Words>
  <Application>WPS Presentation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Title</vt:lpstr>
      <vt:lpstr>Title</vt:lpstr>
      <vt:lpstr>Title</vt:lpstr>
      <vt:lpstr>Title</vt:lpstr>
      <vt:lpstr>Title</vt:lpstr>
      <vt:lpstr>Feature Selection</vt:lpstr>
      <vt:lpstr>Feature Selection</vt:lpstr>
      <vt:lpstr>Title</vt:lpstr>
      <vt:lpstr>Exploratory Data Analysis</vt:lpstr>
      <vt:lpstr>Exploratory Data Analysis</vt:lpstr>
      <vt:lpstr>Exploratory Data Analysis</vt:lpstr>
      <vt:lpstr>Exploratory Data Analysis</vt:lpstr>
      <vt:lpstr>Title</vt:lpstr>
      <vt:lpstr>Model Selection, Training and Testing</vt:lpstr>
      <vt:lpstr>Title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Works/Fluro Loan Data Analysis</dc:title>
  <dc:creator/>
  <cp:lastModifiedBy>Mohamed Kamara</cp:lastModifiedBy>
  <cp:revision>3</cp:revision>
  <dcterms:created xsi:type="dcterms:W3CDTF">2022-09-26T21:47:05Z</dcterms:created>
  <dcterms:modified xsi:type="dcterms:W3CDTF">2022-09-26T23:53:12Z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E4E6F60498274C868E776DB3D3D664BF</vt:lpwstr>
  </property>
  <property fmtid="{D5CDD505-2E9C-101B-9397-08002B2CF9AE}" pid="3" name="KSOProductBuildVer">
    <vt:lpwstr>2057-11.2.0.11341</vt:lpwstr>
  </property>
</Properties>
</file>