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8" r:id="rId4"/>
    <p:sldId id="257" r:id="rId5"/>
    <p:sldId id="263" r:id="rId6"/>
    <p:sldId id="264" r:id="rId7"/>
    <p:sldId id="265" r:id="rId8"/>
    <p:sldId id="272" r:id="rId9"/>
    <p:sldId id="273" r:id="rId10"/>
    <p:sldId id="266" r:id="rId11"/>
    <p:sldId id="267" r:id="rId12"/>
    <p:sldId id="274" r:id="rId13"/>
    <p:sldId id="275" r:id="rId14"/>
    <p:sldId id="280" r:id="rId15"/>
    <p:sldId id="282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D7597C-132F-4FA0-AFE4-0E5DC7C962C7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2500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9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756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425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7597C-132F-4FA0-AFE4-0E5DC7C962C7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2496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960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43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725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4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7597C-132F-4FA0-AFE4-0E5DC7C962C7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08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7597C-132F-4FA0-AFE4-0E5DC7C962C7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66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D7597C-132F-4FA0-AFE4-0E5DC7C962C7}" type="datetimeFigureOut">
              <a:rPr lang="ro-RO" smtClean="0"/>
              <a:t>13.12.2023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30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7EDE5B4-361C-4B73-8930-3BEB2BE17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365"/>
            <a:ext cx="9144000" cy="3293269"/>
          </a:xfrm>
        </p:spPr>
        <p:txBody>
          <a:bodyPr/>
          <a:lstStyle/>
          <a:p>
            <a:r>
              <a:rPr lang="en-US" sz="7200" dirty="0" err="1"/>
              <a:t>tendințe</a:t>
            </a:r>
            <a:r>
              <a:rPr lang="en-US" sz="7200" dirty="0"/>
              <a:t>, </a:t>
            </a:r>
            <a:r>
              <a:rPr lang="en-US" sz="7200" dirty="0" err="1"/>
              <a:t>relații</a:t>
            </a:r>
            <a:r>
              <a:rPr lang="en-US" sz="7200" dirty="0"/>
              <a:t> </a:t>
            </a:r>
            <a:r>
              <a:rPr lang="en-US" sz="7200" dirty="0" err="1"/>
              <a:t>și</a:t>
            </a:r>
            <a:r>
              <a:rPr lang="en-US" sz="7200" dirty="0"/>
              <a:t> </a:t>
            </a:r>
            <a:r>
              <a:rPr lang="en-US" sz="7200" dirty="0" err="1"/>
              <a:t>modele</a:t>
            </a:r>
            <a:r>
              <a:rPr lang="en-US" sz="7200" dirty="0"/>
              <a:t> </a:t>
            </a:r>
            <a:r>
              <a:rPr lang="en-US" sz="7200" dirty="0" err="1"/>
              <a:t>în</a:t>
            </a:r>
            <a:r>
              <a:rPr lang="en-US" sz="7200" dirty="0"/>
              <a:t> </a:t>
            </a:r>
            <a:r>
              <a:rPr lang="en-US" sz="7200" dirty="0" err="1"/>
              <a:t>datele</a:t>
            </a:r>
            <a:r>
              <a:rPr lang="en-US" sz="7200" dirty="0"/>
              <a:t> </a:t>
            </a:r>
            <a:r>
              <a:rPr lang="en-US" sz="7200" dirty="0" err="1"/>
              <a:t>muzicale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45682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>
            <a:extLst>
              <a:ext uri="{FF2B5EF4-FFF2-40B4-BE49-F238E27FC236}">
                <a16:creationId xmlns:a16="http://schemas.microsoft.com/office/drawing/2014/main" id="{EBDC036E-D411-48E6-ACAE-6B15C3C0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62200"/>
            <a:ext cx="9601200" cy="1485900"/>
          </a:xfrm>
        </p:spPr>
        <p:txBody>
          <a:bodyPr/>
          <a:lstStyle/>
          <a:p>
            <a:pPr algn="ctr"/>
            <a:r>
              <a:rPr lang="ro-RO" dirty="0"/>
              <a:t>Cel mai </a:t>
            </a:r>
            <a:r>
              <a:rPr lang="en-US" dirty="0"/>
              <a:t>bun tempo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5263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076B44BC-1C21-486D-A017-B5D2B011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58" y="962457"/>
            <a:ext cx="9329965" cy="49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2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79B6CE-3462-4267-9FB7-A3CDB690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482" y="268605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o-RO" b="0" i="0" dirty="0" err="1">
                <a:solidFill>
                  <a:schemeClr val="tx1"/>
                </a:solidFill>
                <a:effectLst/>
                <a:latin typeface="Söhne"/>
              </a:rPr>
              <a:t>Scatter</a:t>
            </a:r>
            <a:r>
              <a:rPr lang="ro-RO" b="0" i="0" dirty="0">
                <a:solidFill>
                  <a:schemeClr val="tx1"/>
                </a:solidFill>
                <a:effectLst/>
                <a:latin typeface="Söhne"/>
              </a:rPr>
              <a:t> plot pentru a vedea daca melodiile mai ritmate sau mai </a:t>
            </a:r>
            <a:r>
              <a:rPr lang="ro-RO" b="0" i="0" dirty="0" err="1">
                <a:solidFill>
                  <a:schemeClr val="tx1"/>
                </a:solidFill>
                <a:effectLst/>
                <a:latin typeface="Söhne"/>
              </a:rPr>
              <a:t>dansabile</a:t>
            </a:r>
            <a:r>
              <a:rPr lang="ro-RO" b="0" i="0" dirty="0">
                <a:solidFill>
                  <a:schemeClr val="tx1"/>
                </a:solidFill>
                <a:effectLst/>
                <a:latin typeface="Söhne"/>
              </a:rPr>
              <a:t> au tendința să fie mai scurte sau mai lungi.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0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0F0EE101-CF7B-45A7-9E8A-F9CD624F5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457325"/>
            <a:ext cx="7448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8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8ABFFBF7-8F33-4901-886E-49E6213F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2" y="82748"/>
            <a:ext cx="11282893" cy="63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tăText 7">
            <a:extLst>
              <a:ext uri="{FF2B5EF4-FFF2-40B4-BE49-F238E27FC236}">
                <a16:creationId xmlns:a16="http://schemas.microsoft.com/office/drawing/2014/main" id="{2849FB81-DD86-4F47-B4C7-54CDD89A7E33}"/>
              </a:ext>
            </a:extLst>
          </p:cNvPr>
          <p:cNvSpPr txBox="1"/>
          <p:nvPr/>
        </p:nvSpPr>
        <p:spPr>
          <a:xfrm>
            <a:off x="1386430" y="1277175"/>
            <a:ext cx="10372725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800" dirty="0"/>
              <a:t>În scopul de a investiga relația dintre variabila dependentă binară ("explicit") și variabila independentă continuă ("</a:t>
            </a:r>
            <a:r>
              <a:rPr lang="ro-RO" sz="2800" dirty="0" err="1"/>
              <a:t>popularity</a:t>
            </a:r>
            <a:r>
              <a:rPr lang="ro-RO" sz="2800" dirty="0"/>
              <a:t>"), am implementat un model logistic. </a:t>
            </a:r>
            <a:r>
              <a:rPr kumimoji="0" lang="ro-RO" altLang="ro-RO" sz="28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Am folosit funcția </a:t>
            </a:r>
            <a:r>
              <a:rPr kumimoji="0" lang="ro-RO" altLang="ro-RO" sz="320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train</a:t>
            </a:r>
            <a:r>
              <a:rPr kumimoji="0" lang="ro-RO" altLang="ro-RO" sz="28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dintr-o bibliotecă de analiză de date, probabil din pachetul caret. Am specificat formula modelului (explicit ~ </a:t>
            </a:r>
            <a:r>
              <a:rPr kumimoji="0" lang="ro-RO" altLang="ro-RO" sz="280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popularity</a:t>
            </a:r>
            <a:r>
              <a:rPr kumimoji="0" lang="ro-RO" altLang="ro-RO" sz="28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), indicând că variabila explicită este explicată prin popularitate. Am ales metoda '</a:t>
            </a:r>
            <a:r>
              <a:rPr kumimoji="0" lang="ro-RO" altLang="ro-RO" sz="280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glm</a:t>
            </a:r>
            <a:r>
              <a:rPr kumimoji="0" lang="ro-RO" altLang="ro-RO" sz="28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' pentru a indica că utilizăm o regresie logistică, iar familia 'binomial' indică că variabila dependentă este binară (adică poate avea doar două categorii: explicit sau implicit).</a:t>
            </a:r>
            <a:r>
              <a:rPr kumimoji="0" lang="ro-RO" altLang="ro-RO" sz="14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endParaRPr kumimoji="0" lang="ro-RO" altLang="ro-RO" sz="280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64724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CB2D4526-55F1-44FA-886A-8ADDE096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407194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>
            <a:extLst>
              <a:ext uri="{FF2B5EF4-FFF2-40B4-BE49-F238E27FC236}">
                <a16:creationId xmlns:a16="http://schemas.microsoft.com/office/drawing/2014/main" id="{BF479EF8-3E2A-44CF-A8F5-0CB60DE8F178}"/>
              </a:ext>
            </a:extLst>
          </p:cNvPr>
          <p:cNvSpPr txBox="1">
            <a:spLocks/>
          </p:cNvSpPr>
          <p:nvPr/>
        </p:nvSpPr>
        <p:spPr>
          <a:xfrm>
            <a:off x="1524000" y="466725"/>
            <a:ext cx="9144000" cy="104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 err="1"/>
              <a:t>Spotify</a:t>
            </a:r>
            <a:endParaRPr lang="ro-RO" dirty="0"/>
          </a:p>
        </p:txBody>
      </p:sp>
      <p:sp>
        <p:nvSpPr>
          <p:cNvPr id="6" name="Substituent conținut 2">
            <a:extLst>
              <a:ext uri="{FF2B5EF4-FFF2-40B4-BE49-F238E27FC236}">
                <a16:creationId xmlns:a16="http://schemas.microsoft.com/office/drawing/2014/main" id="{28983C3E-5D26-471A-91A5-D20BD9A2CD7C}"/>
              </a:ext>
            </a:extLst>
          </p:cNvPr>
          <p:cNvSpPr txBox="1">
            <a:spLocks/>
          </p:cNvSpPr>
          <p:nvPr/>
        </p:nvSpPr>
        <p:spPr>
          <a:xfrm>
            <a:off x="1524000" y="1876425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dirty="0" err="1"/>
              <a:t>Acest</a:t>
            </a:r>
            <a:r>
              <a:rPr lang="en-US" sz="3200" dirty="0"/>
              <a:t> set de date con</a:t>
            </a:r>
            <a:r>
              <a:rPr lang="ro-MD" sz="3200" dirty="0"/>
              <a:t>ține 116.000 de rânduri și 24 de coloane, în coloane avem totul necesar pentru a rezolva problema noastră dar anume popularitatea cântecelor din anul trecut pentru a prezice popularitatea cântecelor pe care cineva v-a dori să le scoată, ce tempo, ce lungime, ce instrumente și alte caracteristici pentru ajutor.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2382694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>
            <a:extLst>
              <a:ext uri="{FF2B5EF4-FFF2-40B4-BE49-F238E27FC236}">
                <a16:creationId xmlns:a16="http://schemas.microsoft.com/office/drawing/2014/main" id="{BF479EF8-3E2A-44CF-A8F5-0CB60DE8F178}"/>
              </a:ext>
            </a:extLst>
          </p:cNvPr>
          <p:cNvSpPr txBox="1">
            <a:spLocks/>
          </p:cNvSpPr>
          <p:nvPr/>
        </p:nvSpPr>
        <p:spPr>
          <a:xfrm>
            <a:off x="1524000" y="466725"/>
            <a:ext cx="9144000" cy="104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Caracterizarea</a:t>
            </a:r>
          </a:p>
        </p:txBody>
      </p:sp>
      <p:sp>
        <p:nvSpPr>
          <p:cNvPr id="6" name="Substituent conținut 2">
            <a:extLst>
              <a:ext uri="{FF2B5EF4-FFF2-40B4-BE49-F238E27FC236}">
                <a16:creationId xmlns:a16="http://schemas.microsoft.com/office/drawing/2014/main" id="{28983C3E-5D26-471A-91A5-D20BD9A2CD7C}"/>
              </a:ext>
            </a:extLst>
          </p:cNvPr>
          <p:cNvSpPr txBox="1">
            <a:spLocks/>
          </p:cNvSpPr>
          <p:nvPr/>
        </p:nvSpPr>
        <p:spPr>
          <a:xfrm>
            <a:off x="1524000" y="1876425"/>
            <a:ext cx="9601200" cy="428625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dirty="0" err="1"/>
              <a:t>Coloanele</a:t>
            </a:r>
            <a:r>
              <a:rPr lang="en-US" sz="3200" dirty="0"/>
              <a:t> "</a:t>
            </a:r>
            <a:r>
              <a:rPr lang="en-US" sz="3200" dirty="0" err="1"/>
              <a:t>track_genre</a:t>
            </a:r>
            <a:r>
              <a:rPr lang="en-US" sz="3200" dirty="0"/>
              <a:t>", "tempo", "danceability", "duration", </a:t>
            </a:r>
            <a:r>
              <a:rPr lang="en-US" sz="3200" dirty="0" err="1"/>
              <a:t>și</a:t>
            </a:r>
            <a:r>
              <a:rPr lang="en-US" sz="3200" dirty="0"/>
              <a:t> "popularity" din </a:t>
            </a:r>
            <a:r>
              <a:rPr lang="en-US" sz="3200" dirty="0" err="1"/>
              <a:t>setul</a:t>
            </a:r>
            <a:r>
              <a:rPr lang="en-US" sz="3200" dirty="0"/>
              <a:t> de date sunt </a:t>
            </a:r>
            <a:r>
              <a:rPr lang="en-US" sz="3200" dirty="0" err="1"/>
              <a:t>caracteristici</a:t>
            </a:r>
            <a:r>
              <a:rPr lang="en-US" sz="3200" dirty="0"/>
              <a:t> </a:t>
            </a:r>
            <a:r>
              <a:rPr lang="en-US" sz="3200" dirty="0" err="1"/>
              <a:t>muzicale</a:t>
            </a:r>
            <a:r>
              <a:rPr lang="en-US" sz="3200" dirty="0"/>
              <a:t> </a:t>
            </a:r>
            <a:r>
              <a:rPr lang="en-US" sz="3200" dirty="0" err="1"/>
              <a:t>esențiale</a:t>
            </a:r>
            <a:r>
              <a:rPr lang="en-US" sz="3200" dirty="0"/>
              <a:t> care pot fi </a:t>
            </a:r>
            <a:r>
              <a:rPr lang="en-US" sz="3200" dirty="0" err="1"/>
              <a:t>utilizate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a </a:t>
            </a:r>
            <a:r>
              <a:rPr lang="en-US" sz="3200" dirty="0" err="1"/>
              <a:t>efectua</a:t>
            </a:r>
            <a:r>
              <a:rPr lang="en-US" sz="3200" dirty="0"/>
              <a:t> </a:t>
            </a:r>
            <a:r>
              <a:rPr lang="en-US" sz="3200" dirty="0" err="1"/>
              <a:t>predicții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analize</a:t>
            </a:r>
            <a:r>
              <a:rPr lang="en-US" sz="3200" dirty="0"/>
              <a:t> legate de </a:t>
            </a:r>
            <a:r>
              <a:rPr lang="en-US" sz="3200" dirty="0" err="1"/>
              <a:t>muzică</a:t>
            </a:r>
            <a:r>
              <a:rPr lang="en-US" sz="3200" dirty="0"/>
              <a:t>. </a:t>
            </a:r>
            <a:r>
              <a:rPr lang="en-US" sz="3200" dirty="0" err="1"/>
              <a:t>Aceste</a:t>
            </a:r>
            <a:r>
              <a:rPr lang="en-US" sz="3200" dirty="0"/>
              <a:t> </a:t>
            </a:r>
            <a:r>
              <a:rPr lang="en-US" sz="3200" dirty="0" err="1"/>
              <a:t>caracteristici</a:t>
            </a:r>
            <a:r>
              <a:rPr lang="en-US" sz="3200" dirty="0"/>
              <a:t> pot </a:t>
            </a:r>
            <a:r>
              <a:rPr lang="en-US" sz="3200" dirty="0" err="1"/>
              <a:t>dezvălui</a:t>
            </a:r>
            <a:r>
              <a:rPr lang="en-US" sz="3200" dirty="0"/>
              <a:t> </a:t>
            </a:r>
            <a:r>
              <a:rPr lang="en-US" sz="3200" dirty="0" err="1"/>
              <a:t>tendințe</a:t>
            </a:r>
            <a:r>
              <a:rPr lang="en-US" sz="3200" dirty="0"/>
              <a:t>, </a:t>
            </a:r>
            <a:r>
              <a:rPr lang="en-US" sz="3200" dirty="0" err="1"/>
              <a:t>relații</a:t>
            </a:r>
            <a:r>
              <a:rPr lang="en-US" sz="3200" dirty="0"/>
              <a:t> </a:t>
            </a:r>
            <a:r>
              <a:rPr lang="en-US" sz="3200" dirty="0" err="1"/>
              <a:t>și</a:t>
            </a:r>
            <a:r>
              <a:rPr lang="en-US" sz="3200" dirty="0"/>
              <a:t> </a:t>
            </a:r>
            <a:r>
              <a:rPr lang="en-US" sz="3200" dirty="0" err="1"/>
              <a:t>modele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datele</a:t>
            </a:r>
            <a:r>
              <a:rPr lang="en-US" sz="3200" dirty="0"/>
              <a:t> </a:t>
            </a:r>
            <a:r>
              <a:rPr lang="en-US" sz="3200" dirty="0" err="1"/>
              <a:t>muzicale</a:t>
            </a:r>
            <a:r>
              <a:rPr lang="en-US" sz="3200" dirty="0"/>
              <a:t> </a:t>
            </a:r>
            <a:r>
              <a:rPr lang="en-US" sz="3200" dirty="0" err="1"/>
              <a:t>și</a:t>
            </a:r>
            <a:r>
              <a:rPr lang="en-US" sz="3200" dirty="0"/>
              <a:t> pot </a:t>
            </a:r>
            <a:r>
              <a:rPr lang="en-US" sz="3200" dirty="0" err="1"/>
              <a:t>servi</a:t>
            </a:r>
            <a:r>
              <a:rPr lang="en-US" sz="3200" dirty="0"/>
              <a:t> la diverse </a:t>
            </a:r>
            <a:r>
              <a:rPr lang="en-US" sz="3200" dirty="0" err="1"/>
              <a:t>scopuri</a:t>
            </a:r>
            <a:r>
              <a:rPr lang="en-US" sz="3200" dirty="0"/>
              <a:t>, </a:t>
            </a:r>
            <a:r>
              <a:rPr lang="en-US" sz="3200" dirty="0" err="1"/>
              <a:t>inclusiv</a:t>
            </a:r>
            <a:r>
              <a:rPr lang="en-US" sz="3200" dirty="0"/>
              <a:t> </a:t>
            </a:r>
            <a:r>
              <a:rPr lang="en-US" sz="3200" dirty="0" err="1"/>
              <a:t>dezvoltarea</a:t>
            </a:r>
            <a:r>
              <a:rPr lang="en-US" sz="3200" dirty="0"/>
              <a:t> de </a:t>
            </a:r>
            <a:r>
              <a:rPr lang="en-US" sz="3200" dirty="0" err="1"/>
              <a:t>modele</a:t>
            </a:r>
            <a:r>
              <a:rPr lang="en-US" sz="3200" dirty="0"/>
              <a:t> de </a:t>
            </a:r>
            <a:r>
              <a:rPr lang="en-US" sz="3200" dirty="0" err="1"/>
              <a:t>învățare</a:t>
            </a:r>
            <a:r>
              <a:rPr lang="en-US" sz="3200" dirty="0"/>
              <a:t> </a:t>
            </a:r>
            <a:r>
              <a:rPr lang="en-US" sz="3200" dirty="0" err="1"/>
              <a:t>automată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a face </a:t>
            </a:r>
            <a:r>
              <a:rPr lang="en-US" sz="3200" dirty="0" err="1"/>
              <a:t>predicții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clasificări</a:t>
            </a:r>
            <a:r>
              <a:rPr lang="en-US" sz="3200" dirty="0"/>
              <a:t> legate de </a:t>
            </a:r>
            <a:r>
              <a:rPr lang="en-US" sz="3200" dirty="0" err="1"/>
              <a:t>muzică</a:t>
            </a:r>
            <a:r>
              <a:rPr lang="en-US" sz="3200" dirty="0"/>
              <a:t>.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371245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7E3AFC9-9345-4A79-AD0E-D67B0907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Obiectivele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3AB47C-0627-458B-8675-7792961E0B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9725" y="3004722"/>
            <a:ext cx="10115550" cy="1082356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ro-RO" sz="36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Dependența popularității de explicitate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altLang="ro-RO" sz="3600" dirty="0">
                <a:solidFill>
                  <a:srgbClr val="E8EAED"/>
                </a:solidFill>
                <a:latin typeface="inherit"/>
              </a:rPr>
              <a:t>Popularitatea piesei după durată</a:t>
            </a:r>
            <a:endParaRPr kumimoji="0" lang="ro-RO" altLang="ro-R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>
            <a:extLst>
              <a:ext uri="{FF2B5EF4-FFF2-40B4-BE49-F238E27FC236}">
                <a16:creationId xmlns:a16="http://schemas.microsoft.com/office/drawing/2014/main" id="{EBDC036E-D411-48E6-ACAE-6B15C3C0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Cate </a:t>
            </a:r>
            <a:r>
              <a:rPr lang="en-US" dirty="0" err="1"/>
              <a:t>piese</a:t>
            </a:r>
            <a:r>
              <a:rPr lang="en-US" dirty="0"/>
              <a:t> au </a:t>
            </a:r>
            <a:r>
              <a:rPr lang="en-US" dirty="0" err="1"/>
              <a:t>devenit</a:t>
            </a:r>
            <a:r>
              <a:rPr lang="en-US" dirty="0"/>
              <a:t> </a:t>
            </a:r>
            <a:r>
              <a:rPr lang="en-US" dirty="0" err="1"/>
              <a:t>populare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ED6566F2-D47B-4A69-8D69-7CA526DC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428750"/>
            <a:ext cx="93440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>
            <a:extLst>
              <a:ext uri="{FF2B5EF4-FFF2-40B4-BE49-F238E27FC236}">
                <a16:creationId xmlns:a16="http://schemas.microsoft.com/office/drawing/2014/main" id="{EBDC036E-D411-48E6-ACAE-6B15C3C0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62200"/>
            <a:ext cx="9601200" cy="1485900"/>
          </a:xfrm>
        </p:spPr>
        <p:txBody>
          <a:bodyPr/>
          <a:lstStyle/>
          <a:p>
            <a:pPr algn="ctr"/>
            <a:r>
              <a:rPr lang="ro-RO" dirty="0"/>
              <a:t>Număr de popularitate </a:t>
            </a:r>
            <a:r>
              <a:rPr lang="ro-RO" dirty="0" err="1"/>
              <a:t>dupa</a:t>
            </a:r>
            <a:r>
              <a:rPr lang="ro-RO" dirty="0"/>
              <a:t> genuri de muzica</a:t>
            </a:r>
          </a:p>
        </p:txBody>
      </p:sp>
    </p:spTree>
    <p:extLst>
      <p:ext uri="{BB962C8B-B14F-4D97-AF65-F5344CB8AC3E}">
        <p14:creationId xmlns:p14="http://schemas.microsoft.com/office/powerpoint/2010/main" val="321819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>
            <a:extLst>
              <a:ext uri="{FF2B5EF4-FFF2-40B4-BE49-F238E27FC236}">
                <a16:creationId xmlns:a16="http://schemas.microsoft.com/office/drawing/2014/main" id="{335EDAA0-687C-4BA6-BF1E-8F87C615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07" y="590308"/>
            <a:ext cx="11273993" cy="59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>
            <a:extLst>
              <a:ext uri="{FF2B5EF4-FFF2-40B4-BE49-F238E27FC236}">
                <a16:creationId xmlns:a16="http://schemas.microsoft.com/office/drawing/2014/main" id="{EBDC036E-D411-48E6-ACAE-6B15C3C0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62200"/>
            <a:ext cx="9601200" cy="1485900"/>
          </a:xfrm>
        </p:spPr>
        <p:txBody>
          <a:bodyPr/>
          <a:lstStyle/>
          <a:p>
            <a:pPr algn="ctr"/>
            <a:r>
              <a:rPr lang="en-US" dirty="0" err="1"/>
              <a:t>Tempoul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des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ro-RO" dirty="0"/>
              <a:t>genuri de muzica</a:t>
            </a:r>
          </a:p>
        </p:txBody>
      </p:sp>
    </p:spTree>
    <p:extLst>
      <p:ext uri="{BB962C8B-B14F-4D97-AF65-F5344CB8AC3E}">
        <p14:creationId xmlns:p14="http://schemas.microsoft.com/office/powerpoint/2010/main" val="147304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ine 9">
            <a:extLst>
              <a:ext uri="{FF2B5EF4-FFF2-40B4-BE49-F238E27FC236}">
                <a16:creationId xmlns:a16="http://schemas.microsoft.com/office/drawing/2014/main" id="{D6F42E8F-661F-416A-ABEC-BF23C8DA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814387"/>
            <a:ext cx="93440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76931"/>
      </p:ext>
    </p:extLst>
  </p:cSld>
  <p:clrMapOvr>
    <a:masterClrMapping/>
  </p:clrMapOvr>
</p:sld>
</file>

<file path=ppt/theme/theme1.xml><?xml version="1.0" encoding="utf-8"?>
<a:theme xmlns:a="http://schemas.openxmlformats.org/drawingml/2006/main" name="Trunchiere">
  <a:themeElements>
    <a:clrScheme name="Trunchier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Trunchier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unchier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Trunchiere</Template>
  <TotalTime>1305</TotalTime>
  <Words>298</Words>
  <Application>Microsoft Office PowerPoint</Application>
  <PresentationFormat>Ecran lat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16</vt:i4>
      </vt:variant>
    </vt:vector>
  </HeadingPairs>
  <TitlesOfParts>
    <vt:vector size="21" baseType="lpstr">
      <vt:lpstr>Arial</vt:lpstr>
      <vt:lpstr>Franklin Gothic Book</vt:lpstr>
      <vt:lpstr>inherit</vt:lpstr>
      <vt:lpstr>Söhne</vt:lpstr>
      <vt:lpstr>Trunchiere</vt:lpstr>
      <vt:lpstr>tendințe, relații și modele în datele muzicale</vt:lpstr>
      <vt:lpstr>Prezentare PowerPoint</vt:lpstr>
      <vt:lpstr>Prezentare PowerPoint</vt:lpstr>
      <vt:lpstr>Obiectivele</vt:lpstr>
      <vt:lpstr>Cate piese au devenit populare</vt:lpstr>
      <vt:lpstr>Număr de popularitate dupa genuri de muzica</vt:lpstr>
      <vt:lpstr>Prezentare PowerPoint</vt:lpstr>
      <vt:lpstr>Tempoul cel mai des folosit dupa genuri de muzica</vt:lpstr>
      <vt:lpstr>Prezentare PowerPoint</vt:lpstr>
      <vt:lpstr>Cel mai bun tempo</vt:lpstr>
      <vt:lpstr>Prezentare PowerPoint</vt:lpstr>
      <vt:lpstr>Scatter plot pentru a vedea daca melodiile mai ritmate sau mai dansabile au tendința să fie mai scurte sau mai lungi.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Setul de date Spotify</dc:title>
  <dc:creator>Dumitru Malicic</dc:creator>
  <cp:lastModifiedBy>Dumitru Malicic</cp:lastModifiedBy>
  <cp:revision>28</cp:revision>
  <dcterms:created xsi:type="dcterms:W3CDTF">2023-09-20T09:26:27Z</dcterms:created>
  <dcterms:modified xsi:type="dcterms:W3CDTF">2023-12-13T06:51:47Z</dcterms:modified>
</cp:coreProperties>
</file>