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8"/>
  </p:notesMasterIdLst>
  <p:handoutMasterIdLst>
    <p:handoutMasterId r:id="rId19"/>
  </p:handoutMasterIdLst>
  <p:sldIdLst>
    <p:sldId id="1223" r:id="rId2"/>
    <p:sldId id="1219" r:id="rId3"/>
    <p:sldId id="1236" r:id="rId4"/>
    <p:sldId id="1234" r:id="rId5"/>
    <p:sldId id="1233" r:id="rId6"/>
    <p:sldId id="1238" r:id="rId7"/>
    <p:sldId id="1239" r:id="rId8"/>
    <p:sldId id="1240" r:id="rId9"/>
    <p:sldId id="1229" r:id="rId10"/>
    <p:sldId id="1232" r:id="rId11"/>
    <p:sldId id="1241" r:id="rId12"/>
    <p:sldId id="1242" r:id="rId13"/>
    <p:sldId id="1243" r:id="rId14"/>
    <p:sldId id="1244" r:id="rId15"/>
    <p:sldId id="1245" r:id="rId16"/>
    <p:sldId id="1237" r:id="rId17"/>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Georgia" panose="02040502050405020303" pitchFamily="18" charset="0"/>
      <p:regular r:id="rId26"/>
      <p:bold r:id="rId27"/>
      <p:italic r:id="rId28"/>
      <p:boldItalic r:id="rId29"/>
    </p:embeddedFont>
    <p:embeddedFont>
      <p:font typeface="Montserrat" pitchFamily="2" charset="77"/>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C4"/>
    <a:srgbClr val="F68A2B"/>
    <a:srgbClr val="007EC7"/>
    <a:srgbClr val="F0F0F0"/>
    <a:srgbClr val="F8F8F8"/>
    <a:srgbClr val="FFFFFF"/>
    <a:srgbClr val="ED9451"/>
    <a:srgbClr val="1685CC"/>
    <a:srgbClr val="FFC000"/>
    <a:srgbClr val="E85A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2" autoAdjust="0"/>
    <p:restoredTop sz="86364" autoAdjust="0"/>
  </p:normalViewPr>
  <p:slideViewPr>
    <p:cSldViewPr snapToGrid="0">
      <p:cViewPr varScale="1">
        <p:scale>
          <a:sx n="84" d="100"/>
          <a:sy n="84" d="100"/>
        </p:scale>
        <p:origin x="200" y="344"/>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76" d="100"/>
          <a:sy n="76" d="100"/>
        </p:scale>
        <p:origin x="3272"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lay\Desktop\Term%204\Business%20Analytics\Working%20Mod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Past Demand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Sheet1!$C$1</c:f>
              <c:strCache>
                <c:ptCount val="1"/>
                <c:pt idx="0">
                  <c:v>Period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Sheet1!$A$2:$B$85</c:f>
              <c:multiLvlStrCache>
                <c:ptCount val="84"/>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pt idx="29">
                    <c:v>June</c:v>
                  </c:pt>
                  <c:pt idx="30">
                    <c:v>July</c:v>
                  </c:pt>
                  <c:pt idx="31">
                    <c:v>August</c:v>
                  </c:pt>
                  <c:pt idx="32">
                    <c:v>September</c:v>
                  </c:pt>
                  <c:pt idx="33">
                    <c:v>October</c:v>
                  </c:pt>
                  <c:pt idx="34">
                    <c:v>November</c:v>
                  </c:pt>
                  <c:pt idx="35">
                    <c:v>December</c:v>
                  </c:pt>
                  <c:pt idx="36">
                    <c:v>January</c:v>
                  </c:pt>
                  <c:pt idx="37">
                    <c:v>February</c:v>
                  </c:pt>
                  <c:pt idx="38">
                    <c:v>March</c:v>
                  </c:pt>
                  <c:pt idx="39">
                    <c:v>April</c:v>
                  </c:pt>
                  <c:pt idx="40">
                    <c:v>May</c:v>
                  </c:pt>
                  <c:pt idx="41">
                    <c:v>June</c:v>
                  </c:pt>
                  <c:pt idx="42">
                    <c:v>July</c:v>
                  </c:pt>
                  <c:pt idx="43">
                    <c:v>August</c:v>
                  </c:pt>
                  <c:pt idx="44">
                    <c:v>September</c:v>
                  </c:pt>
                  <c:pt idx="45">
                    <c:v>October</c:v>
                  </c:pt>
                  <c:pt idx="46">
                    <c:v>November</c:v>
                  </c:pt>
                  <c:pt idx="47">
                    <c:v>December</c:v>
                  </c:pt>
                  <c:pt idx="48">
                    <c:v>January</c:v>
                  </c:pt>
                  <c:pt idx="49">
                    <c:v>February</c:v>
                  </c:pt>
                  <c:pt idx="50">
                    <c:v>March</c:v>
                  </c:pt>
                  <c:pt idx="51">
                    <c:v>April</c:v>
                  </c:pt>
                  <c:pt idx="52">
                    <c:v>May</c:v>
                  </c:pt>
                  <c:pt idx="53">
                    <c:v>June</c:v>
                  </c:pt>
                  <c:pt idx="54">
                    <c:v>July</c:v>
                  </c:pt>
                  <c:pt idx="55">
                    <c:v>August</c:v>
                  </c:pt>
                  <c:pt idx="56">
                    <c:v>September</c:v>
                  </c:pt>
                  <c:pt idx="57">
                    <c:v>October</c:v>
                  </c:pt>
                  <c:pt idx="58">
                    <c:v>November</c:v>
                  </c:pt>
                  <c:pt idx="59">
                    <c:v>December</c:v>
                  </c:pt>
                  <c:pt idx="60">
                    <c:v>January</c:v>
                  </c:pt>
                  <c:pt idx="61">
                    <c:v>February</c:v>
                  </c:pt>
                  <c:pt idx="62">
                    <c:v>March</c:v>
                  </c:pt>
                  <c:pt idx="63">
                    <c:v>April</c:v>
                  </c:pt>
                  <c:pt idx="64">
                    <c:v>May</c:v>
                  </c:pt>
                  <c:pt idx="65">
                    <c:v>June</c:v>
                  </c:pt>
                  <c:pt idx="66">
                    <c:v>July</c:v>
                  </c:pt>
                  <c:pt idx="67">
                    <c:v>August</c:v>
                  </c:pt>
                  <c:pt idx="68">
                    <c:v>September</c:v>
                  </c:pt>
                  <c:pt idx="69">
                    <c:v>October</c:v>
                  </c:pt>
                  <c:pt idx="70">
                    <c:v>November</c:v>
                  </c:pt>
                  <c:pt idx="71">
                    <c:v>December</c:v>
                  </c:pt>
                  <c:pt idx="72">
                    <c:v>January</c:v>
                  </c:pt>
                  <c:pt idx="73">
                    <c:v>February</c:v>
                  </c:pt>
                  <c:pt idx="74">
                    <c:v>March</c:v>
                  </c:pt>
                  <c:pt idx="75">
                    <c:v>April</c:v>
                  </c:pt>
                  <c:pt idx="76">
                    <c:v>May</c:v>
                  </c:pt>
                  <c:pt idx="77">
                    <c:v>June</c:v>
                  </c:pt>
                  <c:pt idx="78">
                    <c:v>July</c:v>
                  </c:pt>
                  <c:pt idx="79">
                    <c:v>August</c:v>
                  </c:pt>
                  <c:pt idx="80">
                    <c:v>September</c:v>
                  </c:pt>
                  <c:pt idx="81">
                    <c:v>October</c:v>
                  </c:pt>
                  <c:pt idx="82">
                    <c:v>November</c:v>
                  </c:pt>
                  <c:pt idx="83">
                    <c:v>December</c:v>
                  </c:pt>
                </c:lvl>
                <c:lvl>
                  <c:pt idx="0">
                    <c:v>2009</c:v>
                  </c:pt>
                  <c:pt idx="12">
                    <c:v>2010</c:v>
                  </c:pt>
                  <c:pt idx="24">
                    <c:v>2011</c:v>
                  </c:pt>
                  <c:pt idx="36">
                    <c:v>2012</c:v>
                  </c:pt>
                  <c:pt idx="48">
                    <c:v>2013</c:v>
                  </c:pt>
                  <c:pt idx="60">
                    <c:v>2014</c:v>
                  </c:pt>
                  <c:pt idx="72">
                    <c:v>2015</c:v>
                  </c:pt>
                </c:lvl>
              </c:multiLvlStrCache>
            </c:multiLvlStrRef>
          </c:cat>
          <c:val>
            <c:numRef>
              <c:f>Sheet1!$C$2:$C$85</c:f>
            </c:numRef>
          </c:val>
          <c:smooth val="0"/>
          <c:extLst>
            <c:ext xmlns:c16="http://schemas.microsoft.com/office/drawing/2014/chart" uri="{C3380CC4-5D6E-409C-BE32-E72D297353CC}">
              <c16:uniqueId val="{00000000-B3B6-8448-88FB-A145286DE3DB}"/>
            </c:ext>
          </c:extLst>
        </c:ser>
        <c:ser>
          <c:idx val="1"/>
          <c:order val="1"/>
          <c:tx>
            <c:strRef>
              <c:f>Sheet1!$D$1</c:f>
              <c:strCache>
                <c:ptCount val="1"/>
                <c:pt idx="0">
                  <c:v>Actual Demand</c:v>
                </c:pt>
              </c:strCache>
            </c:strRef>
          </c:tx>
          <c:spPr>
            <a:ln w="28575" cap="rnd">
              <a:solidFill>
                <a:srgbClr val="C00000"/>
              </a:solidFill>
              <a:round/>
            </a:ln>
            <a:effectLst/>
          </c:spPr>
          <c:marker>
            <c:symbol val="none"/>
          </c:marker>
          <c:trendline>
            <c:spPr>
              <a:ln w="19050" cap="rnd">
                <a:solidFill>
                  <a:schemeClr val="tx1"/>
                </a:solidFill>
                <a:prstDash val="sysDot"/>
              </a:ln>
              <a:effectLst/>
            </c:spPr>
            <c:trendlineType val="linear"/>
            <c:dispRSqr val="0"/>
            <c:dispEq val="0"/>
          </c:trendline>
          <c:cat>
            <c:multiLvlStrRef>
              <c:f>Sheet1!$A$2:$B$85</c:f>
              <c:multiLvlStrCache>
                <c:ptCount val="84"/>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pt idx="16">
                    <c:v>May</c:v>
                  </c:pt>
                  <c:pt idx="17">
                    <c:v>June</c:v>
                  </c:pt>
                  <c:pt idx="18">
                    <c:v>July</c:v>
                  </c:pt>
                  <c:pt idx="19">
                    <c:v>August</c:v>
                  </c:pt>
                  <c:pt idx="20">
                    <c:v>September</c:v>
                  </c:pt>
                  <c:pt idx="21">
                    <c:v>October</c:v>
                  </c:pt>
                  <c:pt idx="22">
                    <c:v>November</c:v>
                  </c:pt>
                  <c:pt idx="23">
                    <c:v>December</c:v>
                  </c:pt>
                  <c:pt idx="24">
                    <c:v>January</c:v>
                  </c:pt>
                  <c:pt idx="25">
                    <c:v>February</c:v>
                  </c:pt>
                  <c:pt idx="26">
                    <c:v>March</c:v>
                  </c:pt>
                  <c:pt idx="27">
                    <c:v>April</c:v>
                  </c:pt>
                  <c:pt idx="28">
                    <c:v>May</c:v>
                  </c:pt>
                  <c:pt idx="29">
                    <c:v>June</c:v>
                  </c:pt>
                  <c:pt idx="30">
                    <c:v>July</c:v>
                  </c:pt>
                  <c:pt idx="31">
                    <c:v>August</c:v>
                  </c:pt>
                  <c:pt idx="32">
                    <c:v>September</c:v>
                  </c:pt>
                  <c:pt idx="33">
                    <c:v>October</c:v>
                  </c:pt>
                  <c:pt idx="34">
                    <c:v>November</c:v>
                  </c:pt>
                  <c:pt idx="35">
                    <c:v>December</c:v>
                  </c:pt>
                  <c:pt idx="36">
                    <c:v>January</c:v>
                  </c:pt>
                  <c:pt idx="37">
                    <c:v>February</c:v>
                  </c:pt>
                  <c:pt idx="38">
                    <c:v>March</c:v>
                  </c:pt>
                  <c:pt idx="39">
                    <c:v>April</c:v>
                  </c:pt>
                  <c:pt idx="40">
                    <c:v>May</c:v>
                  </c:pt>
                  <c:pt idx="41">
                    <c:v>June</c:v>
                  </c:pt>
                  <c:pt idx="42">
                    <c:v>July</c:v>
                  </c:pt>
                  <c:pt idx="43">
                    <c:v>August</c:v>
                  </c:pt>
                  <c:pt idx="44">
                    <c:v>September</c:v>
                  </c:pt>
                  <c:pt idx="45">
                    <c:v>October</c:v>
                  </c:pt>
                  <c:pt idx="46">
                    <c:v>November</c:v>
                  </c:pt>
                  <c:pt idx="47">
                    <c:v>December</c:v>
                  </c:pt>
                  <c:pt idx="48">
                    <c:v>January</c:v>
                  </c:pt>
                  <c:pt idx="49">
                    <c:v>February</c:v>
                  </c:pt>
                  <c:pt idx="50">
                    <c:v>March</c:v>
                  </c:pt>
                  <c:pt idx="51">
                    <c:v>April</c:v>
                  </c:pt>
                  <c:pt idx="52">
                    <c:v>May</c:v>
                  </c:pt>
                  <c:pt idx="53">
                    <c:v>June</c:v>
                  </c:pt>
                  <c:pt idx="54">
                    <c:v>July</c:v>
                  </c:pt>
                  <c:pt idx="55">
                    <c:v>August</c:v>
                  </c:pt>
                  <c:pt idx="56">
                    <c:v>September</c:v>
                  </c:pt>
                  <c:pt idx="57">
                    <c:v>October</c:v>
                  </c:pt>
                  <c:pt idx="58">
                    <c:v>November</c:v>
                  </c:pt>
                  <c:pt idx="59">
                    <c:v>December</c:v>
                  </c:pt>
                  <c:pt idx="60">
                    <c:v>January</c:v>
                  </c:pt>
                  <c:pt idx="61">
                    <c:v>February</c:v>
                  </c:pt>
                  <c:pt idx="62">
                    <c:v>March</c:v>
                  </c:pt>
                  <c:pt idx="63">
                    <c:v>April</c:v>
                  </c:pt>
                  <c:pt idx="64">
                    <c:v>May</c:v>
                  </c:pt>
                  <c:pt idx="65">
                    <c:v>June</c:v>
                  </c:pt>
                  <c:pt idx="66">
                    <c:v>July</c:v>
                  </c:pt>
                  <c:pt idx="67">
                    <c:v>August</c:v>
                  </c:pt>
                  <c:pt idx="68">
                    <c:v>September</c:v>
                  </c:pt>
                  <c:pt idx="69">
                    <c:v>October</c:v>
                  </c:pt>
                  <c:pt idx="70">
                    <c:v>November</c:v>
                  </c:pt>
                  <c:pt idx="71">
                    <c:v>December</c:v>
                  </c:pt>
                  <c:pt idx="72">
                    <c:v>January</c:v>
                  </c:pt>
                  <c:pt idx="73">
                    <c:v>February</c:v>
                  </c:pt>
                  <c:pt idx="74">
                    <c:v>March</c:v>
                  </c:pt>
                  <c:pt idx="75">
                    <c:v>April</c:v>
                  </c:pt>
                  <c:pt idx="76">
                    <c:v>May</c:v>
                  </c:pt>
                  <c:pt idx="77">
                    <c:v>June</c:v>
                  </c:pt>
                  <c:pt idx="78">
                    <c:v>July</c:v>
                  </c:pt>
                  <c:pt idx="79">
                    <c:v>August</c:v>
                  </c:pt>
                  <c:pt idx="80">
                    <c:v>September</c:v>
                  </c:pt>
                  <c:pt idx="81">
                    <c:v>October</c:v>
                  </c:pt>
                  <c:pt idx="82">
                    <c:v>November</c:v>
                  </c:pt>
                  <c:pt idx="83">
                    <c:v>December</c:v>
                  </c:pt>
                </c:lvl>
                <c:lvl>
                  <c:pt idx="0">
                    <c:v>2009</c:v>
                  </c:pt>
                  <c:pt idx="12">
                    <c:v>2010</c:v>
                  </c:pt>
                  <c:pt idx="24">
                    <c:v>2011</c:v>
                  </c:pt>
                  <c:pt idx="36">
                    <c:v>2012</c:v>
                  </c:pt>
                  <c:pt idx="48">
                    <c:v>2013</c:v>
                  </c:pt>
                  <c:pt idx="60">
                    <c:v>2014</c:v>
                  </c:pt>
                  <c:pt idx="72">
                    <c:v>2015</c:v>
                  </c:pt>
                </c:lvl>
              </c:multiLvlStrCache>
            </c:multiLvlStrRef>
          </c:cat>
          <c:val>
            <c:numRef>
              <c:f>Sheet1!$D$2:$D$85</c:f>
              <c:numCache>
                <c:formatCode>General</c:formatCode>
                <c:ptCount val="84"/>
                <c:pt idx="0">
                  <c:v>66122</c:v>
                </c:pt>
                <c:pt idx="1">
                  <c:v>61978</c:v>
                </c:pt>
                <c:pt idx="2">
                  <c:v>69595</c:v>
                </c:pt>
                <c:pt idx="3">
                  <c:v>67992</c:v>
                </c:pt>
                <c:pt idx="4">
                  <c:v>68471</c:v>
                </c:pt>
                <c:pt idx="5">
                  <c:v>69508</c:v>
                </c:pt>
                <c:pt idx="6">
                  <c:v>68361</c:v>
                </c:pt>
                <c:pt idx="7">
                  <c:v>73273</c:v>
                </c:pt>
                <c:pt idx="8">
                  <c:v>68994</c:v>
                </c:pt>
                <c:pt idx="9">
                  <c:v>69714</c:v>
                </c:pt>
                <c:pt idx="10">
                  <c:v>62944</c:v>
                </c:pt>
                <c:pt idx="11">
                  <c:v>68650</c:v>
                </c:pt>
                <c:pt idx="12">
                  <c:v>70306</c:v>
                </c:pt>
                <c:pt idx="13">
                  <c:v>65594</c:v>
                </c:pt>
                <c:pt idx="14">
                  <c:v>76787</c:v>
                </c:pt>
                <c:pt idx="15">
                  <c:v>75259</c:v>
                </c:pt>
                <c:pt idx="16">
                  <c:v>74363</c:v>
                </c:pt>
                <c:pt idx="17">
                  <c:v>70972</c:v>
                </c:pt>
                <c:pt idx="18">
                  <c:v>70620</c:v>
                </c:pt>
                <c:pt idx="19">
                  <c:v>70378</c:v>
                </c:pt>
                <c:pt idx="20">
                  <c:v>67756</c:v>
                </c:pt>
                <c:pt idx="21">
                  <c:v>73277</c:v>
                </c:pt>
                <c:pt idx="22">
                  <c:v>64193</c:v>
                </c:pt>
                <c:pt idx="23">
                  <c:v>71249</c:v>
                </c:pt>
                <c:pt idx="24">
                  <c:v>75489</c:v>
                </c:pt>
                <c:pt idx="25">
                  <c:v>69059</c:v>
                </c:pt>
                <c:pt idx="26">
                  <c:v>78976</c:v>
                </c:pt>
                <c:pt idx="27">
                  <c:v>75129</c:v>
                </c:pt>
                <c:pt idx="28">
                  <c:v>78346</c:v>
                </c:pt>
                <c:pt idx="29">
                  <c:v>74054</c:v>
                </c:pt>
                <c:pt idx="30">
                  <c:v>77782</c:v>
                </c:pt>
                <c:pt idx="31">
                  <c:v>75904</c:v>
                </c:pt>
                <c:pt idx="32">
                  <c:v>74716</c:v>
                </c:pt>
                <c:pt idx="33">
                  <c:v>80661</c:v>
                </c:pt>
                <c:pt idx="34">
                  <c:v>76807</c:v>
                </c:pt>
                <c:pt idx="35">
                  <c:v>81626</c:v>
                </c:pt>
                <c:pt idx="36">
                  <c:v>80232</c:v>
                </c:pt>
                <c:pt idx="37">
                  <c:v>78064</c:v>
                </c:pt>
                <c:pt idx="38">
                  <c:v>83878</c:v>
                </c:pt>
                <c:pt idx="39">
                  <c:v>78542</c:v>
                </c:pt>
                <c:pt idx="40">
                  <c:v>84242</c:v>
                </c:pt>
                <c:pt idx="41">
                  <c:v>85004</c:v>
                </c:pt>
                <c:pt idx="42">
                  <c:v>87828</c:v>
                </c:pt>
                <c:pt idx="43">
                  <c:v>82815</c:v>
                </c:pt>
                <c:pt idx="44">
                  <c:v>81296</c:v>
                </c:pt>
                <c:pt idx="45">
                  <c:v>85922</c:v>
                </c:pt>
                <c:pt idx="46">
                  <c:v>78279</c:v>
                </c:pt>
                <c:pt idx="47">
                  <c:v>84593</c:v>
                </c:pt>
                <c:pt idx="48">
                  <c:v>84670</c:v>
                </c:pt>
                <c:pt idx="49">
                  <c:v>76667</c:v>
                </c:pt>
                <c:pt idx="50">
                  <c:v>88256</c:v>
                </c:pt>
                <c:pt idx="51">
                  <c:v>85204</c:v>
                </c:pt>
                <c:pt idx="52">
                  <c:v>91414</c:v>
                </c:pt>
                <c:pt idx="53">
                  <c:v>82478</c:v>
                </c:pt>
                <c:pt idx="54">
                  <c:v>86766</c:v>
                </c:pt>
                <c:pt idx="55">
                  <c:v>83294</c:v>
                </c:pt>
                <c:pt idx="56">
                  <c:v>83645</c:v>
                </c:pt>
                <c:pt idx="57">
                  <c:v>80142</c:v>
                </c:pt>
                <c:pt idx="58">
                  <c:v>78286</c:v>
                </c:pt>
                <c:pt idx="59">
                  <c:v>83103</c:v>
                </c:pt>
                <c:pt idx="60">
                  <c:v>84574</c:v>
                </c:pt>
                <c:pt idx="61">
                  <c:v>78181</c:v>
                </c:pt>
                <c:pt idx="62">
                  <c:v>85170</c:v>
                </c:pt>
                <c:pt idx="63" formatCode="0">
                  <c:v>88855</c:v>
                </c:pt>
                <c:pt idx="64" formatCode="0">
                  <c:v>91406</c:v>
                </c:pt>
                <c:pt idx="65" formatCode="0">
                  <c:v>93940</c:v>
                </c:pt>
                <c:pt idx="66" formatCode="0">
                  <c:v>94637</c:v>
                </c:pt>
                <c:pt idx="67" formatCode="0">
                  <c:v>94652</c:v>
                </c:pt>
                <c:pt idx="68" formatCode="0">
                  <c:v>89235</c:v>
                </c:pt>
                <c:pt idx="69" formatCode="0">
                  <c:v>91433</c:v>
                </c:pt>
                <c:pt idx="70" formatCode="0">
                  <c:v>85488</c:v>
                </c:pt>
                <c:pt idx="71" formatCode="0">
                  <c:v>87202</c:v>
                </c:pt>
                <c:pt idx="72" formatCode="0">
                  <c:v>87163</c:v>
                </c:pt>
                <c:pt idx="73" formatCode="0">
                  <c:v>79502</c:v>
                </c:pt>
                <c:pt idx="74" formatCode="0">
                  <c:v>85410</c:v>
                </c:pt>
                <c:pt idx="75" formatCode="#,##0">
                  <c:v>85754</c:v>
                </c:pt>
                <c:pt idx="76" formatCode="#,##0">
                  <c:v>96234</c:v>
                </c:pt>
                <c:pt idx="77" formatCode="#,##0">
                  <c:v>90859</c:v>
                </c:pt>
                <c:pt idx="78" formatCode="#,##0">
                  <c:v>96381</c:v>
                </c:pt>
                <c:pt idx="79" formatCode="#,##0">
                  <c:v>97428</c:v>
                </c:pt>
                <c:pt idx="80" formatCode="#,##0">
                  <c:v>97740</c:v>
                </c:pt>
                <c:pt idx="81" formatCode="#,##0">
                  <c:v>98457</c:v>
                </c:pt>
                <c:pt idx="82" formatCode="#,##0">
                  <c:v>85458</c:v>
                </c:pt>
                <c:pt idx="83" formatCode="#,##0">
                  <c:v>89380</c:v>
                </c:pt>
              </c:numCache>
            </c:numRef>
          </c:val>
          <c:smooth val="0"/>
          <c:extLst>
            <c:ext xmlns:c16="http://schemas.microsoft.com/office/drawing/2014/chart" uri="{C3380CC4-5D6E-409C-BE32-E72D297353CC}">
              <c16:uniqueId val="{00000002-B3B6-8448-88FB-A145286DE3DB}"/>
            </c:ext>
          </c:extLst>
        </c:ser>
        <c:dLbls>
          <c:showLegendKey val="0"/>
          <c:showVal val="0"/>
          <c:showCatName val="0"/>
          <c:showSerName val="0"/>
          <c:showPercent val="0"/>
          <c:showBubbleSize val="0"/>
        </c:dLbls>
        <c:smooth val="0"/>
        <c:axId val="383701712"/>
        <c:axId val="297607944"/>
      </c:lineChart>
      <c:catAx>
        <c:axId val="383701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7607944"/>
        <c:crosses val="autoZero"/>
        <c:auto val="1"/>
        <c:lblAlgn val="ctr"/>
        <c:lblOffset val="100"/>
        <c:noMultiLvlLbl val="0"/>
      </c:catAx>
      <c:valAx>
        <c:axId val="2976079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3701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81CCB-C56C-42BA-A5F3-28A1EFCA7ECA}"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en-IN"/>
        </a:p>
      </dgm:t>
    </dgm:pt>
    <dgm:pt modelId="{6CFBE7E3-5C8B-44A2-8075-493871C5F16E}">
      <dgm:prSet phldrT="[Text]" custT="1"/>
      <dgm:spPr>
        <a:ln>
          <a:solidFill>
            <a:schemeClr val="tx1">
              <a:lumMod val="50000"/>
              <a:lumOff val="50000"/>
            </a:schemeClr>
          </a:solidFill>
        </a:ln>
      </dgm:spPr>
      <dgm:t>
        <a:bodyPr/>
        <a:lstStyle/>
        <a:p>
          <a:r>
            <a:rPr lang="en-IN" sz="2400" b="1" cap="none" baseline="0" dirty="0">
              <a:solidFill>
                <a:schemeClr val="tx1"/>
              </a:solidFill>
              <a:latin typeface="Georgia" panose="02040502050405020303" pitchFamily="18" charset="0"/>
              <a:cs typeface="Times New Roman" panose="02020603050405020304" pitchFamily="18" charset="0"/>
            </a:rPr>
            <a:t>Objective</a:t>
          </a:r>
        </a:p>
      </dgm:t>
    </dgm:pt>
    <dgm:pt modelId="{D3F0F8C6-24CD-4AFA-9FED-255D15C662CB}" type="parTrans" cxnId="{CFB29C19-31A5-4BAD-B8FF-1F7F892A1BBB}">
      <dgm:prSet/>
      <dgm:spPr/>
      <dgm:t>
        <a:bodyPr/>
        <a:lstStyle/>
        <a:p>
          <a:endParaRPr lang="en-IN" sz="2400" b="1" cap="none" baseline="0">
            <a:solidFill>
              <a:schemeClr val="tx1"/>
            </a:solidFill>
            <a:latin typeface="Georgia" panose="02040502050405020303" pitchFamily="18" charset="0"/>
            <a:cs typeface="Times New Roman" panose="02020603050405020304" pitchFamily="18" charset="0"/>
          </a:endParaRPr>
        </a:p>
      </dgm:t>
    </dgm:pt>
    <dgm:pt modelId="{B39F055E-0AEC-4407-806A-D14AB827F6FC}" type="sibTrans" cxnId="{CFB29C19-31A5-4BAD-B8FF-1F7F892A1BBB}">
      <dgm:prSet/>
      <dgm:spPr/>
      <dgm:t>
        <a:bodyPr/>
        <a:lstStyle/>
        <a:p>
          <a:endParaRPr lang="en-IN" sz="2400" b="1" cap="none" baseline="0">
            <a:solidFill>
              <a:schemeClr val="tx1"/>
            </a:solidFill>
            <a:latin typeface="Georgia" panose="02040502050405020303" pitchFamily="18" charset="0"/>
            <a:cs typeface="Times New Roman" panose="02020603050405020304" pitchFamily="18" charset="0"/>
          </a:endParaRPr>
        </a:p>
      </dgm:t>
    </dgm:pt>
    <dgm:pt modelId="{9CC62C56-853C-4E24-912E-223AD88DB4CC}">
      <dgm:prSet phldrT="[Text]" custT="1"/>
      <dgm:spPr>
        <a:ln>
          <a:solidFill>
            <a:schemeClr val="tx1">
              <a:lumMod val="50000"/>
              <a:lumOff val="50000"/>
            </a:schemeClr>
          </a:solidFill>
        </a:ln>
      </dgm:spPr>
      <dgm:t>
        <a:bodyPr/>
        <a:lstStyle/>
        <a:p>
          <a:r>
            <a:rPr lang="en-IN" sz="2400" b="1" cap="none" baseline="0" dirty="0">
              <a:solidFill>
                <a:schemeClr val="tx1"/>
              </a:solidFill>
              <a:latin typeface="Georgia" panose="02040502050405020303" pitchFamily="18" charset="0"/>
              <a:cs typeface="Times New Roman" panose="02020603050405020304" pitchFamily="18" charset="0"/>
            </a:rPr>
            <a:t>Approach</a:t>
          </a:r>
        </a:p>
      </dgm:t>
    </dgm:pt>
    <dgm:pt modelId="{CBB40AF4-3F61-441C-A221-35B5ECABE593}" type="parTrans" cxnId="{23FF3941-1510-44EF-821A-E043E63DBB01}">
      <dgm:prSet/>
      <dgm:spPr/>
      <dgm:t>
        <a:bodyPr/>
        <a:lstStyle/>
        <a:p>
          <a:endParaRPr lang="en-IN" sz="2400" b="1" cap="none" baseline="0">
            <a:solidFill>
              <a:schemeClr val="tx1"/>
            </a:solidFill>
            <a:latin typeface="Georgia" panose="02040502050405020303" pitchFamily="18" charset="0"/>
            <a:cs typeface="Times New Roman" panose="02020603050405020304" pitchFamily="18" charset="0"/>
          </a:endParaRPr>
        </a:p>
      </dgm:t>
    </dgm:pt>
    <dgm:pt modelId="{903A9088-6184-42D3-B1B6-0FEFF980AAD2}" type="sibTrans" cxnId="{23FF3941-1510-44EF-821A-E043E63DBB01}">
      <dgm:prSet/>
      <dgm:spPr/>
      <dgm:t>
        <a:bodyPr/>
        <a:lstStyle/>
        <a:p>
          <a:endParaRPr lang="en-IN" sz="2400" b="1" cap="none" baseline="0">
            <a:solidFill>
              <a:schemeClr val="tx1"/>
            </a:solidFill>
            <a:latin typeface="Georgia" panose="02040502050405020303" pitchFamily="18" charset="0"/>
            <a:cs typeface="Times New Roman" panose="02020603050405020304" pitchFamily="18" charset="0"/>
          </a:endParaRPr>
        </a:p>
      </dgm:t>
    </dgm:pt>
    <dgm:pt modelId="{C9E90F88-AC89-4355-957F-BAD3F1F8E0DC}">
      <dgm:prSet phldrT="[Text]" custT="1"/>
      <dgm:spPr>
        <a:ln>
          <a:solidFill>
            <a:schemeClr val="tx1">
              <a:lumMod val="50000"/>
              <a:lumOff val="50000"/>
            </a:schemeClr>
          </a:solidFill>
        </a:ln>
      </dgm:spPr>
      <dgm:t>
        <a:bodyPr/>
        <a:lstStyle/>
        <a:p>
          <a:r>
            <a:rPr lang="en-IN" sz="2400" b="1" cap="none" baseline="0" dirty="0">
              <a:solidFill>
                <a:schemeClr val="tx1"/>
              </a:solidFill>
              <a:latin typeface="Georgia" panose="02040502050405020303" pitchFamily="18" charset="0"/>
              <a:cs typeface="Times New Roman" panose="02020603050405020304" pitchFamily="18" charset="0"/>
            </a:rPr>
            <a:t>About the dataset </a:t>
          </a:r>
        </a:p>
      </dgm:t>
    </dgm:pt>
    <dgm:pt modelId="{776F29E2-36AF-4022-B1E1-36057A97891D}" type="parTrans" cxnId="{6D5E7339-11B6-4501-988C-0C1AD3037024}">
      <dgm:prSet/>
      <dgm:spPr/>
      <dgm:t>
        <a:bodyPr/>
        <a:lstStyle/>
        <a:p>
          <a:endParaRPr lang="en-IN" sz="2400" b="1" cap="none" baseline="0">
            <a:solidFill>
              <a:schemeClr val="tx1"/>
            </a:solidFill>
            <a:latin typeface="Georgia" panose="02040502050405020303" pitchFamily="18" charset="0"/>
            <a:cs typeface="Times New Roman" panose="02020603050405020304" pitchFamily="18" charset="0"/>
          </a:endParaRPr>
        </a:p>
      </dgm:t>
    </dgm:pt>
    <dgm:pt modelId="{8C563EB6-F2AB-4187-95F2-267A41153C9B}" type="sibTrans" cxnId="{6D5E7339-11B6-4501-988C-0C1AD3037024}">
      <dgm:prSet/>
      <dgm:spPr/>
      <dgm:t>
        <a:bodyPr/>
        <a:lstStyle/>
        <a:p>
          <a:endParaRPr lang="en-IN" sz="2400" b="1" cap="none" baseline="0">
            <a:solidFill>
              <a:schemeClr val="tx1"/>
            </a:solidFill>
            <a:latin typeface="Georgia" panose="02040502050405020303" pitchFamily="18" charset="0"/>
            <a:cs typeface="Times New Roman" panose="02020603050405020304" pitchFamily="18" charset="0"/>
          </a:endParaRPr>
        </a:p>
      </dgm:t>
    </dgm:pt>
    <dgm:pt modelId="{F21E7B6B-E882-4858-9C69-2AC511A6B504}">
      <dgm:prSet phldrT="[Text]" custT="1"/>
      <dgm:spPr>
        <a:ln>
          <a:solidFill>
            <a:schemeClr val="tx1">
              <a:lumMod val="50000"/>
              <a:lumOff val="50000"/>
            </a:schemeClr>
          </a:solidFill>
        </a:ln>
      </dgm:spPr>
      <dgm:t>
        <a:bodyPr/>
        <a:lstStyle/>
        <a:p>
          <a:r>
            <a:rPr lang="en-IN" sz="2400" b="1" cap="none" baseline="0" dirty="0">
              <a:solidFill>
                <a:schemeClr val="tx1"/>
              </a:solidFill>
              <a:latin typeface="Georgia" panose="02040502050405020303" pitchFamily="18" charset="0"/>
              <a:cs typeface="Times New Roman" panose="02020603050405020304" pitchFamily="18" charset="0"/>
            </a:rPr>
            <a:t>Assumptions</a:t>
          </a:r>
        </a:p>
      </dgm:t>
    </dgm:pt>
    <dgm:pt modelId="{1FE53628-1BE5-4EC8-857F-E17D52643084}" type="parTrans" cxnId="{19B4D95A-A4B8-4135-B72A-6DFCBA042287}">
      <dgm:prSet/>
      <dgm:spPr/>
      <dgm:t>
        <a:bodyPr/>
        <a:lstStyle/>
        <a:p>
          <a:endParaRPr lang="en-IN"/>
        </a:p>
      </dgm:t>
    </dgm:pt>
    <dgm:pt modelId="{DEF5BAA6-B547-4133-8EF9-0793FC52B336}" type="sibTrans" cxnId="{19B4D95A-A4B8-4135-B72A-6DFCBA042287}">
      <dgm:prSet/>
      <dgm:spPr/>
      <dgm:t>
        <a:bodyPr/>
        <a:lstStyle/>
        <a:p>
          <a:endParaRPr lang="en-IN"/>
        </a:p>
      </dgm:t>
    </dgm:pt>
    <dgm:pt modelId="{5AD09CA5-A91D-43A3-AA89-3B2086C5C78B}" type="pres">
      <dgm:prSet presAssocID="{53281CCB-C56C-42BA-A5F3-28A1EFCA7ECA}" presName="linear" presStyleCnt="0">
        <dgm:presLayoutVars>
          <dgm:dir/>
          <dgm:animLvl val="lvl"/>
          <dgm:resizeHandles val="exact"/>
        </dgm:presLayoutVars>
      </dgm:prSet>
      <dgm:spPr/>
    </dgm:pt>
    <dgm:pt modelId="{58DCACFB-9B01-4BB3-B746-D723D76D648A}" type="pres">
      <dgm:prSet presAssocID="{6CFBE7E3-5C8B-44A2-8075-493871C5F16E}" presName="parentLin" presStyleCnt="0"/>
      <dgm:spPr/>
    </dgm:pt>
    <dgm:pt modelId="{52FFA72B-9140-4363-A623-9FB08E218A5E}" type="pres">
      <dgm:prSet presAssocID="{6CFBE7E3-5C8B-44A2-8075-493871C5F16E}" presName="parentLeftMargin" presStyleLbl="node1" presStyleIdx="0" presStyleCnt="4"/>
      <dgm:spPr/>
    </dgm:pt>
    <dgm:pt modelId="{3C7D414A-6461-4037-A83D-7ABF6B718AD4}" type="pres">
      <dgm:prSet presAssocID="{6CFBE7E3-5C8B-44A2-8075-493871C5F16E}" presName="parentText" presStyleLbl="node1" presStyleIdx="0" presStyleCnt="4">
        <dgm:presLayoutVars>
          <dgm:chMax val="0"/>
          <dgm:bulletEnabled val="1"/>
        </dgm:presLayoutVars>
      </dgm:prSet>
      <dgm:spPr/>
    </dgm:pt>
    <dgm:pt modelId="{5F0D2B2C-4DF2-4732-9236-A68947DA4C59}" type="pres">
      <dgm:prSet presAssocID="{6CFBE7E3-5C8B-44A2-8075-493871C5F16E}" presName="negativeSpace" presStyleCnt="0"/>
      <dgm:spPr/>
    </dgm:pt>
    <dgm:pt modelId="{4A51DBD1-D6B6-4696-AC61-3FBBA3236261}" type="pres">
      <dgm:prSet presAssocID="{6CFBE7E3-5C8B-44A2-8075-493871C5F16E}" presName="childText" presStyleLbl="conFgAcc1" presStyleIdx="0" presStyleCnt="4">
        <dgm:presLayoutVars>
          <dgm:bulletEnabled val="1"/>
        </dgm:presLayoutVars>
      </dgm:prSet>
      <dgm:spPr>
        <a:solidFill>
          <a:schemeClr val="bg1">
            <a:lumMod val="75000"/>
            <a:alpha val="90000"/>
          </a:schemeClr>
        </a:solidFill>
        <a:ln>
          <a:solidFill>
            <a:schemeClr val="tx1">
              <a:lumMod val="50000"/>
              <a:lumOff val="50000"/>
            </a:schemeClr>
          </a:solidFill>
        </a:ln>
      </dgm:spPr>
    </dgm:pt>
    <dgm:pt modelId="{F3443072-6905-41ED-BF68-6E4B2793DC84}" type="pres">
      <dgm:prSet presAssocID="{B39F055E-0AEC-4407-806A-D14AB827F6FC}" presName="spaceBetweenRectangles" presStyleCnt="0"/>
      <dgm:spPr/>
    </dgm:pt>
    <dgm:pt modelId="{38899836-2665-4249-90E9-41F0FB7C68E4}" type="pres">
      <dgm:prSet presAssocID="{C9E90F88-AC89-4355-957F-BAD3F1F8E0DC}" presName="parentLin" presStyleCnt="0"/>
      <dgm:spPr/>
    </dgm:pt>
    <dgm:pt modelId="{5EC46CF3-F73C-4B2B-972A-72201C6BCCDB}" type="pres">
      <dgm:prSet presAssocID="{C9E90F88-AC89-4355-957F-BAD3F1F8E0DC}" presName="parentLeftMargin" presStyleLbl="node1" presStyleIdx="0" presStyleCnt="4"/>
      <dgm:spPr/>
    </dgm:pt>
    <dgm:pt modelId="{5BD70B7A-F87B-4673-BEC8-83749EE2747A}" type="pres">
      <dgm:prSet presAssocID="{C9E90F88-AC89-4355-957F-BAD3F1F8E0DC}" presName="parentText" presStyleLbl="node1" presStyleIdx="1" presStyleCnt="4">
        <dgm:presLayoutVars>
          <dgm:chMax val="0"/>
          <dgm:bulletEnabled val="1"/>
        </dgm:presLayoutVars>
      </dgm:prSet>
      <dgm:spPr/>
    </dgm:pt>
    <dgm:pt modelId="{B2A1C07F-ED61-4469-8DCA-7C0F00A5EF17}" type="pres">
      <dgm:prSet presAssocID="{C9E90F88-AC89-4355-957F-BAD3F1F8E0DC}" presName="negativeSpace" presStyleCnt="0"/>
      <dgm:spPr/>
    </dgm:pt>
    <dgm:pt modelId="{599E935B-158D-46A3-AA0D-8763E44BFB8A}" type="pres">
      <dgm:prSet presAssocID="{C9E90F88-AC89-4355-957F-BAD3F1F8E0DC}" presName="childText" presStyleLbl="conFgAcc1" presStyleIdx="1" presStyleCnt="4">
        <dgm:presLayoutVars>
          <dgm:bulletEnabled val="1"/>
        </dgm:presLayoutVars>
      </dgm:prSet>
      <dgm:spPr>
        <a:xfrm>
          <a:off x="0" y="1150371"/>
          <a:ext cx="9308112" cy="453600"/>
        </a:xfrm>
        <a:prstGeom prst="rect">
          <a:avLst/>
        </a:prstGeom>
        <a:solidFill>
          <a:prstClr val="white">
            <a:lumMod val="75000"/>
            <a:alpha val="90000"/>
          </a:prstClr>
        </a:solidFill>
        <a:ln w="12700" cap="flat" cmpd="sng" algn="ctr">
          <a:solidFill>
            <a:prstClr val="black">
              <a:lumMod val="50000"/>
              <a:lumOff val="50000"/>
            </a:prstClr>
          </a:solidFill>
          <a:prstDash val="solid"/>
          <a:miter lim="800000"/>
        </a:ln>
        <a:effectLst/>
      </dgm:spPr>
    </dgm:pt>
    <dgm:pt modelId="{18D98B7F-5C0B-477B-B61E-2AF3033ED1B8}" type="pres">
      <dgm:prSet presAssocID="{8C563EB6-F2AB-4187-95F2-267A41153C9B}" presName="spaceBetweenRectangles" presStyleCnt="0"/>
      <dgm:spPr/>
    </dgm:pt>
    <dgm:pt modelId="{9B5922DA-4929-4ED7-95F1-EF27963B219E}" type="pres">
      <dgm:prSet presAssocID="{F21E7B6B-E882-4858-9C69-2AC511A6B504}" presName="parentLin" presStyleCnt="0"/>
      <dgm:spPr/>
    </dgm:pt>
    <dgm:pt modelId="{CFE9276D-6F73-4781-A22A-C93C822F88E9}" type="pres">
      <dgm:prSet presAssocID="{F21E7B6B-E882-4858-9C69-2AC511A6B504}" presName="parentLeftMargin" presStyleLbl="node1" presStyleIdx="1" presStyleCnt="4"/>
      <dgm:spPr/>
    </dgm:pt>
    <dgm:pt modelId="{5EBECE19-A92D-4BDD-BC22-6B3202AA6D9D}" type="pres">
      <dgm:prSet presAssocID="{F21E7B6B-E882-4858-9C69-2AC511A6B504}" presName="parentText" presStyleLbl="node1" presStyleIdx="2" presStyleCnt="4">
        <dgm:presLayoutVars>
          <dgm:chMax val="0"/>
          <dgm:bulletEnabled val="1"/>
        </dgm:presLayoutVars>
      </dgm:prSet>
      <dgm:spPr/>
    </dgm:pt>
    <dgm:pt modelId="{A43A0AD6-D1D6-4034-8A6E-8254E512E446}" type="pres">
      <dgm:prSet presAssocID="{F21E7B6B-E882-4858-9C69-2AC511A6B504}" presName="negativeSpace" presStyleCnt="0"/>
      <dgm:spPr/>
    </dgm:pt>
    <dgm:pt modelId="{AB15A5E8-C897-486D-A980-91D4C724F7EC}" type="pres">
      <dgm:prSet presAssocID="{F21E7B6B-E882-4858-9C69-2AC511A6B504}" presName="childText" presStyleLbl="conFgAcc1" presStyleIdx="2" presStyleCnt="4">
        <dgm:presLayoutVars>
          <dgm:bulletEnabled val="1"/>
        </dgm:presLayoutVars>
      </dgm:prSet>
      <dgm:spPr/>
    </dgm:pt>
    <dgm:pt modelId="{A928B4EE-6042-4AC9-96B1-DC944D121D83}" type="pres">
      <dgm:prSet presAssocID="{DEF5BAA6-B547-4133-8EF9-0793FC52B336}" presName="spaceBetweenRectangles" presStyleCnt="0"/>
      <dgm:spPr/>
    </dgm:pt>
    <dgm:pt modelId="{B10A902B-FC91-4224-AB42-267406BB1C9D}" type="pres">
      <dgm:prSet presAssocID="{9CC62C56-853C-4E24-912E-223AD88DB4CC}" presName="parentLin" presStyleCnt="0"/>
      <dgm:spPr/>
    </dgm:pt>
    <dgm:pt modelId="{F8076E22-EC1B-4CDA-9350-59657E97FD58}" type="pres">
      <dgm:prSet presAssocID="{9CC62C56-853C-4E24-912E-223AD88DB4CC}" presName="parentLeftMargin" presStyleLbl="node1" presStyleIdx="2" presStyleCnt="4"/>
      <dgm:spPr/>
    </dgm:pt>
    <dgm:pt modelId="{7042977B-DB41-4962-81E7-B0ADF03FA267}" type="pres">
      <dgm:prSet presAssocID="{9CC62C56-853C-4E24-912E-223AD88DB4CC}" presName="parentText" presStyleLbl="node1" presStyleIdx="3" presStyleCnt="4">
        <dgm:presLayoutVars>
          <dgm:chMax val="0"/>
          <dgm:bulletEnabled val="1"/>
        </dgm:presLayoutVars>
      </dgm:prSet>
      <dgm:spPr/>
    </dgm:pt>
    <dgm:pt modelId="{17A5F5C1-85A8-4397-8BEC-04A6DCFAA59D}" type="pres">
      <dgm:prSet presAssocID="{9CC62C56-853C-4E24-912E-223AD88DB4CC}" presName="negativeSpace" presStyleCnt="0"/>
      <dgm:spPr/>
    </dgm:pt>
    <dgm:pt modelId="{C4416C09-5837-4139-A653-0F0060E3E8C1}" type="pres">
      <dgm:prSet presAssocID="{9CC62C56-853C-4E24-912E-223AD88DB4CC}" presName="childText" presStyleLbl="conFgAcc1" presStyleIdx="3" presStyleCnt="4">
        <dgm:presLayoutVars>
          <dgm:bulletEnabled val="1"/>
        </dgm:presLayoutVars>
      </dgm:prSet>
      <dgm:spPr>
        <a:xfrm>
          <a:off x="0" y="1966851"/>
          <a:ext cx="9308112" cy="453600"/>
        </a:xfrm>
        <a:prstGeom prst="rect">
          <a:avLst/>
        </a:prstGeom>
        <a:solidFill>
          <a:prstClr val="white">
            <a:lumMod val="75000"/>
            <a:alpha val="90000"/>
          </a:prstClr>
        </a:solidFill>
        <a:ln w="12700" cap="flat" cmpd="sng" algn="ctr">
          <a:solidFill>
            <a:prstClr val="black">
              <a:lumMod val="50000"/>
              <a:lumOff val="50000"/>
            </a:prstClr>
          </a:solidFill>
          <a:prstDash val="solid"/>
          <a:miter lim="800000"/>
        </a:ln>
        <a:effectLst/>
      </dgm:spPr>
    </dgm:pt>
  </dgm:ptLst>
  <dgm:cxnLst>
    <dgm:cxn modelId="{2C47C80D-03ED-404C-AF4C-5365F48FF61C}" type="presOf" srcId="{9CC62C56-853C-4E24-912E-223AD88DB4CC}" destId="{F8076E22-EC1B-4CDA-9350-59657E97FD58}" srcOrd="0" destOrd="0" presId="urn:microsoft.com/office/officeart/2005/8/layout/list1"/>
    <dgm:cxn modelId="{58B07117-E76A-4F59-AA52-8760602B06B1}" type="presOf" srcId="{C9E90F88-AC89-4355-957F-BAD3F1F8E0DC}" destId="{5EC46CF3-F73C-4B2B-972A-72201C6BCCDB}" srcOrd="0" destOrd="0" presId="urn:microsoft.com/office/officeart/2005/8/layout/list1"/>
    <dgm:cxn modelId="{CFB29C19-31A5-4BAD-B8FF-1F7F892A1BBB}" srcId="{53281CCB-C56C-42BA-A5F3-28A1EFCA7ECA}" destId="{6CFBE7E3-5C8B-44A2-8075-493871C5F16E}" srcOrd="0" destOrd="0" parTransId="{D3F0F8C6-24CD-4AFA-9FED-255D15C662CB}" sibTransId="{B39F055E-0AEC-4407-806A-D14AB827F6FC}"/>
    <dgm:cxn modelId="{522DF722-53F8-4963-9BC8-B48DF4C324C4}" type="presOf" srcId="{53281CCB-C56C-42BA-A5F3-28A1EFCA7ECA}" destId="{5AD09CA5-A91D-43A3-AA89-3B2086C5C78B}" srcOrd="0" destOrd="0" presId="urn:microsoft.com/office/officeart/2005/8/layout/list1"/>
    <dgm:cxn modelId="{57CE4630-39C5-4C2E-9E69-CAF3A1EFC771}" type="presOf" srcId="{F21E7B6B-E882-4858-9C69-2AC511A6B504}" destId="{5EBECE19-A92D-4BDD-BC22-6B3202AA6D9D}" srcOrd="1" destOrd="0" presId="urn:microsoft.com/office/officeart/2005/8/layout/list1"/>
    <dgm:cxn modelId="{6D5E7339-11B6-4501-988C-0C1AD3037024}" srcId="{53281CCB-C56C-42BA-A5F3-28A1EFCA7ECA}" destId="{C9E90F88-AC89-4355-957F-BAD3F1F8E0DC}" srcOrd="1" destOrd="0" parTransId="{776F29E2-36AF-4022-B1E1-36057A97891D}" sibTransId="{8C563EB6-F2AB-4187-95F2-267A41153C9B}"/>
    <dgm:cxn modelId="{23FF3941-1510-44EF-821A-E043E63DBB01}" srcId="{53281CCB-C56C-42BA-A5F3-28A1EFCA7ECA}" destId="{9CC62C56-853C-4E24-912E-223AD88DB4CC}" srcOrd="3" destOrd="0" parTransId="{CBB40AF4-3F61-441C-A221-35B5ECABE593}" sibTransId="{903A9088-6184-42D3-B1B6-0FEFF980AAD2}"/>
    <dgm:cxn modelId="{598FBA59-4172-4993-9ECD-930C8F19CBD1}" type="presOf" srcId="{6CFBE7E3-5C8B-44A2-8075-493871C5F16E}" destId="{52FFA72B-9140-4363-A623-9FB08E218A5E}" srcOrd="0" destOrd="0" presId="urn:microsoft.com/office/officeart/2005/8/layout/list1"/>
    <dgm:cxn modelId="{19B4D95A-A4B8-4135-B72A-6DFCBA042287}" srcId="{53281CCB-C56C-42BA-A5F3-28A1EFCA7ECA}" destId="{F21E7B6B-E882-4858-9C69-2AC511A6B504}" srcOrd="2" destOrd="0" parTransId="{1FE53628-1BE5-4EC8-857F-E17D52643084}" sibTransId="{DEF5BAA6-B547-4133-8EF9-0793FC52B336}"/>
    <dgm:cxn modelId="{C5F4656D-497F-4E1A-8A2D-FE7D32DE63D4}" type="presOf" srcId="{F21E7B6B-E882-4858-9C69-2AC511A6B504}" destId="{CFE9276D-6F73-4781-A22A-C93C822F88E9}" srcOrd="0" destOrd="0" presId="urn:microsoft.com/office/officeart/2005/8/layout/list1"/>
    <dgm:cxn modelId="{83C63A82-FB2E-4BA6-B81C-F307190A6AFD}" type="presOf" srcId="{C9E90F88-AC89-4355-957F-BAD3F1F8E0DC}" destId="{5BD70B7A-F87B-4673-BEC8-83749EE2747A}" srcOrd="1" destOrd="0" presId="urn:microsoft.com/office/officeart/2005/8/layout/list1"/>
    <dgm:cxn modelId="{A1B4B6ED-7A56-4F30-BA30-B8CCFF90F58E}" type="presOf" srcId="{9CC62C56-853C-4E24-912E-223AD88DB4CC}" destId="{7042977B-DB41-4962-81E7-B0ADF03FA267}" srcOrd="1" destOrd="0" presId="urn:microsoft.com/office/officeart/2005/8/layout/list1"/>
    <dgm:cxn modelId="{A0CFC2F9-8F55-48F9-B410-7447628CD75C}" type="presOf" srcId="{6CFBE7E3-5C8B-44A2-8075-493871C5F16E}" destId="{3C7D414A-6461-4037-A83D-7ABF6B718AD4}" srcOrd="1" destOrd="0" presId="urn:microsoft.com/office/officeart/2005/8/layout/list1"/>
    <dgm:cxn modelId="{5FCAA8B5-E453-4B69-904A-124C49939CA8}" type="presParOf" srcId="{5AD09CA5-A91D-43A3-AA89-3B2086C5C78B}" destId="{58DCACFB-9B01-4BB3-B746-D723D76D648A}" srcOrd="0" destOrd="0" presId="urn:microsoft.com/office/officeart/2005/8/layout/list1"/>
    <dgm:cxn modelId="{987D2B08-C00B-4B07-AB9F-FC24A834E07E}" type="presParOf" srcId="{58DCACFB-9B01-4BB3-B746-D723D76D648A}" destId="{52FFA72B-9140-4363-A623-9FB08E218A5E}" srcOrd="0" destOrd="0" presId="urn:microsoft.com/office/officeart/2005/8/layout/list1"/>
    <dgm:cxn modelId="{AD7B71C9-03A7-4ECA-BA59-9125A7A79ECD}" type="presParOf" srcId="{58DCACFB-9B01-4BB3-B746-D723D76D648A}" destId="{3C7D414A-6461-4037-A83D-7ABF6B718AD4}" srcOrd="1" destOrd="0" presId="urn:microsoft.com/office/officeart/2005/8/layout/list1"/>
    <dgm:cxn modelId="{C3B38577-F8AF-4A56-BD80-373327A77DA6}" type="presParOf" srcId="{5AD09CA5-A91D-43A3-AA89-3B2086C5C78B}" destId="{5F0D2B2C-4DF2-4732-9236-A68947DA4C59}" srcOrd="1" destOrd="0" presId="urn:microsoft.com/office/officeart/2005/8/layout/list1"/>
    <dgm:cxn modelId="{2C0E4430-CD76-49ED-8B5E-0D7E2B3B4B47}" type="presParOf" srcId="{5AD09CA5-A91D-43A3-AA89-3B2086C5C78B}" destId="{4A51DBD1-D6B6-4696-AC61-3FBBA3236261}" srcOrd="2" destOrd="0" presId="urn:microsoft.com/office/officeart/2005/8/layout/list1"/>
    <dgm:cxn modelId="{C1B6D6AE-09C5-4F26-92BD-7B9F240A5219}" type="presParOf" srcId="{5AD09CA5-A91D-43A3-AA89-3B2086C5C78B}" destId="{F3443072-6905-41ED-BF68-6E4B2793DC84}" srcOrd="3" destOrd="0" presId="urn:microsoft.com/office/officeart/2005/8/layout/list1"/>
    <dgm:cxn modelId="{5AB84073-088D-47BF-ABDA-E694E0055E61}" type="presParOf" srcId="{5AD09CA5-A91D-43A3-AA89-3B2086C5C78B}" destId="{38899836-2665-4249-90E9-41F0FB7C68E4}" srcOrd="4" destOrd="0" presId="urn:microsoft.com/office/officeart/2005/8/layout/list1"/>
    <dgm:cxn modelId="{0066280B-D099-478F-8F6C-73A8FA8081AB}" type="presParOf" srcId="{38899836-2665-4249-90E9-41F0FB7C68E4}" destId="{5EC46CF3-F73C-4B2B-972A-72201C6BCCDB}" srcOrd="0" destOrd="0" presId="urn:microsoft.com/office/officeart/2005/8/layout/list1"/>
    <dgm:cxn modelId="{DFA89F41-485B-45DC-865A-0850BE1A988B}" type="presParOf" srcId="{38899836-2665-4249-90E9-41F0FB7C68E4}" destId="{5BD70B7A-F87B-4673-BEC8-83749EE2747A}" srcOrd="1" destOrd="0" presId="urn:microsoft.com/office/officeart/2005/8/layout/list1"/>
    <dgm:cxn modelId="{97A10BBC-FDBC-4272-8DBC-5969DD3B66FA}" type="presParOf" srcId="{5AD09CA5-A91D-43A3-AA89-3B2086C5C78B}" destId="{B2A1C07F-ED61-4469-8DCA-7C0F00A5EF17}" srcOrd="5" destOrd="0" presId="urn:microsoft.com/office/officeart/2005/8/layout/list1"/>
    <dgm:cxn modelId="{B097BE4E-060A-4D38-9531-B7A5F1611FAA}" type="presParOf" srcId="{5AD09CA5-A91D-43A3-AA89-3B2086C5C78B}" destId="{599E935B-158D-46A3-AA0D-8763E44BFB8A}" srcOrd="6" destOrd="0" presId="urn:microsoft.com/office/officeart/2005/8/layout/list1"/>
    <dgm:cxn modelId="{AFCC87E2-75D0-424B-8B78-3A8705251D39}" type="presParOf" srcId="{5AD09CA5-A91D-43A3-AA89-3B2086C5C78B}" destId="{18D98B7F-5C0B-477B-B61E-2AF3033ED1B8}" srcOrd="7" destOrd="0" presId="urn:microsoft.com/office/officeart/2005/8/layout/list1"/>
    <dgm:cxn modelId="{00FAC414-1651-445F-B1BA-DCFDAFA0798E}" type="presParOf" srcId="{5AD09CA5-A91D-43A3-AA89-3B2086C5C78B}" destId="{9B5922DA-4929-4ED7-95F1-EF27963B219E}" srcOrd="8" destOrd="0" presId="urn:microsoft.com/office/officeart/2005/8/layout/list1"/>
    <dgm:cxn modelId="{FDE33898-3F15-4337-A069-F852AFD4DD08}" type="presParOf" srcId="{9B5922DA-4929-4ED7-95F1-EF27963B219E}" destId="{CFE9276D-6F73-4781-A22A-C93C822F88E9}" srcOrd="0" destOrd="0" presId="urn:microsoft.com/office/officeart/2005/8/layout/list1"/>
    <dgm:cxn modelId="{358B6DD1-E05F-441D-BC77-C98177309D21}" type="presParOf" srcId="{9B5922DA-4929-4ED7-95F1-EF27963B219E}" destId="{5EBECE19-A92D-4BDD-BC22-6B3202AA6D9D}" srcOrd="1" destOrd="0" presId="urn:microsoft.com/office/officeart/2005/8/layout/list1"/>
    <dgm:cxn modelId="{EC0DCF02-AD9E-4546-BDBB-1EA60BF473FC}" type="presParOf" srcId="{5AD09CA5-A91D-43A3-AA89-3B2086C5C78B}" destId="{A43A0AD6-D1D6-4034-8A6E-8254E512E446}" srcOrd="9" destOrd="0" presId="urn:microsoft.com/office/officeart/2005/8/layout/list1"/>
    <dgm:cxn modelId="{EB3B5917-4CFB-4312-BE57-BCF510A0D871}" type="presParOf" srcId="{5AD09CA5-A91D-43A3-AA89-3B2086C5C78B}" destId="{AB15A5E8-C897-486D-A980-91D4C724F7EC}" srcOrd="10" destOrd="0" presId="urn:microsoft.com/office/officeart/2005/8/layout/list1"/>
    <dgm:cxn modelId="{27960F9B-6C5F-48D6-9F9B-7EC010139ECC}" type="presParOf" srcId="{5AD09CA5-A91D-43A3-AA89-3B2086C5C78B}" destId="{A928B4EE-6042-4AC9-96B1-DC944D121D83}" srcOrd="11" destOrd="0" presId="urn:microsoft.com/office/officeart/2005/8/layout/list1"/>
    <dgm:cxn modelId="{C095A597-A6FF-4B5F-AD6C-6A4CFFC8A592}" type="presParOf" srcId="{5AD09CA5-A91D-43A3-AA89-3B2086C5C78B}" destId="{B10A902B-FC91-4224-AB42-267406BB1C9D}" srcOrd="12" destOrd="0" presId="urn:microsoft.com/office/officeart/2005/8/layout/list1"/>
    <dgm:cxn modelId="{E38B3269-6763-41B6-8EF9-E348D3A6508B}" type="presParOf" srcId="{B10A902B-FC91-4224-AB42-267406BB1C9D}" destId="{F8076E22-EC1B-4CDA-9350-59657E97FD58}" srcOrd="0" destOrd="0" presId="urn:microsoft.com/office/officeart/2005/8/layout/list1"/>
    <dgm:cxn modelId="{902C6F7B-E5AC-49ED-9DE0-FDE4E2344693}" type="presParOf" srcId="{B10A902B-FC91-4224-AB42-267406BB1C9D}" destId="{7042977B-DB41-4962-81E7-B0ADF03FA267}" srcOrd="1" destOrd="0" presId="urn:microsoft.com/office/officeart/2005/8/layout/list1"/>
    <dgm:cxn modelId="{D9BF2BE1-80F0-41B1-B588-301D08D90E3A}" type="presParOf" srcId="{5AD09CA5-A91D-43A3-AA89-3B2086C5C78B}" destId="{17A5F5C1-85A8-4397-8BEC-04A6DCFAA59D}" srcOrd="13" destOrd="0" presId="urn:microsoft.com/office/officeart/2005/8/layout/list1"/>
    <dgm:cxn modelId="{A1F872C4-547D-41BC-B3AE-47FBD77367A7}" type="presParOf" srcId="{5AD09CA5-A91D-43A3-AA89-3B2086C5C78B}" destId="{C4416C09-5837-4139-A653-0F0060E3E8C1}" srcOrd="14" destOrd="0" presId="urn:microsoft.com/office/officeart/2005/8/layout/list1"/>
  </dgm:cxnLst>
  <dgm:bg>
    <a:noFill/>
  </dgm:bg>
  <dgm:whole>
    <a:ln>
      <a:solidFill>
        <a:schemeClr val="tx1">
          <a:lumMod val="65000"/>
          <a:lumOff val="3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A2FAB7-82B3-4447-90D3-C1E96E0692EB}"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IN"/>
        </a:p>
      </dgm:t>
    </dgm:pt>
    <dgm:pt modelId="{C5A95C1B-A32F-4970-B126-5782420EAC26}">
      <dgm:prSet phldrT="[Text]" custT="1"/>
      <dgm:spPr>
        <a:solidFill>
          <a:schemeClr val="tx2">
            <a:lumMod val="75000"/>
          </a:schemeClr>
        </a:solidFill>
        <a:ln>
          <a:solidFill>
            <a:schemeClr val="bg1">
              <a:lumMod val="85000"/>
            </a:schemeClr>
          </a:solidFill>
        </a:ln>
      </dgm:spPr>
      <dgm:t>
        <a:bodyPr/>
        <a:lstStyle/>
        <a:p>
          <a:r>
            <a:rPr lang="en-US" sz="1800" dirty="0">
              <a:latin typeface="Georgia" panose="02040502050405020303" pitchFamily="18" charset="0"/>
            </a:rPr>
            <a:t>Continuity of data</a:t>
          </a:r>
          <a:endParaRPr lang="en-IN" sz="1800" dirty="0">
            <a:latin typeface="Georgia" panose="02040502050405020303" pitchFamily="18" charset="0"/>
          </a:endParaRPr>
        </a:p>
      </dgm:t>
    </dgm:pt>
    <dgm:pt modelId="{79E61944-6369-47AE-911A-48DF11B269B1}" type="parTrans" cxnId="{9BAD7661-6EF0-4EEF-A998-20F27B7AE1AC}">
      <dgm:prSet/>
      <dgm:spPr/>
      <dgm:t>
        <a:bodyPr/>
        <a:lstStyle/>
        <a:p>
          <a:endParaRPr lang="en-IN" sz="1800">
            <a:latin typeface="Georgia" panose="02040502050405020303" pitchFamily="18" charset="0"/>
          </a:endParaRPr>
        </a:p>
      </dgm:t>
    </dgm:pt>
    <dgm:pt modelId="{8CA749BF-2C91-457B-8BC5-F17B29717962}" type="sibTrans" cxnId="{9BAD7661-6EF0-4EEF-A998-20F27B7AE1AC}">
      <dgm:prSet/>
      <dgm:spPr/>
      <dgm:t>
        <a:bodyPr/>
        <a:lstStyle/>
        <a:p>
          <a:endParaRPr lang="en-IN" sz="1800">
            <a:latin typeface="Georgia" panose="02040502050405020303" pitchFamily="18" charset="0"/>
          </a:endParaRPr>
        </a:p>
      </dgm:t>
    </dgm:pt>
    <dgm:pt modelId="{C03D82F6-9A9F-472F-97CB-2489D5C323ED}">
      <dgm:prSet phldrT="[Text]" custT="1"/>
      <dgm:spPr/>
      <dgm:t>
        <a:bodyPr/>
        <a:lstStyle/>
        <a:p>
          <a:pPr>
            <a:buFontTx/>
            <a:buNone/>
          </a:pPr>
          <a:r>
            <a:rPr lang="en-US" sz="1800" dirty="0">
              <a:latin typeface="Georgia" panose="02040502050405020303" pitchFamily="18" charset="0"/>
            </a:rPr>
            <a:t>Data maintains a similar trend across all years under consideration</a:t>
          </a:r>
        </a:p>
        <a:p>
          <a:pPr>
            <a:buFontTx/>
            <a:buNone/>
          </a:pPr>
          <a:endParaRPr lang="en-US" sz="1800" dirty="0">
            <a:latin typeface="Georgia" panose="02040502050405020303" pitchFamily="18" charset="0"/>
          </a:endParaRPr>
        </a:p>
        <a:p>
          <a:pPr>
            <a:buFontTx/>
            <a:buNone/>
          </a:pPr>
          <a:r>
            <a:rPr lang="en-US" sz="1800" dirty="0">
              <a:latin typeface="Georgia" panose="02040502050405020303" pitchFamily="18" charset="0"/>
            </a:rPr>
            <a:t>For any portion of dataset accounting for FY 2020-21, trends to be considered under force majeure only during first half</a:t>
          </a:r>
        </a:p>
        <a:p>
          <a:pPr>
            <a:buFont typeface="Wingdings" panose="05000000000000000000" pitchFamily="2" charset="2"/>
            <a:buChar char="§"/>
          </a:pPr>
          <a:endParaRPr lang="en-IN" sz="1800" dirty="0">
            <a:latin typeface="Georgia" panose="02040502050405020303" pitchFamily="18" charset="0"/>
          </a:endParaRPr>
        </a:p>
      </dgm:t>
    </dgm:pt>
    <dgm:pt modelId="{528D34D0-820C-4C42-9A79-3B1981AAE37A}" type="parTrans" cxnId="{1FB411DF-9E8A-4BAB-B87C-CAAE0D6740C1}">
      <dgm:prSet/>
      <dgm:spPr/>
      <dgm:t>
        <a:bodyPr/>
        <a:lstStyle/>
        <a:p>
          <a:endParaRPr lang="en-IN" sz="1800">
            <a:latin typeface="Georgia" panose="02040502050405020303" pitchFamily="18" charset="0"/>
          </a:endParaRPr>
        </a:p>
      </dgm:t>
    </dgm:pt>
    <dgm:pt modelId="{591805B0-83EA-4058-9705-09FDB5EABBDD}" type="sibTrans" cxnId="{1FB411DF-9E8A-4BAB-B87C-CAAE0D6740C1}">
      <dgm:prSet/>
      <dgm:spPr/>
      <dgm:t>
        <a:bodyPr/>
        <a:lstStyle/>
        <a:p>
          <a:endParaRPr lang="en-IN" sz="1800">
            <a:latin typeface="Georgia" panose="02040502050405020303" pitchFamily="18" charset="0"/>
          </a:endParaRPr>
        </a:p>
      </dgm:t>
    </dgm:pt>
    <dgm:pt modelId="{BA3C18E5-734F-4A04-9640-A2301A8F77DF}">
      <dgm:prSet phldrT="[Text]" custT="1"/>
      <dgm:spPr>
        <a:solidFill>
          <a:schemeClr val="tx2">
            <a:lumMod val="75000"/>
          </a:schemeClr>
        </a:solidFill>
        <a:ln>
          <a:solidFill>
            <a:schemeClr val="bg1">
              <a:lumMod val="85000"/>
            </a:schemeClr>
          </a:solidFill>
        </a:ln>
      </dgm:spPr>
      <dgm:t>
        <a:bodyPr/>
        <a:lstStyle/>
        <a:p>
          <a:r>
            <a:rPr lang="en-US" sz="1800" dirty="0">
              <a:latin typeface="Georgia" panose="02040502050405020303" pitchFamily="18" charset="0"/>
            </a:rPr>
            <a:t>Supply position</a:t>
          </a:r>
          <a:endParaRPr lang="en-IN" sz="1800" dirty="0">
            <a:latin typeface="Georgia" panose="02040502050405020303" pitchFamily="18" charset="0"/>
          </a:endParaRPr>
        </a:p>
      </dgm:t>
    </dgm:pt>
    <dgm:pt modelId="{F8ADDE5D-C144-4DFB-9DA6-E6A80490BFC3}" type="parTrans" cxnId="{B236CA21-4EEA-4222-973D-5768CF7B0801}">
      <dgm:prSet/>
      <dgm:spPr/>
      <dgm:t>
        <a:bodyPr/>
        <a:lstStyle/>
        <a:p>
          <a:endParaRPr lang="en-IN" sz="1800">
            <a:latin typeface="Georgia" panose="02040502050405020303" pitchFamily="18" charset="0"/>
          </a:endParaRPr>
        </a:p>
      </dgm:t>
    </dgm:pt>
    <dgm:pt modelId="{4BED3996-77AA-4788-9DAA-8F1E3F291B79}" type="sibTrans" cxnId="{B236CA21-4EEA-4222-973D-5768CF7B0801}">
      <dgm:prSet/>
      <dgm:spPr/>
      <dgm:t>
        <a:bodyPr/>
        <a:lstStyle/>
        <a:p>
          <a:endParaRPr lang="en-IN" sz="1800">
            <a:latin typeface="Georgia" panose="02040502050405020303" pitchFamily="18" charset="0"/>
          </a:endParaRPr>
        </a:p>
      </dgm:t>
    </dgm:pt>
    <dgm:pt modelId="{04DD03AE-075D-4AA0-AAE9-F771E021F471}">
      <dgm:prSet phldrT="[Text]" custT="1"/>
      <dgm:spPr/>
      <dgm:t>
        <a:bodyPr/>
        <a:lstStyle/>
        <a:p>
          <a:r>
            <a:rPr lang="en-US" sz="1800" dirty="0">
              <a:latin typeface="Georgia" panose="02040502050405020303" pitchFamily="18" charset="0"/>
            </a:rPr>
            <a:t>Since the data of sensitive  nature, therefore, for supply side scenario availability of power to be considered based on availability from government documents</a:t>
          </a:r>
        </a:p>
        <a:p>
          <a:endParaRPr lang="en-IN" sz="1800" dirty="0">
            <a:latin typeface="Georgia" panose="02040502050405020303" pitchFamily="18" charset="0"/>
          </a:endParaRPr>
        </a:p>
        <a:p>
          <a:r>
            <a:rPr lang="en-IN" sz="1800" dirty="0">
              <a:latin typeface="Georgia" panose="02040502050405020303" pitchFamily="18" charset="0"/>
            </a:rPr>
            <a:t>Available power to be considered on monthly/ yearly basis</a:t>
          </a:r>
        </a:p>
      </dgm:t>
    </dgm:pt>
    <dgm:pt modelId="{0891797A-9EE2-4138-8998-008868609D73}" type="parTrans" cxnId="{345BBD29-304B-4C6C-9376-0691E7DE1B95}">
      <dgm:prSet/>
      <dgm:spPr/>
      <dgm:t>
        <a:bodyPr/>
        <a:lstStyle/>
        <a:p>
          <a:endParaRPr lang="en-IN" sz="1800">
            <a:latin typeface="Georgia" panose="02040502050405020303" pitchFamily="18" charset="0"/>
          </a:endParaRPr>
        </a:p>
      </dgm:t>
    </dgm:pt>
    <dgm:pt modelId="{0AAD406F-872C-4943-BEC7-1F8A0ADCAEE6}" type="sibTrans" cxnId="{345BBD29-304B-4C6C-9376-0691E7DE1B95}">
      <dgm:prSet/>
      <dgm:spPr/>
      <dgm:t>
        <a:bodyPr/>
        <a:lstStyle/>
        <a:p>
          <a:endParaRPr lang="en-IN" sz="1800">
            <a:latin typeface="Georgia" panose="02040502050405020303" pitchFamily="18" charset="0"/>
          </a:endParaRPr>
        </a:p>
      </dgm:t>
    </dgm:pt>
    <dgm:pt modelId="{25AB8106-D6FF-4011-ABE3-196E6A7C3FC7}">
      <dgm:prSet phldrT="[Text]" custT="1"/>
      <dgm:spPr>
        <a:solidFill>
          <a:schemeClr val="tx2">
            <a:lumMod val="75000"/>
          </a:schemeClr>
        </a:solidFill>
        <a:ln>
          <a:solidFill>
            <a:schemeClr val="bg1">
              <a:lumMod val="85000"/>
            </a:schemeClr>
          </a:solidFill>
        </a:ln>
      </dgm:spPr>
      <dgm:t>
        <a:bodyPr/>
        <a:lstStyle/>
        <a:p>
          <a:r>
            <a:rPr lang="en-US" sz="1800" dirty="0">
              <a:latin typeface="Georgia" panose="02040502050405020303" pitchFamily="18" charset="0"/>
            </a:rPr>
            <a:t>Confidentiality</a:t>
          </a:r>
          <a:endParaRPr lang="en-IN" sz="1800" dirty="0">
            <a:latin typeface="Georgia" panose="02040502050405020303" pitchFamily="18" charset="0"/>
          </a:endParaRPr>
        </a:p>
      </dgm:t>
    </dgm:pt>
    <dgm:pt modelId="{907E9C05-F78A-4EF1-8DBF-2BBAB80D96A6}" type="parTrans" cxnId="{048801BA-BC7F-4363-B4FC-73B5D4BF7907}">
      <dgm:prSet/>
      <dgm:spPr/>
      <dgm:t>
        <a:bodyPr/>
        <a:lstStyle/>
        <a:p>
          <a:endParaRPr lang="en-IN" sz="1800">
            <a:latin typeface="Georgia" panose="02040502050405020303" pitchFamily="18" charset="0"/>
          </a:endParaRPr>
        </a:p>
      </dgm:t>
    </dgm:pt>
    <dgm:pt modelId="{2F170D3D-98D3-40FE-B4A9-5F3435DFC584}" type="sibTrans" cxnId="{048801BA-BC7F-4363-B4FC-73B5D4BF7907}">
      <dgm:prSet/>
      <dgm:spPr/>
      <dgm:t>
        <a:bodyPr/>
        <a:lstStyle/>
        <a:p>
          <a:endParaRPr lang="en-IN" sz="1800">
            <a:latin typeface="Georgia" panose="02040502050405020303" pitchFamily="18" charset="0"/>
          </a:endParaRPr>
        </a:p>
      </dgm:t>
    </dgm:pt>
    <dgm:pt modelId="{ECA8373D-22FB-4140-832A-2FB69B1EC159}">
      <dgm:prSet phldrT="[Text]" custT="1"/>
      <dgm:spPr/>
      <dgm:t>
        <a:bodyPr/>
        <a:lstStyle/>
        <a:p>
          <a:r>
            <a:rPr lang="en-US" sz="1800" dirty="0">
              <a:latin typeface="Georgia" panose="02040502050405020303" pitchFamily="18" charset="0"/>
            </a:rPr>
            <a:t>The data is confidential &amp; sensitive in nature and therefore name of the state, company among other details to be kept anonymous</a:t>
          </a:r>
        </a:p>
        <a:p>
          <a:r>
            <a:rPr lang="en-US" sz="1800" dirty="0">
              <a:latin typeface="Georgia" panose="02040502050405020303" pitchFamily="18" charset="0"/>
            </a:rPr>
            <a:t>For project purpose, strategy formulation will be on high level to avoid disclosure of any implicit information</a:t>
          </a:r>
          <a:endParaRPr lang="en-IN" sz="1800" dirty="0">
            <a:latin typeface="Georgia" panose="02040502050405020303" pitchFamily="18" charset="0"/>
          </a:endParaRPr>
        </a:p>
      </dgm:t>
    </dgm:pt>
    <dgm:pt modelId="{9DB21C2B-FCE0-4A70-93A8-9239DEEFBDD2}" type="parTrans" cxnId="{8D31DB25-8419-40DE-AC2D-548108E1D1FC}">
      <dgm:prSet/>
      <dgm:spPr/>
      <dgm:t>
        <a:bodyPr/>
        <a:lstStyle/>
        <a:p>
          <a:endParaRPr lang="en-IN" sz="1800">
            <a:latin typeface="Georgia" panose="02040502050405020303" pitchFamily="18" charset="0"/>
          </a:endParaRPr>
        </a:p>
      </dgm:t>
    </dgm:pt>
    <dgm:pt modelId="{026F087B-0D60-4A77-BEEF-88188F39437A}" type="sibTrans" cxnId="{8D31DB25-8419-40DE-AC2D-548108E1D1FC}">
      <dgm:prSet/>
      <dgm:spPr/>
      <dgm:t>
        <a:bodyPr/>
        <a:lstStyle/>
        <a:p>
          <a:endParaRPr lang="en-IN" sz="1800">
            <a:latin typeface="Georgia" panose="02040502050405020303" pitchFamily="18" charset="0"/>
          </a:endParaRPr>
        </a:p>
      </dgm:t>
    </dgm:pt>
    <dgm:pt modelId="{47BE7331-C400-487C-82C5-D01F0ED9D0E1}" type="pres">
      <dgm:prSet presAssocID="{32A2FAB7-82B3-4447-90D3-C1E96E0692EB}" presName="Name0" presStyleCnt="0">
        <dgm:presLayoutVars>
          <dgm:chMax val="5"/>
          <dgm:chPref val="5"/>
          <dgm:dir/>
          <dgm:animLvl val="lvl"/>
        </dgm:presLayoutVars>
      </dgm:prSet>
      <dgm:spPr/>
    </dgm:pt>
    <dgm:pt modelId="{6821A03A-FEC1-4AF1-B861-C4C50CEE8A7E}" type="pres">
      <dgm:prSet presAssocID="{C5A95C1B-A32F-4970-B126-5782420EAC26}" presName="parentText1" presStyleLbl="node1" presStyleIdx="0" presStyleCnt="3">
        <dgm:presLayoutVars>
          <dgm:chMax/>
          <dgm:chPref val="3"/>
          <dgm:bulletEnabled val="1"/>
        </dgm:presLayoutVars>
      </dgm:prSet>
      <dgm:spPr/>
    </dgm:pt>
    <dgm:pt modelId="{502B72C0-C884-4E3D-92AD-D31129C82F8C}" type="pres">
      <dgm:prSet presAssocID="{C5A95C1B-A32F-4970-B126-5782420EAC26}" presName="childText1" presStyleLbl="solidAlignAcc1" presStyleIdx="0" presStyleCnt="3">
        <dgm:presLayoutVars>
          <dgm:chMax val="0"/>
          <dgm:chPref val="0"/>
          <dgm:bulletEnabled val="1"/>
        </dgm:presLayoutVars>
      </dgm:prSet>
      <dgm:spPr/>
    </dgm:pt>
    <dgm:pt modelId="{2D04906F-DC3A-439D-8A95-A54AEA00A115}" type="pres">
      <dgm:prSet presAssocID="{BA3C18E5-734F-4A04-9640-A2301A8F77DF}" presName="parentText2" presStyleLbl="node1" presStyleIdx="1" presStyleCnt="3">
        <dgm:presLayoutVars>
          <dgm:chMax/>
          <dgm:chPref val="3"/>
          <dgm:bulletEnabled val="1"/>
        </dgm:presLayoutVars>
      </dgm:prSet>
      <dgm:spPr/>
    </dgm:pt>
    <dgm:pt modelId="{C6E0C001-E028-4384-849B-EFCDB65EA6CE}" type="pres">
      <dgm:prSet presAssocID="{BA3C18E5-734F-4A04-9640-A2301A8F77DF}" presName="childText2" presStyleLbl="solidAlignAcc1" presStyleIdx="1" presStyleCnt="3">
        <dgm:presLayoutVars>
          <dgm:chMax val="0"/>
          <dgm:chPref val="0"/>
          <dgm:bulletEnabled val="1"/>
        </dgm:presLayoutVars>
      </dgm:prSet>
      <dgm:spPr/>
    </dgm:pt>
    <dgm:pt modelId="{A01D3967-28D0-402F-947C-AF955867666E}" type="pres">
      <dgm:prSet presAssocID="{25AB8106-D6FF-4011-ABE3-196E6A7C3FC7}" presName="parentText3" presStyleLbl="node1" presStyleIdx="2" presStyleCnt="3">
        <dgm:presLayoutVars>
          <dgm:chMax/>
          <dgm:chPref val="3"/>
          <dgm:bulletEnabled val="1"/>
        </dgm:presLayoutVars>
      </dgm:prSet>
      <dgm:spPr/>
    </dgm:pt>
    <dgm:pt modelId="{76034F7C-DD62-4244-98C7-916480C453FD}" type="pres">
      <dgm:prSet presAssocID="{25AB8106-D6FF-4011-ABE3-196E6A7C3FC7}" presName="childText3" presStyleLbl="solidAlignAcc1" presStyleIdx="2" presStyleCnt="3">
        <dgm:presLayoutVars>
          <dgm:chMax val="0"/>
          <dgm:chPref val="0"/>
          <dgm:bulletEnabled val="1"/>
        </dgm:presLayoutVars>
      </dgm:prSet>
      <dgm:spPr/>
    </dgm:pt>
  </dgm:ptLst>
  <dgm:cxnLst>
    <dgm:cxn modelId="{ED2B7F02-D386-42B5-B1F0-CA0EF6AB32AB}" type="presOf" srcId="{25AB8106-D6FF-4011-ABE3-196E6A7C3FC7}" destId="{A01D3967-28D0-402F-947C-AF955867666E}" srcOrd="0" destOrd="0" presId="urn:microsoft.com/office/officeart/2009/3/layout/IncreasingArrowsProcess"/>
    <dgm:cxn modelId="{CFBECF0B-C769-4BAF-B81B-C3A273E6F6B1}" type="presOf" srcId="{ECA8373D-22FB-4140-832A-2FB69B1EC159}" destId="{76034F7C-DD62-4244-98C7-916480C453FD}" srcOrd="0" destOrd="0" presId="urn:microsoft.com/office/officeart/2009/3/layout/IncreasingArrowsProcess"/>
    <dgm:cxn modelId="{612A710D-8344-47BC-AB1A-5CDC59ABDBB6}" type="presOf" srcId="{C03D82F6-9A9F-472F-97CB-2489D5C323ED}" destId="{502B72C0-C884-4E3D-92AD-D31129C82F8C}" srcOrd="0" destOrd="0" presId="urn:microsoft.com/office/officeart/2009/3/layout/IncreasingArrowsProcess"/>
    <dgm:cxn modelId="{B236CA21-4EEA-4222-973D-5768CF7B0801}" srcId="{32A2FAB7-82B3-4447-90D3-C1E96E0692EB}" destId="{BA3C18E5-734F-4A04-9640-A2301A8F77DF}" srcOrd="1" destOrd="0" parTransId="{F8ADDE5D-C144-4DFB-9DA6-E6A80490BFC3}" sibTransId="{4BED3996-77AA-4788-9DAA-8F1E3F291B79}"/>
    <dgm:cxn modelId="{8D31DB25-8419-40DE-AC2D-548108E1D1FC}" srcId="{25AB8106-D6FF-4011-ABE3-196E6A7C3FC7}" destId="{ECA8373D-22FB-4140-832A-2FB69B1EC159}" srcOrd="0" destOrd="0" parTransId="{9DB21C2B-FCE0-4A70-93A8-9239DEEFBDD2}" sibTransId="{026F087B-0D60-4A77-BEEF-88188F39437A}"/>
    <dgm:cxn modelId="{345BBD29-304B-4C6C-9376-0691E7DE1B95}" srcId="{BA3C18E5-734F-4A04-9640-A2301A8F77DF}" destId="{04DD03AE-075D-4AA0-AAE9-F771E021F471}" srcOrd="0" destOrd="0" parTransId="{0891797A-9EE2-4138-8998-008868609D73}" sibTransId="{0AAD406F-872C-4943-BEC7-1F8A0ADCAEE6}"/>
    <dgm:cxn modelId="{A19F532D-5E86-4792-85F9-03CE584F6E37}" type="presOf" srcId="{32A2FAB7-82B3-4447-90D3-C1E96E0692EB}" destId="{47BE7331-C400-487C-82C5-D01F0ED9D0E1}" srcOrd="0" destOrd="0" presId="urn:microsoft.com/office/officeart/2009/3/layout/IncreasingArrowsProcess"/>
    <dgm:cxn modelId="{93FE0A3F-74C5-4C01-B0B7-C6C9E7B01856}" type="presOf" srcId="{04DD03AE-075D-4AA0-AAE9-F771E021F471}" destId="{C6E0C001-E028-4384-849B-EFCDB65EA6CE}" srcOrd="0" destOrd="0" presId="urn:microsoft.com/office/officeart/2009/3/layout/IncreasingArrowsProcess"/>
    <dgm:cxn modelId="{9BAD7661-6EF0-4EEF-A998-20F27B7AE1AC}" srcId="{32A2FAB7-82B3-4447-90D3-C1E96E0692EB}" destId="{C5A95C1B-A32F-4970-B126-5782420EAC26}" srcOrd="0" destOrd="0" parTransId="{79E61944-6369-47AE-911A-48DF11B269B1}" sibTransId="{8CA749BF-2C91-457B-8BC5-F17B29717962}"/>
    <dgm:cxn modelId="{F9DE507D-6A7C-411A-9F93-7D9704CE7CB2}" type="presOf" srcId="{BA3C18E5-734F-4A04-9640-A2301A8F77DF}" destId="{2D04906F-DC3A-439D-8A95-A54AEA00A115}" srcOrd="0" destOrd="0" presId="urn:microsoft.com/office/officeart/2009/3/layout/IncreasingArrowsProcess"/>
    <dgm:cxn modelId="{3374B8A9-3236-4F12-81C6-D8975404362C}" type="presOf" srcId="{C5A95C1B-A32F-4970-B126-5782420EAC26}" destId="{6821A03A-FEC1-4AF1-B861-C4C50CEE8A7E}" srcOrd="0" destOrd="0" presId="urn:microsoft.com/office/officeart/2009/3/layout/IncreasingArrowsProcess"/>
    <dgm:cxn modelId="{048801BA-BC7F-4363-B4FC-73B5D4BF7907}" srcId="{32A2FAB7-82B3-4447-90D3-C1E96E0692EB}" destId="{25AB8106-D6FF-4011-ABE3-196E6A7C3FC7}" srcOrd="2" destOrd="0" parTransId="{907E9C05-F78A-4EF1-8DBF-2BBAB80D96A6}" sibTransId="{2F170D3D-98D3-40FE-B4A9-5F3435DFC584}"/>
    <dgm:cxn modelId="{1FB411DF-9E8A-4BAB-B87C-CAAE0D6740C1}" srcId="{C5A95C1B-A32F-4970-B126-5782420EAC26}" destId="{C03D82F6-9A9F-472F-97CB-2489D5C323ED}" srcOrd="0" destOrd="0" parTransId="{528D34D0-820C-4C42-9A79-3B1981AAE37A}" sibTransId="{591805B0-83EA-4058-9705-09FDB5EABBDD}"/>
    <dgm:cxn modelId="{6F20A5D7-819D-4CC9-8F0A-F9F281096FAA}" type="presParOf" srcId="{47BE7331-C400-487C-82C5-D01F0ED9D0E1}" destId="{6821A03A-FEC1-4AF1-B861-C4C50CEE8A7E}" srcOrd="0" destOrd="0" presId="urn:microsoft.com/office/officeart/2009/3/layout/IncreasingArrowsProcess"/>
    <dgm:cxn modelId="{CA831629-8676-4833-96B1-BEE3C07055F4}" type="presParOf" srcId="{47BE7331-C400-487C-82C5-D01F0ED9D0E1}" destId="{502B72C0-C884-4E3D-92AD-D31129C82F8C}" srcOrd="1" destOrd="0" presId="urn:microsoft.com/office/officeart/2009/3/layout/IncreasingArrowsProcess"/>
    <dgm:cxn modelId="{0D0123E6-6C29-435F-AF35-23B9BCB89732}" type="presParOf" srcId="{47BE7331-C400-487C-82C5-D01F0ED9D0E1}" destId="{2D04906F-DC3A-439D-8A95-A54AEA00A115}" srcOrd="2" destOrd="0" presId="urn:microsoft.com/office/officeart/2009/3/layout/IncreasingArrowsProcess"/>
    <dgm:cxn modelId="{A8BD81FD-2EA3-4B2C-8A62-87D372423961}" type="presParOf" srcId="{47BE7331-C400-487C-82C5-D01F0ED9D0E1}" destId="{C6E0C001-E028-4384-849B-EFCDB65EA6CE}" srcOrd="3" destOrd="0" presId="urn:microsoft.com/office/officeart/2009/3/layout/IncreasingArrowsProcess"/>
    <dgm:cxn modelId="{D2B57826-B6EF-496C-AA2A-7028527DDAEC}" type="presParOf" srcId="{47BE7331-C400-487C-82C5-D01F0ED9D0E1}" destId="{A01D3967-28D0-402F-947C-AF955867666E}" srcOrd="4" destOrd="0" presId="urn:microsoft.com/office/officeart/2009/3/layout/IncreasingArrowsProcess"/>
    <dgm:cxn modelId="{A286B150-3BA0-4690-ABEB-BC757AD3D977}" type="presParOf" srcId="{47BE7331-C400-487C-82C5-D01F0ED9D0E1}" destId="{76034F7C-DD62-4244-98C7-916480C453FD}"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D485377-837F-4741-9EB4-504100A79CF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IN"/>
        </a:p>
      </dgm:t>
    </dgm:pt>
    <dgm:pt modelId="{C2AE7331-B4A7-453B-9BF2-FC263D32E1EA}">
      <dgm:prSet phldrT="[Text]" custT="1"/>
      <dgm:spPr/>
      <dgm:t>
        <a:bodyPr/>
        <a:lstStyle/>
        <a:p>
          <a:r>
            <a:rPr lang="en-US" sz="1400" dirty="0">
              <a:latin typeface="Georgia" panose="02040502050405020303" pitchFamily="18" charset="0"/>
            </a:rPr>
            <a:t>Analyzing the basic metrics</a:t>
          </a:r>
          <a:endParaRPr lang="en-IN" sz="1400" dirty="0">
            <a:latin typeface="Georgia" panose="02040502050405020303" pitchFamily="18" charset="0"/>
          </a:endParaRPr>
        </a:p>
      </dgm:t>
    </dgm:pt>
    <dgm:pt modelId="{FFB1C758-EF44-41EB-B403-94A5B2C27C0A}" type="parTrans" cxnId="{DF21E44D-05A6-4D99-94CE-80C70130F5F3}">
      <dgm:prSet/>
      <dgm:spPr/>
      <dgm:t>
        <a:bodyPr/>
        <a:lstStyle/>
        <a:p>
          <a:endParaRPr lang="en-IN" sz="1400">
            <a:latin typeface="Georgia" panose="02040502050405020303" pitchFamily="18" charset="0"/>
          </a:endParaRPr>
        </a:p>
      </dgm:t>
    </dgm:pt>
    <dgm:pt modelId="{0480729C-4346-44F8-A313-A0DE0901800E}" type="sibTrans" cxnId="{DF21E44D-05A6-4D99-94CE-80C70130F5F3}">
      <dgm:prSet/>
      <dgm:spPr/>
      <dgm:t>
        <a:bodyPr/>
        <a:lstStyle/>
        <a:p>
          <a:endParaRPr lang="en-IN" sz="1400">
            <a:latin typeface="Georgia" panose="02040502050405020303" pitchFamily="18" charset="0"/>
          </a:endParaRPr>
        </a:p>
      </dgm:t>
    </dgm:pt>
    <dgm:pt modelId="{2A1D1572-9541-46C0-9200-D5C781797C6A}">
      <dgm:prSet phldrT="[Text]" custT="1"/>
      <dgm:spPr/>
      <dgm:t>
        <a:bodyPr/>
        <a:lstStyle/>
        <a:p>
          <a:r>
            <a:rPr lang="en-US" sz="1400" dirty="0">
              <a:latin typeface="Georgia" panose="02040502050405020303" pitchFamily="18" charset="0"/>
            </a:rPr>
            <a:t>Data exploration &amp; Pre-processing</a:t>
          </a:r>
          <a:endParaRPr lang="en-IN" sz="1400" dirty="0">
            <a:latin typeface="Georgia" panose="02040502050405020303" pitchFamily="18" charset="0"/>
          </a:endParaRPr>
        </a:p>
      </dgm:t>
    </dgm:pt>
    <dgm:pt modelId="{AF08BF54-D498-4BC7-9672-2DF708C70815}" type="parTrans" cxnId="{1329F95D-A3CC-4342-8114-E948250B8D6B}">
      <dgm:prSet/>
      <dgm:spPr/>
      <dgm:t>
        <a:bodyPr/>
        <a:lstStyle/>
        <a:p>
          <a:endParaRPr lang="en-IN" sz="1400">
            <a:latin typeface="Georgia" panose="02040502050405020303" pitchFamily="18" charset="0"/>
          </a:endParaRPr>
        </a:p>
      </dgm:t>
    </dgm:pt>
    <dgm:pt modelId="{B2B78D63-CF0E-4B35-9E3A-9C7AADB080D8}" type="sibTrans" cxnId="{1329F95D-A3CC-4342-8114-E948250B8D6B}">
      <dgm:prSet/>
      <dgm:spPr/>
      <dgm:t>
        <a:bodyPr/>
        <a:lstStyle/>
        <a:p>
          <a:endParaRPr lang="en-IN" sz="1400">
            <a:latin typeface="Georgia" panose="02040502050405020303" pitchFamily="18" charset="0"/>
          </a:endParaRPr>
        </a:p>
      </dgm:t>
    </dgm:pt>
    <dgm:pt modelId="{881244BF-7A0A-4F3E-8124-116CF7B19511}">
      <dgm:prSet phldrT="[Text]" custT="1"/>
      <dgm:spPr/>
      <dgm:t>
        <a:bodyPr/>
        <a:lstStyle/>
        <a:p>
          <a:r>
            <a:rPr lang="en-US" sz="1400" dirty="0">
              <a:latin typeface="Georgia" panose="02040502050405020303" pitchFamily="18" charset="0"/>
            </a:rPr>
            <a:t>Data modelling</a:t>
          </a:r>
          <a:endParaRPr lang="en-IN" sz="1400" dirty="0">
            <a:latin typeface="Georgia" panose="02040502050405020303" pitchFamily="18" charset="0"/>
          </a:endParaRPr>
        </a:p>
      </dgm:t>
    </dgm:pt>
    <dgm:pt modelId="{3F696747-537C-4FA0-A749-507D995474AD}" type="parTrans" cxnId="{B8185DAF-9F39-4AFA-BF24-C36971416B5D}">
      <dgm:prSet/>
      <dgm:spPr/>
      <dgm:t>
        <a:bodyPr/>
        <a:lstStyle/>
        <a:p>
          <a:endParaRPr lang="en-IN" sz="1400">
            <a:latin typeface="Georgia" panose="02040502050405020303" pitchFamily="18" charset="0"/>
          </a:endParaRPr>
        </a:p>
      </dgm:t>
    </dgm:pt>
    <dgm:pt modelId="{CDFD5ECC-F478-4271-8593-5036EF3AEC66}" type="sibTrans" cxnId="{B8185DAF-9F39-4AFA-BF24-C36971416B5D}">
      <dgm:prSet/>
      <dgm:spPr/>
      <dgm:t>
        <a:bodyPr/>
        <a:lstStyle/>
        <a:p>
          <a:endParaRPr lang="en-IN" sz="1400">
            <a:latin typeface="Georgia" panose="02040502050405020303" pitchFamily="18" charset="0"/>
          </a:endParaRPr>
        </a:p>
      </dgm:t>
    </dgm:pt>
    <dgm:pt modelId="{852308BE-232C-4D13-973C-E7417A9F0D40}">
      <dgm:prSet phldrT="[Text]" custT="1"/>
      <dgm:spPr/>
      <dgm:t>
        <a:bodyPr/>
        <a:lstStyle/>
        <a:p>
          <a:r>
            <a:rPr lang="en-US" sz="1400" dirty="0">
              <a:latin typeface="Georgia" panose="02040502050405020303" pitchFamily="18" charset="0"/>
            </a:rPr>
            <a:t>Strategy for revenue optimization</a:t>
          </a:r>
          <a:endParaRPr lang="en-IN" sz="1400" dirty="0">
            <a:latin typeface="Georgia" panose="02040502050405020303" pitchFamily="18" charset="0"/>
          </a:endParaRPr>
        </a:p>
      </dgm:t>
    </dgm:pt>
    <dgm:pt modelId="{680CE4A1-5126-4DA1-8413-A8E94CE11FA2}" type="parTrans" cxnId="{ADBDBEFF-497E-40D6-99AC-33CFAFDD94D7}">
      <dgm:prSet/>
      <dgm:spPr/>
      <dgm:t>
        <a:bodyPr/>
        <a:lstStyle/>
        <a:p>
          <a:endParaRPr lang="en-IN" sz="1400">
            <a:latin typeface="Georgia" panose="02040502050405020303" pitchFamily="18" charset="0"/>
          </a:endParaRPr>
        </a:p>
      </dgm:t>
    </dgm:pt>
    <dgm:pt modelId="{8FB08D28-B684-4D2B-A1F9-D8EAC8072EB0}" type="sibTrans" cxnId="{ADBDBEFF-497E-40D6-99AC-33CFAFDD94D7}">
      <dgm:prSet/>
      <dgm:spPr/>
      <dgm:t>
        <a:bodyPr/>
        <a:lstStyle/>
        <a:p>
          <a:endParaRPr lang="en-IN" sz="1400">
            <a:latin typeface="Georgia" panose="02040502050405020303" pitchFamily="18" charset="0"/>
          </a:endParaRPr>
        </a:p>
      </dgm:t>
    </dgm:pt>
    <dgm:pt modelId="{9E3127FB-C627-4D3B-9356-26C1E6A025BA}">
      <dgm:prSet phldrT="[Text]" custT="1"/>
      <dgm:spPr/>
      <dgm:t>
        <a:bodyPr/>
        <a:lstStyle/>
        <a:p>
          <a:r>
            <a:rPr lang="en-US" sz="1400" dirty="0">
              <a:latin typeface="Georgia" panose="02040502050405020303" pitchFamily="18" charset="0"/>
            </a:rPr>
            <a:t>Performance estimation</a:t>
          </a:r>
          <a:endParaRPr lang="en-IN" sz="1400" dirty="0">
            <a:latin typeface="Georgia" panose="02040502050405020303" pitchFamily="18" charset="0"/>
          </a:endParaRPr>
        </a:p>
      </dgm:t>
    </dgm:pt>
    <dgm:pt modelId="{CFF350B8-EC99-46C0-B6DA-18A6F1432458}" type="parTrans" cxnId="{47A44506-FBBC-4E93-A176-A2D5859E9C5D}">
      <dgm:prSet/>
      <dgm:spPr/>
      <dgm:t>
        <a:bodyPr/>
        <a:lstStyle/>
        <a:p>
          <a:endParaRPr lang="en-IN" sz="1400">
            <a:latin typeface="Georgia" panose="02040502050405020303" pitchFamily="18" charset="0"/>
          </a:endParaRPr>
        </a:p>
      </dgm:t>
    </dgm:pt>
    <dgm:pt modelId="{644E63CE-4B5D-431B-8218-EA532DEEDD7E}" type="sibTrans" cxnId="{47A44506-FBBC-4E93-A176-A2D5859E9C5D}">
      <dgm:prSet/>
      <dgm:spPr/>
      <dgm:t>
        <a:bodyPr/>
        <a:lstStyle/>
        <a:p>
          <a:endParaRPr lang="en-IN" sz="1400">
            <a:latin typeface="Georgia" panose="02040502050405020303" pitchFamily="18" charset="0"/>
          </a:endParaRPr>
        </a:p>
      </dgm:t>
    </dgm:pt>
    <dgm:pt modelId="{91CEAA71-806E-4EF8-B1F2-84A38D969971}">
      <dgm:prSet phldrT="[Text]" custT="1"/>
      <dgm:spPr/>
      <dgm:t>
        <a:bodyPr/>
        <a:lstStyle/>
        <a:p>
          <a:r>
            <a:rPr lang="en-US" sz="1400" dirty="0">
              <a:latin typeface="Georgia" panose="02040502050405020303" pitchFamily="18" charset="0"/>
            </a:rPr>
            <a:t>Model deployment – demand forecast</a:t>
          </a:r>
          <a:endParaRPr lang="en-IN" sz="1400" dirty="0">
            <a:latin typeface="Georgia" panose="02040502050405020303" pitchFamily="18" charset="0"/>
          </a:endParaRPr>
        </a:p>
      </dgm:t>
    </dgm:pt>
    <dgm:pt modelId="{FE7D1CA6-B376-45CE-B1C0-EC4799C8F203}" type="parTrans" cxnId="{0561D95E-79B7-43A9-9223-3D8FD196F66E}">
      <dgm:prSet/>
      <dgm:spPr/>
      <dgm:t>
        <a:bodyPr/>
        <a:lstStyle/>
        <a:p>
          <a:endParaRPr lang="en-IN" sz="1400">
            <a:latin typeface="Georgia" panose="02040502050405020303" pitchFamily="18" charset="0"/>
          </a:endParaRPr>
        </a:p>
      </dgm:t>
    </dgm:pt>
    <dgm:pt modelId="{B3EA4B34-53CF-480B-BC01-263D29678758}" type="sibTrans" cxnId="{0561D95E-79B7-43A9-9223-3D8FD196F66E}">
      <dgm:prSet/>
      <dgm:spPr/>
      <dgm:t>
        <a:bodyPr/>
        <a:lstStyle/>
        <a:p>
          <a:endParaRPr lang="en-IN" sz="1400">
            <a:latin typeface="Georgia" panose="02040502050405020303" pitchFamily="18" charset="0"/>
          </a:endParaRPr>
        </a:p>
      </dgm:t>
    </dgm:pt>
    <dgm:pt modelId="{E7A49F28-DAF9-44AE-8023-B8D934CA9DF4}">
      <dgm:prSet phldrT="[Text]" custT="1"/>
      <dgm:spPr/>
      <dgm:t>
        <a:bodyPr/>
        <a:lstStyle/>
        <a:p>
          <a:r>
            <a:rPr lang="en-US" sz="1400" dirty="0">
              <a:latin typeface="Georgia" panose="02040502050405020303" pitchFamily="18" charset="0"/>
            </a:rPr>
            <a:t>Demand-Supply gap analysis</a:t>
          </a:r>
          <a:endParaRPr lang="en-IN" sz="1400" dirty="0">
            <a:latin typeface="Georgia" panose="02040502050405020303" pitchFamily="18" charset="0"/>
          </a:endParaRPr>
        </a:p>
      </dgm:t>
    </dgm:pt>
    <dgm:pt modelId="{0400557E-1254-462E-850B-C64D7E1BC5C0}" type="parTrans" cxnId="{89F64AD9-06CC-4671-AF18-D4464636AEAB}">
      <dgm:prSet/>
      <dgm:spPr/>
      <dgm:t>
        <a:bodyPr/>
        <a:lstStyle/>
        <a:p>
          <a:endParaRPr lang="en-IN" sz="1400">
            <a:latin typeface="Georgia" panose="02040502050405020303" pitchFamily="18" charset="0"/>
          </a:endParaRPr>
        </a:p>
      </dgm:t>
    </dgm:pt>
    <dgm:pt modelId="{9CE3BFB7-E919-4D14-86DC-9674EF007608}" type="sibTrans" cxnId="{89F64AD9-06CC-4671-AF18-D4464636AEAB}">
      <dgm:prSet/>
      <dgm:spPr/>
      <dgm:t>
        <a:bodyPr/>
        <a:lstStyle/>
        <a:p>
          <a:endParaRPr lang="en-IN" sz="1400">
            <a:latin typeface="Georgia" panose="02040502050405020303" pitchFamily="18" charset="0"/>
          </a:endParaRPr>
        </a:p>
      </dgm:t>
    </dgm:pt>
    <dgm:pt modelId="{308A854C-CED0-4D8E-93C7-63997F070FC8}">
      <dgm:prSet phldrT="[Text]" custT="1"/>
      <dgm:spPr/>
      <dgm:t>
        <a:bodyPr/>
        <a:lstStyle/>
        <a:p>
          <a:r>
            <a:rPr lang="en-US" sz="1400" dirty="0">
              <a:latin typeface="Georgia" panose="02040502050405020303" pitchFamily="18" charset="0"/>
            </a:rPr>
            <a:t>Interpretation of results</a:t>
          </a:r>
          <a:endParaRPr lang="en-IN" sz="1400" dirty="0">
            <a:latin typeface="Georgia" panose="02040502050405020303" pitchFamily="18" charset="0"/>
          </a:endParaRPr>
        </a:p>
      </dgm:t>
    </dgm:pt>
    <dgm:pt modelId="{A4D59927-3E9C-477B-B059-93679BAE6A9C}" type="parTrans" cxnId="{920B0DD4-253A-4841-A2AD-41A38F4F34F1}">
      <dgm:prSet/>
      <dgm:spPr/>
      <dgm:t>
        <a:bodyPr/>
        <a:lstStyle/>
        <a:p>
          <a:endParaRPr lang="en-IN" sz="1400"/>
        </a:p>
      </dgm:t>
    </dgm:pt>
    <dgm:pt modelId="{B4AD9AED-6977-4796-B8C9-78DE5D10B316}" type="sibTrans" cxnId="{920B0DD4-253A-4841-A2AD-41A38F4F34F1}">
      <dgm:prSet/>
      <dgm:spPr/>
      <dgm:t>
        <a:bodyPr/>
        <a:lstStyle/>
        <a:p>
          <a:endParaRPr lang="en-IN" sz="1400"/>
        </a:p>
      </dgm:t>
    </dgm:pt>
    <dgm:pt modelId="{5EE504F4-4582-4E7D-90C3-0C7BB9007A63}" type="pres">
      <dgm:prSet presAssocID="{AD485377-837F-4741-9EB4-504100A79CF4}" presName="rootnode" presStyleCnt="0">
        <dgm:presLayoutVars>
          <dgm:chMax/>
          <dgm:chPref/>
          <dgm:dir/>
          <dgm:animLvl val="lvl"/>
        </dgm:presLayoutVars>
      </dgm:prSet>
      <dgm:spPr/>
    </dgm:pt>
    <dgm:pt modelId="{D3C63578-54A4-41EC-919C-4F07638586FB}" type="pres">
      <dgm:prSet presAssocID="{C2AE7331-B4A7-453B-9BF2-FC263D32E1EA}" presName="composite" presStyleCnt="0"/>
      <dgm:spPr/>
    </dgm:pt>
    <dgm:pt modelId="{2F5C967C-A906-48BF-A452-BA1512D4FAC8}" type="pres">
      <dgm:prSet presAssocID="{C2AE7331-B4A7-453B-9BF2-FC263D32E1EA}" presName="LShape" presStyleLbl="alignNode1" presStyleIdx="0" presStyleCnt="15"/>
      <dgm:spPr>
        <a:solidFill>
          <a:schemeClr val="tx1">
            <a:lumMod val="65000"/>
            <a:lumOff val="35000"/>
          </a:schemeClr>
        </a:solidFill>
        <a:ln>
          <a:solidFill>
            <a:schemeClr val="tx1">
              <a:lumMod val="50000"/>
              <a:lumOff val="50000"/>
            </a:schemeClr>
          </a:solidFill>
        </a:ln>
      </dgm:spPr>
    </dgm:pt>
    <dgm:pt modelId="{46E38CAA-2509-4FC6-9DEE-DF00DC59F7A3}" type="pres">
      <dgm:prSet presAssocID="{C2AE7331-B4A7-453B-9BF2-FC263D32E1EA}" presName="ParentText" presStyleLbl="revTx" presStyleIdx="0" presStyleCnt="8">
        <dgm:presLayoutVars>
          <dgm:chMax val="0"/>
          <dgm:chPref val="0"/>
          <dgm:bulletEnabled val="1"/>
        </dgm:presLayoutVars>
      </dgm:prSet>
      <dgm:spPr/>
    </dgm:pt>
    <dgm:pt modelId="{676E0D51-E4CE-4AE6-A76D-A92178DFC2F5}" type="pres">
      <dgm:prSet presAssocID="{C2AE7331-B4A7-453B-9BF2-FC263D32E1EA}" presName="Triangle" presStyleLbl="alignNode1" presStyleIdx="1" presStyleCnt="15"/>
      <dgm:spPr>
        <a:solidFill>
          <a:schemeClr val="accent6">
            <a:lumMod val="60000"/>
            <a:lumOff val="40000"/>
          </a:schemeClr>
        </a:solidFill>
        <a:ln>
          <a:solidFill>
            <a:schemeClr val="accent6">
              <a:lumMod val="40000"/>
              <a:lumOff val="60000"/>
            </a:schemeClr>
          </a:solidFill>
        </a:ln>
      </dgm:spPr>
    </dgm:pt>
    <dgm:pt modelId="{FBDFA70E-E97F-4376-9B5B-35CCB19157EC}" type="pres">
      <dgm:prSet presAssocID="{0480729C-4346-44F8-A313-A0DE0901800E}" presName="sibTrans" presStyleCnt="0"/>
      <dgm:spPr/>
    </dgm:pt>
    <dgm:pt modelId="{A66543E4-1510-4696-B720-E0185CC5A0E3}" type="pres">
      <dgm:prSet presAssocID="{0480729C-4346-44F8-A313-A0DE0901800E}" presName="space" presStyleCnt="0"/>
      <dgm:spPr/>
    </dgm:pt>
    <dgm:pt modelId="{2BCABDEE-29D2-477E-A032-910DECAC563B}" type="pres">
      <dgm:prSet presAssocID="{2A1D1572-9541-46C0-9200-D5C781797C6A}" presName="composite" presStyleCnt="0"/>
      <dgm:spPr/>
    </dgm:pt>
    <dgm:pt modelId="{61F72A5E-1DA7-4CB4-AC26-9369D2C4CBE4}" type="pres">
      <dgm:prSet presAssocID="{2A1D1572-9541-46C0-9200-D5C781797C6A}" presName="LShape" presStyleLbl="alignNode1" presStyleIdx="2" presStyleCnt="15"/>
      <dgm:spPr>
        <a:solidFill>
          <a:schemeClr val="tx1">
            <a:lumMod val="65000"/>
            <a:lumOff val="35000"/>
          </a:schemeClr>
        </a:solidFill>
        <a:ln>
          <a:solidFill>
            <a:schemeClr val="tx1">
              <a:lumMod val="50000"/>
              <a:lumOff val="50000"/>
            </a:schemeClr>
          </a:solidFill>
        </a:ln>
      </dgm:spPr>
    </dgm:pt>
    <dgm:pt modelId="{2A5ABB43-B82C-41CB-A19C-F863C91CE4C8}" type="pres">
      <dgm:prSet presAssocID="{2A1D1572-9541-46C0-9200-D5C781797C6A}" presName="ParentText" presStyleLbl="revTx" presStyleIdx="1" presStyleCnt="8">
        <dgm:presLayoutVars>
          <dgm:chMax val="0"/>
          <dgm:chPref val="0"/>
          <dgm:bulletEnabled val="1"/>
        </dgm:presLayoutVars>
      </dgm:prSet>
      <dgm:spPr/>
    </dgm:pt>
    <dgm:pt modelId="{F899EDB3-BE67-4206-BF3D-6A8637069C1A}" type="pres">
      <dgm:prSet presAssocID="{2A1D1572-9541-46C0-9200-D5C781797C6A}" presName="Triangle" presStyleLbl="alignNode1" presStyleIdx="3" presStyleCnt="15"/>
      <dgm:spPr>
        <a:solidFill>
          <a:schemeClr val="accent6">
            <a:lumMod val="60000"/>
            <a:lumOff val="40000"/>
          </a:schemeClr>
        </a:solidFill>
        <a:ln>
          <a:solidFill>
            <a:schemeClr val="accent6">
              <a:lumMod val="40000"/>
              <a:lumOff val="60000"/>
            </a:schemeClr>
          </a:solidFill>
        </a:ln>
      </dgm:spPr>
    </dgm:pt>
    <dgm:pt modelId="{29F41EDC-AC5C-44DE-9F07-F7D89FA7C487}" type="pres">
      <dgm:prSet presAssocID="{B2B78D63-CF0E-4B35-9E3A-9C7AADB080D8}" presName="sibTrans" presStyleCnt="0"/>
      <dgm:spPr/>
    </dgm:pt>
    <dgm:pt modelId="{306D2EF3-6D5D-4274-BA28-8D11FF7E9126}" type="pres">
      <dgm:prSet presAssocID="{B2B78D63-CF0E-4B35-9E3A-9C7AADB080D8}" presName="space" presStyleCnt="0"/>
      <dgm:spPr/>
    </dgm:pt>
    <dgm:pt modelId="{97807C52-735E-4B2E-82A0-9FC04745D1CE}" type="pres">
      <dgm:prSet presAssocID="{881244BF-7A0A-4F3E-8124-116CF7B19511}" presName="composite" presStyleCnt="0"/>
      <dgm:spPr/>
    </dgm:pt>
    <dgm:pt modelId="{340F81CC-B6FD-4117-9FDC-350BAB674843}" type="pres">
      <dgm:prSet presAssocID="{881244BF-7A0A-4F3E-8124-116CF7B19511}" presName="LShape" presStyleLbl="alignNode1" presStyleIdx="4" presStyleCnt="15"/>
      <dgm:spPr>
        <a:solidFill>
          <a:schemeClr val="tx1">
            <a:lumMod val="65000"/>
            <a:lumOff val="35000"/>
          </a:schemeClr>
        </a:solidFill>
        <a:ln>
          <a:solidFill>
            <a:schemeClr val="tx1">
              <a:lumMod val="50000"/>
              <a:lumOff val="50000"/>
            </a:schemeClr>
          </a:solidFill>
        </a:ln>
      </dgm:spPr>
    </dgm:pt>
    <dgm:pt modelId="{D157CD9C-CA68-4D02-A832-6009AF0CE832}" type="pres">
      <dgm:prSet presAssocID="{881244BF-7A0A-4F3E-8124-116CF7B19511}" presName="ParentText" presStyleLbl="revTx" presStyleIdx="2" presStyleCnt="8">
        <dgm:presLayoutVars>
          <dgm:chMax val="0"/>
          <dgm:chPref val="0"/>
          <dgm:bulletEnabled val="1"/>
        </dgm:presLayoutVars>
      </dgm:prSet>
      <dgm:spPr/>
    </dgm:pt>
    <dgm:pt modelId="{4C48C2E9-5A3D-4D0A-94DE-B3190E522B13}" type="pres">
      <dgm:prSet presAssocID="{881244BF-7A0A-4F3E-8124-116CF7B19511}" presName="Triangle" presStyleLbl="alignNode1" presStyleIdx="5" presStyleCnt="15"/>
      <dgm:spPr>
        <a:solidFill>
          <a:schemeClr val="accent6">
            <a:lumMod val="60000"/>
            <a:lumOff val="40000"/>
          </a:schemeClr>
        </a:solidFill>
        <a:ln>
          <a:solidFill>
            <a:schemeClr val="accent6">
              <a:lumMod val="40000"/>
              <a:lumOff val="60000"/>
            </a:schemeClr>
          </a:solidFill>
        </a:ln>
      </dgm:spPr>
    </dgm:pt>
    <dgm:pt modelId="{22E82F8B-F44C-4ADB-8A47-5E92F1833AE1}" type="pres">
      <dgm:prSet presAssocID="{CDFD5ECC-F478-4271-8593-5036EF3AEC66}" presName="sibTrans" presStyleCnt="0"/>
      <dgm:spPr/>
    </dgm:pt>
    <dgm:pt modelId="{F9A11B93-58EA-417D-88F7-A47A1DB8EDB6}" type="pres">
      <dgm:prSet presAssocID="{CDFD5ECC-F478-4271-8593-5036EF3AEC66}" presName="space" presStyleCnt="0"/>
      <dgm:spPr/>
    </dgm:pt>
    <dgm:pt modelId="{FDE4635F-998F-4B7B-B8CF-C302B9AC1990}" type="pres">
      <dgm:prSet presAssocID="{9E3127FB-C627-4D3B-9356-26C1E6A025BA}" presName="composite" presStyleCnt="0"/>
      <dgm:spPr/>
    </dgm:pt>
    <dgm:pt modelId="{DB66816B-1A89-4FD2-A465-784C14052390}" type="pres">
      <dgm:prSet presAssocID="{9E3127FB-C627-4D3B-9356-26C1E6A025BA}" presName="LShape" presStyleLbl="alignNode1" presStyleIdx="6" presStyleCnt="15"/>
      <dgm:spPr>
        <a:solidFill>
          <a:schemeClr val="tx1">
            <a:lumMod val="65000"/>
            <a:lumOff val="35000"/>
          </a:schemeClr>
        </a:solidFill>
        <a:ln>
          <a:solidFill>
            <a:schemeClr val="tx1">
              <a:lumMod val="50000"/>
              <a:lumOff val="50000"/>
            </a:schemeClr>
          </a:solidFill>
        </a:ln>
      </dgm:spPr>
    </dgm:pt>
    <dgm:pt modelId="{73F43DBB-DF4A-4781-A426-033042592B9B}" type="pres">
      <dgm:prSet presAssocID="{9E3127FB-C627-4D3B-9356-26C1E6A025BA}" presName="ParentText" presStyleLbl="revTx" presStyleIdx="3" presStyleCnt="8">
        <dgm:presLayoutVars>
          <dgm:chMax val="0"/>
          <dgm:chPref val="0"/>
          <dgm:bulletEnabled val="1"/>
        </dgm:presLayoutVars>
      </dgm:prSet>
      <dgm:spPr/>
    </dgm:pt>
    <dgm:pt modelId="{D79FB550-78E3-4660-AC77-232C3EA30C5F}" type="pres">
      <dgm:prSet presAssocID="{9E3127FB-C627-4D3B-9356-26C1E6A025BA}" presName="Triangle" presStyleLbl="alignNode1" presStyleIdx="7" presStyleCnt="15"/>
      <dgm:spPr>
        <a:solidFill>
          <a:schemeClr val="accent6">
            <a:lumMod val="60000"/>
            <a:lumOff val="40000"/>
          </a:schemeClr>
        </a:solidFill>
        <a:ln>
          <a:solidFill>
            <a:schemeClr val="accent6">
              <a:lumMod val="40000"/>
              <a:lumOff val="60000"/>
            </a:schemeClr>
          </a:solidFill>
        </a:ln>
      </dgm:spPr>
    </dgm:pt>
    <dgm:pt modelId="{C2F4A7AC-B9CD-409E-8632-C620550C3A8F}" type="pres">
      <dgm:prSet presAssocID="{644E63CE-4B5D-431B-8218-EA532DEEDD7E}" presName="sibTrans" presStyleCnt="0"/>
      <dgm:spPr/>
    </dgm:pt>
    <dgm:pt modelId="{EC23E9E4-D274-40E4-87C9-B229CBB22394}" type="pres">
      <dgm:prSet presAssocID="{644E63CE-4B5D-431B-8218-EA532DEEDD7E}" presName="space" presStyleCnt="0"/>
      <dgm:spPr/>
    </dgm:pt>
    <dgm:pt modelId="{4CF2C5E9-1576-43B5-84ED-DBA5D017A459}" type="pres">
      <dgm:prSet presAssocID="{91CEAA71-806E-4EF8-B1F2-84A38D969971}" presName="composite" presStyleCnt="0"/>
      <dgm:spPr/>
    </dgm:pt>
    <dgm:pt modelId="{707372AC-65E3-44FD-92F9-000EA1E985A8}" type="pres">
      <dgm:prSet presAssocID="{91CEAA71-806E-4EF8-B1F2-84A38D969971}" presName="LShape" presStyleLbl="alignNode1" presStyleIdx="8" presStyleCnt="15" custScaleX="91171"/>
      <dgm:spPr>
        <a:solidFill>
          <a:schemeClr val="tx1">
            <a:lumMod val="65000"/>
            <a:lumOff val="35000"/>
          </a:schemeClr>
        </a:solidFill>
        <a:ln>
          <a:solidFill>
            <a:schemeClr val="tx1">
              <a:lumMod val="50000"/>
              <a:lumOff val="50000"/>
            </a:schemeClr>
          </a:solidFill>
        </a:ln>
      </dgm:spPr>
    </dgm:pt>
    <dgm:pt modelId="{5B10E057-7710-44D2-94D2-6CF18560C27C}" type="pres">
      <dgm:prSet presAssocID="{91CEAA71-806E-4EF8-B1F2-84A38D969971}" presName="ParentText" presStyleLbl="revTx" presStyleIdx="4" presStyleCnt="8">
        <dgm:presLayoutVars>
          <dgm:chMax val="0"/>
          <dgm:chPref val="0"/>
          <dgm:bulletEnabled val="1"/>
        </dgm:presLayoutVars>
      </dgm:prSet>
      <dgm:spPr/>
    </dgm:pt>
    <dgm:pt modelId="{8CC110E3-5FD0-4129-80F9-F8073E577DAB}" type="pres">
      <dgm:prSet presAssocID="{91CEAA71-806E-4EF8-B1F2-84A38D969971}" presName="Triangle" presStyleLbl="alignNode1" presStyleIdx="9" presStyleCnt="15"/>
      <dgm:spPr>
        <a:solidFill>
          <a:schemeClr val="accent6">
            <a:lumMod val="60000"/>
            <a:lumOff val="40000"/>
          </a:schemeClr>
        </a:solidFill>
        <a:ln>
          <a:solidFill>
            <a:schemeClr val="accent6">
              <a:lumMod val="40000"/>
              <a:lumOff val="60000"/>
            </a:schemeClr>
          </a:solidFill>
        </a:ln>
      </dgm:spPr>
    </dgm:pt>
    <dgm:pt modelId="{DA3803DC-40BF-49F6-82A1-CC4D2A8F968B}" type="pres">
      <dgm:prSet presAssocID="{B3EA4B34-53CF-480B-BC01-263D29678758}" presName="sibTrans" presStyleCnt="0"/>
      <dgm:spPr/>
    </dgm:pt>
    <dgm:pt modelId="{6F11AAEE-CCAE-442C-ADD6-F14D5667514A}" type="pres">
      <dgm:prSet presAssocID="{B3EA4B34-53CF-480B-BC01-263D29678758}" presName="space" presStyleCnt="0"/>
      <dgm:spPr/>
    </dgm:pt>
    <dgm:pt modelId="{1E3FF4C8-3D7B-4428-9F6E-CE910EA9BA9C}" type="pres">
      <dgm:prSet presAssocID="{E7A49F28-DAF9-44AE-8023-B8D934CA9DF4}" presName="composite" presStyleCnt="0"/>
      <dgm:spPr/>
    </dgm:pt>
    <dgm:pt modelId="{6C1C6E3A-A0E5-4540-9677-D54A2531B989}" type="pres">
      <dgm:prSet presAssocID="{E7A49F28-DAF9-44AE-8023-B8D934CA9DF4}" presName="LShape" presStyleLbl="alignNode1" presStyleIdx="10" presStyleCnt="15"/>
      <dgm:spPr>
        <a:solidFill>
          <a:schemeClr val="tx1">
            <a:lumMod val="65000"/>
            <a:lumOff val="35000"/>
          </a:schemeClr>
        </a:solidFill>
        <a:ln>
          <a:solidFill>
            <a:schemeClr val="tx1">
              <a:lumMod val="50000"/>
              <a:lumOff val="50000"/>
            </a:schemeClr>
          </a:solidFill>
        </a:ln>
      </dgm:spPr>
    </dgm:pt>
    <dgm:pt modelId="{0F7094CF-CD0C-4066-B5B3-098078F039CE}" type="pres">
      <dgm:prSet presAssocID="{E7A49F28-DAF9-44AE-8023-B8D934CA9DF4}" presName="ParentText" presStyleLbl="revTx" presStyleIdx="5" presStyleCnt="8">
        <dgm:presLayoutVars>
          <dgm:chMax val="0"/>
          <dgm:chPref val="0"/>
          <dgm:bulletEnabled val="1"/>
        </dgm:presLayoutVars>
      </dgm:prSet>
      <dgm:spPr/>
    </dgm:pt>
    <dgm:pt modelId="{9320147E-DA36-44E3-964B-32B22895AAE0}" type="pres">
      <dgm:prSet presAssocID="{E7A49F28-DAF9-44AE-8023-B8D934CA9DF4}" presName="Triangle" presStyleLbl="alignNode1" presStyleIdx="11" presStyleCnt="15"/>
      <dgm:spPr>
        <a:solidFill>
          <a:schemeClr val="accent6">
            <a:lumMod val="60000"/>
            <a:lumOff val="40000"/>
          </a:schemeClr>
        </a:solidFill>
        <a:ln>
          <a:solidFill>
            <a:schemeClr val="accent6">
              <a:lumMod val="40000"/>
              <a:lumOff val="60000"/>
            </a:schemeClr>
          </a:solidFill>
        </a:ln>
      </dgm:spPr>
    </dgm:pt>
    <dgm:pt modelId="{066595E3-8446-4C96-B229-4989DD8737C5}" type="pres">
      <dgm:prSet presAssocID="{9CE3BFB7-E919-4D14-86DC-9674EF007608}" presName="sibTrans" presStyleCnt="0"/>
      <dgm:spPr/>
    </dgm:pt>
    <dgm:pt modelId="{E66B8D5D-A5A8-46ED-B4E7-DBEC5BB9CA2C}" type="pres">
      <dgm:prSet presAssocID="{9CE3BFB7-E919-4D14-86DC-9674EF007608}" presName="space" presStyleCnt="0"/>
      <dgm:spPr/>
    </dgm:pt>
    <dgm:pt modelId="{38E226CD-8B74-48B9-B252-530791F80CB0}" type="pres">
      <dgm:prSet presAssocID="{308A854C-CED0-4D8E-93C7-63997F070FC8}" presName="composite" presStyleCnt="0"/>
      <dgm:spPr/>
    </dgm:pt>
    <dgm:pt modelId="{E1C0324C-0F74-4B16-899A-BBCEDD181C23}" type="pres">
      <dgm:prSet presAssocID="{308A854C-CED0-4D8E-93C7-63997F070FC8}" presName="LShape" presStyleLbl="alignNode1" presStyleIdx="12" presStyleCnt="15"/>
      <dgm:spPr>
        <a:xfrm rot="5400000">
          <a:off x="8538871" y="729814"/>
          <a:ext cx="750643" cy="1249053"/>
        </a:xfrm>
        <a:prstGeom prst="corner">
          <a:avLst>
            <a:gd name="adj1" fmla="val 16120"/>
            <a:gd name="adj2" fmla="val 16110"/>
          </a:avLst>
        </a:prstGeom>
        <a:solidFill>
          <a:prstClr val="black">
            <a:lumMod val="65000"/>
            <a:lumOff val="35000"/>
          </a:prstClr>
        </a:solidFill>
        <a:ln w="12700" cap="flat" cmpd="sng" algn="ctr">
          <a:solidFill>
            <a:prstClr val="black">
              <a:lumMod val="50000"/>
              <a:lumOff val="50000"/>
            </a:prstClr>
          </a:solidFill>
          <a:prstDash val="solid"/>
          <a:miter lim="800000"/>
        </a:ln>
        <a:effectLst/>
      </dgm:spPr>
    </dgm:pt>
    <dgm:pt modelId="{3FB0ED58-A5EA-4EB9-9448-0C5731A212F0}" type="pres">
      <dgm:prSet presAssocID="{308A854C-CED0-4D8E-93C7-63997F070FC8}" presName="ParentText" presStyleLbl="revTx" presStyleIdx="6" presStyleCnt="8" custScaleX="112706" custLinFactNeighborX="3885">
        <dgm:presLayoutVars>
          <dgm:chMax val="0"/>
          <dgm:chPref val="0"/>
          <dgm:bulletEnabled val="1"/>
        </dgm:presLayoutVars>
      </dgm:prSet>
      <dgm:spPr/>
    </dgm:pt>
    <dgm:pt modelId="{6FE2D9D9-899E-45B6-AEB7-806D2CCA2E76}" type="pres">
      <dgm:prSet presAssocID="{308A854C-CED0-4D8E-93C7-63997F070FC8}" presName="Triangle" presStyleLbl="alignNode1" presStyleIdx="13" presStyleCnt="15"/>
      <dgm:spPr>
        <a:xfrm>
          <a:off x="9328458" y="637857"/>
          <a:ext cx="212764" cy="212764"/>
        </a:xfrm>
        <a:prstGeom prst="triangle">
          <a:avLst>
            <a:gd name="adj" fmla="val 100000"/>
          </a:avLst>
        </a:prstGeom>
        <a:solidFill>
          <a:srgbClr val="A5C249">
            <a:lumMod val="60000"/>
            <a:lumOff val="40000"/>
          </a:srgbClr>
        </a:solidFill>
        <a:ln w="12700" cap="flat" cmpd="sng" algn="ctr">
          <a:solidFill>
            <a:srgbClr val="A5C249">
              <a:lumMod val="40000"/>
              <a:lumOff val="60000"/>
            </a:srgbClr>
          </a:solidFill>
          <a:prstDash val="solid"/>
          <a:miter lim="800000"/>
        </a:ln>
        <a:effectLst/>
      </dgm:spPr>
    </dgm:pt>
    <dgm:pt modelId="{D4D5F10F-0388-431E-880A-236EC3D54242}" type="pres">
      <dgm:prSet presAssocID="{B4AD9AED-6977-4796-B8C9-78DE5D10B316}" presName="sibTrans" presStyleCnt="0"/>
      <dgm:spPr/>
    </dgm:pt>
    <dgm:pt modelId="{1A56E50D-12A4-4AB1-829D-8490E938D886}" type="pres">
      <dgm:prSet presAssocID="{B4AD9AED-6977-4796-B8C9-78DE5D10B316}" presName="space" presStyleCnt="0"/>
      <dgm:spPr/>
    </dgm:pt>
    <dgm:pt modelId="{C2202422-D5D7-4AC5-9E8D-C59FF0ADD03D}" type="pres">
      <dgm:prSet presAssocID="{852308BE-232C-4D13-973C-E7417A9F0D40}" presName="composite" presStyleCnt="0"/>
      <dgm:spPr/>
    </dgm:pt>
    <dgm:pt modelId="{34F47162-A9AB-4CC0-B2CD-9D79EBCB1E98}" type="pres">
      <dgm:prSet presAssocID="{852308BE-232C-4D13-973C-E7417A9F0D40}" presName="LShape" presStyleLbl="alignNode1" presStyleIdx="14" presStyleCnt="15"/>
      <dgm:spPr>
        <a:solidFill>
          <a:schemeClr val="tx1">
            <a:lumMod val="65000"/>
            <a:lumOff val="35000"/>
          </a:schemeClr>
        </a:solidFill>
        <a:ln>
          <a:solidFill>
            <a:schemeClr val="tx1">
              <a:lumMod val="50000"/>
              <a:lumOff val="50000"/>
            </a:schemeClr>
          </a:solidFill>
        </a:ln>
      </dgm:spPr>
    </dgm:pt>
    <dgm:pt modelId="{F6EE5FED-6A96-424B-93D8-942F8172FDBF}" type="pres">
      <dgm:prSet presAssocID="{852308BE-232C-4D13-973C-E7417A9F0D40}" presName="ParentText" presStyleLbl="revTx" presStyleIdx="7" presStyleCnt="8">
        <dgm:presLayoutVars>
          <dgm:chMax val="0"/>
          <dgm:chPref val="0"/>
          <dgm:bulletEnabled val="1"/>
        </dgm:presLayoutVars>
      </dgm:prSet>
      <dgm:spPr/>
    </dgm:pt>
  </dgm:ptLst>
  <dgm:cxnLst>
    <dgm:cxn modelId="{47A44506-FBBC-4E93-A176-A2D5859E9C5D}" srcId="{AD485377-837F-4741-9EB4-504100A79CF4}" destId="{9E3127FB-C627-4D3B-9356-26C1E6A025BA}" srcOrd="3" destOrd="0" parTransId="{CFF350B8-EC99-46C0-B6DA-18A6F1432458}" sibTransId="{644E63CE-4B5D-431B-8218-EA532DEEDD7E}"/>
    <dgm:cxn modelId="{798DC720-B3CE-4CBD-B548-8481334E3330}" type="presOf" srcId="{881244BF-7A0A-4F3E-8124-116CF7B19511}" destId="{D157CD9C-CA68-4D02-A832-6009AF0CE832}" srcOrd="0" destOrd="0" presId="urn:microsoft.com/office/officeart/2009/3/layout/StepUpProcess"/>
    <dgm:cxn modelId="{83E78A27-FD54-4091-8DAB-845283293955}" type="presOf" srcId="{308A854C-CED0-4D8E-93C7-63997F070FC8}" destId="{3FB0ED58-A5EA-4EB9-9448-0C5731A212F0}" srcOrd="0" destOrd="0" presId="urn:microsoft.com/office/officeart/2009/3/layout/StepUpProcess"/>
    <dgm:cxn modelId="{10719436-D6BC-4469-9DF6-C869857C6DC2}" type="presOf" srcId="{852308BE-232C-4D13-973C-E7417A9F0D40}" destId="{F6EE5FED-6A96-424B-93D8-942F8172FDBF}" srcOrd="0" destOrd="0" presId="urn:microsoft.com/office/officeart/2009/3/layout/StepUpProcess"/>
    <dgm:cxn modelId="{DF21E44D-05A6-4D99-94CE-80C70130F5F3}" srcId="{AD485377-837F-4741-9EB4-504100A79CF4}" destId="{C2AE7331-B4A7-453B-9BF2-FC263D32E1EA}" srcOrd="0" destOrd="0" parTransId="{FFB1C758-EF44-41EB-B403-94A5B2C27C0A}" sibTransId="{0480729C-4346-44F8-A313-A0DE0901800E}"/>
    <dgm:cxn modelId="{2414405D-A547-4E29-9CB5-105F5151359B}" type="presOf" srcId="{9E3127FB-C627-4D3B-9356-26C1E6A025BA}" destId="{73F43DBB-DF4A-4781-A426-033042592B9B}" srcOrd="0" destOrd="0" presId="urn:microsoft.com/office/officeart/2009/3/layout/StepUpProcess"/>
    <dgm:cxn modelId="{1329F95D-A3CC-4342-8114-E948250B8D6B}" srcId="{AD485377-837F-4741-9EB4-504100A79CF4}" destId="{2A1D1572-9541-46C0-9200-D5C781797C6A}" srcOrd="1" destOrd="0" parTransId="{AF08BF54-D498-4BC7-9672-2DF708C70815}" sibTransId="{B2B78D63-CF0E-4B35-9E3A-9C7AADB080D8}"/>
    <dgm:cxn modelId="{0561D95E-79B7-43A9-9223-3D8FD196F66E}" srcId="{AD485377-837F-4741-9EB4-504100A79CF4}" destId="{91CEAA71-806E-4EF8-B1F2-84A38D969971}" srcOrd="4" destOrd="0" parTransId="{FE7D1CA6-B376-45CE-B1C0-EC4799C8F203}" sibTransId="{B3EA4B34-53CF-480B-BC01-263D29678758}"/>
    <dgm:cxn modelId="{2CDAC572-7FCF-42C3-9831-B5EB547452F2}" type="presOf" srcId="{AD485377-837F-4741-9EB4-504100A79CF4}" destId="{5EE504F4-4582-4E7D-90C3-0C7BB9007A63}" srcOrd="0" destOrd="0" presId="urn:microsoft.com/office/officeart/2009/3/layout/StepUpProcess"/>
    <dgm:cxn modelId="{DB960A78-A18E-4952-AB6D-8792CC040ED8}" type="presOf" srcId="{91CEAA71-806E-4EF8-B1F2-84A38D969971}" destId="{5B10E057-7710-44D2-94D2-6CF18560C27C}" srcOrd="0" destOrd="0" presId="urn:microsoft.com/office/officeart/2009/3/layout/StepUpProcess"/>
    <dgm:cxn modelId="{B8185DAF-9F39-4AFA-BF24-C36971416B5D}" srcId="{AD485377-837F-4741-9EB4-504100A79CF4}" destId="{881244BF-7A0A-4F3E-8124-116CF7B19511}" srcOrd="2" destOrd="0" parTransId="{3F696747-537C-4FA0-A749-507D995474AD}" sibTransId="{CDFD5ECC-F478-4271-8593-5036EF3AEC66}"/>
    <dgm:cxn modelId="{920B0DD4-253A-4841-A2AD-41A38F4F34F1}" srcId="{AD485377-837F-4741-9EB4-504100A79CF4}" destId="{308A854C-CED0-4D8E-93C7-63997F070FC8}" srcOrd="6" destOrd="0" parTransId="{A4D59927-3E9C-477B-B059-93679BAE6A9C}" sibTransId="{B4AD9AED-6977-4796-B8C9-78DE5D10B316}"/>
    <dgm:cxn modelId="{89F64AD9-06CC-4671-AF18-D4464636AEAB}" srcId="{AD485377-837F-4741-9EB4-504100A79CF4}" destId="{E7A49F28-DAF9-44AE-8023-B8D934CA9DF4}" srcOrd="5" destOrd="0" parTransId="{0400557E-1254-462E-850B-C64D7E1BC5C0}" sibTransId="{9CE3BFB7-E919-4D14-86DC-9674EF007608}"/>
    <dgm:cxn modelId="{C27648F8-1D68-4C8E-AC25-865163927F9C}" type="presOf" srcId="{2A1D1572-9541-46C0-9200-D5C781797C6A}" destId="{2A5ABB43-B82C-41CB-A19C-F863C91CE4C8}" srcOrd="0" destOrd="0" presId="urn:microsoft.com/office/officeart/2009/3/layout/StepUpProcess"/>
    <dgm:cxn modelId="{DE2798FE-B82E-468E-B8E5-EE8E979159E1}" type="presOf" srcId="{C2AE7331-B4A7-453B-9BF2-FC263D32E1EA}" destId="{46E38CAA-2509-4FC6-9DEE-DF00DC59F7A3}" srcOrd="0" destOrd="0" presId="urn:microsoft.com/office/officeart/2009/3/layout/StepUpProcess"/>
    <dgm:cxn modelId="{1CF91FFF-47FF-4783-8BF5-8DAF53FA55A5}" type="presOf" srcId="{E7A49F28-DAF9-44AE-8023-B8D934CA9DF4}" destId="{0F7094CF-CD0C-4066-B5B3-098078F039CE}" srcOrd="0" destOrd="0" presId="urn:microsoft.com/office/officeart/2009/3/layout/StepUpProcess"/>
    <dgm:cxn modelId="{ADBDBEFF-497E-40D6-99AC-33CFAFDD94D7}" srcId="{AD485377-837F-4741-9EB4-504100A79CF4}" destId="{852308BE-232C-4D13-973C-E7417A9F0D40}" srcOrd="7" destOrd="0" parTransId="{680CE4A1-5126-4DA1-8413-A8E94CE11FA2}" sibTransId="{8FB08D28-B684-4D2B-A1F9-D8EAC8072EB0}"/>
    <dgm:cxn modelId="{F46E7D18-5A18-42B2-B5C5-B08CF043678B}" type="presParOf" srcId="{5EE504F4-4582-4E7D-90C3-0C7BB9007A63}" destId="{D3C63578-54A4-41EC-919C-4F07638586FB}" srcOrd="0" destOrd="0" presId="urn:microsoft.com/office/officeart/2009/3/layout/StepUpProcess"/>
    <dgm:cxn modelId="{6141C5CB-64E2-4110-9220-2A1645E902C5}" type="presParOf" srcId="{D3C63578-54A4-41EC-919C-4F07638586FB}" destId="{2F5C967C-A906-48BF-A452-BA1512D4FAC8}" srcOrd="0" destOrd="0" presId="urn:microsoft.com/office/officeart/2009/3/layout/StepUpProcess"/>
    <dgm:cxn modelId="{CB49D3F4-E900-45A1-8FC2-176DFEB9E9BD}" type="presParOf" srcId="{D3C63578-54A4-41EC-919C-4F07638586FB}" destId="{46E38CAA-2509-4FC6-9DEE-DF00DC59F7A3}" srcOrd="1" destOrd="0" presId="urn:microsoft.com/office/officeart/2009/3/layout/StepUpProcess"/>
    <dgm:cxn modelId="{D14A95E8-C0B0-4E57-A3B0-D3D7D11901A3}" type="presParOf" srcId="{D3C63578-54A4-41EC-919C-4F07638586FB}" destId="{676E0D51-E4CE-4AE6-A76D-A92178DFC2F5}" srcOrd="2" destOrd="0" presId="urn:microsoft.com/office/officeart/2009/3/layout/StepUpProcess"/>
    <dgm:cxn modelId="{E9BF29EA-6E07-4D56-815C-EE8536E4AC19}" type="presParOf" srcId="{5EE504F4-4582-4E7D-90C3-0C7BB9007A63}" destId="{FBDFA70E-E97F-4376-9B5B-35CCB19157EC}" srcOrd="1" destOrd="0" presId="urn:microsoft.com/office/officeart/2009/3/layout/StepUpProcess"/>
    <dgm:cxn modelId="{7A1B964E-41F4-4B0A-901F-23482CC10A84}" type="presParOf" srcId="{FBDFA70E-E97F-4376-9B5B-35CCB19157EC}" destId="{A66543E4-1510-4696-B720-E0185CC5A0E3}" srcOrd="0" destOrd="0" presId="urn:microsoft.com/office/officeart/2009/3/layout/StepUpProcess"/>
    <dgm:cxn modelId="{0008AA89-B064-4A7B-A2C7-6C9065F14EF7}" type="presParOf" srcId="{5EE504F4-4582-4E7D-90C3-0C7BB9007A63}" destId="{2BCABDEE-29D2-477E-A032-910DECAC563B}" srcOrd="2" destOrd="0" presId="urn:microsoft.com/office/officeart/2009/3/layout/StepUpProcess"/>
    <dgm:cxn modelId="{8E0C7DAB-8AAD-4C13-9C81-033C8551F925}" type="presParOf" srcId="{2BCABDEE-29D2-477E-A032-910DECAC563B}" destId="{61F72A5E-1DA7-4CB4-AC26-9369D2C4CBE4}" srcOrd="0" destOrd="0" presId="urn:microsoft.com/office/officeart/2009/3/layout/StepUpProcess"/>
    <dgm:cxn modelId="{AF18A2B1-D757-4ED2-A5AF-B9B15845CE10}" type="presParOf" srcId="{2BCABDEE-29D2-477E-A032-910DECAC563B}" destId="{2A5ABB43-B82C-41CB-A19C-F863C91CE4C8}" srcOrd="1" destOrd="0" presId="urn:microsoft.com/office/officeart/2009/3/layout/StepUpProcess"/>
    <dgm:cxn modelId="{932AD6E4-AB36-44D1-94FC-E36A037E8148}" type="presParOf" srcId="{2BCABDEE-29D2-477E-A032-910DECAC563B}" destId="{F899EDB3-BE67-4206-BF3D-6A8637069C1A}" srcOrd="2" destOrd="0" presId="urn:microsoft.com/office/officeart/2009/3/layout/StepUpProcess"/>
    <dgm:cxn modelId="{E08893CC-9229-4B10-BC27-7B89B38B3115}" type="presParOf" srcId="{5EE504F4-4582-4E7D-90C3-0C7BB9007A63}" destId="{29F41EDC-AC5C-44DE-9F07-F7D89FA7C487}" srcOrd="3" destOrd="0" presId="urn:microsoft.com/office/officeart/2009/3/layout/StepUpProcess"/>
    <dgm:cxn modelId="{7DBD712E-8D13-4995-A5C1-E6C16A0C2D1D}" type="presParOf" srcId="{29F41EDC-AC5C-44DE-9F07-F7D89FA7C487}" destId="{306D2EF3-6D5D-4274-BA28-8D11FF7E9126}" srcOrd="0" destOrd="0" presId="urn:microsoft.com/office/officeart/2009/3/layout/StepUpProcess"/>
    <dgm:cxn modelId="{F74AD960-207C-4F33-AF97-A3ABB55AECE4}" type="presParOf" srcId="{5EE504F4-4582-4E7D-90C3-0C7BB9007A63}" destId="{97807C52-735E-4B2E-82A0-9FC04745D1CE}" srcOrd="4" destOrd="0" presId="urn:microsoft.com/office/officeart/2009/3/layout/StepUpProcess"/>
    <dgm:cxn modelId="{0AA0D317-69C7-4FAA-BC19-BDB42DD96979}" type="presParOf" srcId="{97807C52-735E-4B2E-82A0-9FC04745D1CE}" destId="{340F81CC-B6FD-4117-9FDC-350BAB674843}" srcOrd="0" destOrd="0" presId="urn:microsoft.com/office/officeart/2009/3/layout/StepUpProcess"/>
    <dgm:cxn modelId="{F2C29151-0D6F-47B5-8129-D6595152BEF4}" type="presParOf" srcId="{97807C52-735E-4B2E-82A0-9FC04745D1CE}" destId="{D157CD9C-CA68-4D02-A832-6009AF0CE832}" srcOrd="1" destOrd="0" presId="urn:microsoft.com/office/officeart/2009/3/layout/StepUpProcess"/>
    <dgm:cxn modelId="{CFB54816-DB70-4B5B-8BE5-7A6565F71877}" type="presParOf" srcId="{97807C52-735E-4B2E-82A0-9FC04745D1CE}" destId="{4C48C2E9-5A3D-4D0A-94DE-B3190E522B13}" srcOrd="2" destOrd="0" presId="urn:microsoft.com/office/officeart/2009/3/layout/StepUpProcess"/>
    <dgm:cxn modelId="{B8299A41-58CA-4808-A010-7543EE6046E1}" type="presParOf" srcId="{5EE504F4-4582-4E7D-90C3-0C7BB9007A63}" destId="{22E82F8B-F44C-4ADB-8A47-5E92F1833AE1}" srcOrd="5" destOrd="0" presId="urn:microsoft.com/office/officeart/2009/3/layout/StepUpProcess"/>
    <dgm:cxn modelId="{F9F5F6EC-1634-48E2-9457-B1A286371C78}" type="presParOf" srcId="{22E82F8B-F44C-4ADB-8A47-5E92F1833AE1}" destId="{F9A11B93-58EA-417D-88F7-A47A1DB8EDB6}" srcOrd="0" destOrd="0" presId="urn:microsoft.com/office/officeart/2009/3/layout/StepUpProcess"/>
    <dgm:cxn modelId="{25B99314-EF04-48E3-B5CF-215854475677}" type="presParOf" srcId="{5EE504F4-4582-4E7D-90C3-0C7BB9007A63}" destId="{FDE4635F-998F-4B7B-B8CF-C302B9AC1990}" srcOrd="6" destOrd="0" presId="urn:microsoft.com/office/officeart/2009/3/layout/StepUpProcess"/>
    <dgm:cxn modelId="{C8F1416A-F6D2-4D51-B992-F866C3A95AA1}" type="presParOf" srcId="{FDE4635F-998F-4B7B-B8CF-C302B9AC1990}" destId="{DB66816B-1A89-4FD2-A465-784C14052390}" srcOrd="0" destOrd="0" presId="urn:microsoft.com/office/officeart/2009/3/layout/StepUpProcess"/>
    <dgm:cxn modelId="{DFDB04DF-C1D6-4210-BE25-70E750722EFC}" type="presParOf" srcId="{FDE4635F-998F-4B7B-B8CF-C302B9AC1990}" destId="{73F43DBB-DF4A-4781-A426-033042592B9B}" srcOrd="1" destOrd="0" presId="urn:microsoft.com/office/officeart/2009/3/layout/StepUpProcess"/>
    <dgm:cxn modelId="{70345C73-ABCB-43E4-820B-3B8BD336750B}" type="presParOf" srcId="{FDE4635F-998F-4B7B-B8CF-C302B9AC1990}" destId="{D79FB550-78E3-4660-AC77-232C3EA30C5F}" srcOrd="2" destOrd="0" presId="urn:microsoft.com/office/officeart/2009/3/layout/StepUpProcess"/>
    <dgm:cxn modelId="{C4E32B79-5EAB-4080-8EA7-869B51E7A158}" type="presParOf" srcId="{5EE504F4-4582-4E7D-90C3-0C7BB9007A63}" destId="{C2F4A7AC-B9CD-409E-8632-C620550C3A8F}" srcOrd="7" destOrd="0" presId="urn:microsoft.com/office/officeart/2009/3/layout/StepUpProcess"/>
    <dgm:cxn modelId="{E1DC3C5E-B948-44DC-95C8-0757BCC417C6}" type="presParOf" srcId="{C2F4A7AC-B9CD-409E-8632-C620550C3A8F}" destId="{EC23E9E4-D274-40E4-87C9-B229CBB22394}" srcOrd="0" destOrd="0" presId="urn:microsoft.com/office/officeart/2009/3/layout/StepUpProcess"/>
    <dgm:cxn modelId="{273BF502-850D-4B0D-952F-B5CA38B970C1}" type="presParOf" srcId="{5EE504F4-4582-4E7D-90C3-0C7BB9007A63}" destId="{4CF2C5E9-1576-43B5-84ED-DBA5D017A459}" srcOrd="8" destOrd="0" presId="urn:microsoft.com/office/officeart/2009/3/layout/StepUpProcess"/>
    <dgm:cxn modelId="{144184C0-52ED-4B91-B896-1BEF8E923486}" type="presParOf" srcId="{4CF2C5E9-1576-43B5-84ED-DBA5D017A459}" destId="{707372AC-65E3-44FD-92F9-000EA1E985A8}" srcOrd="0" destOrd="0" presId="urn:microsoft.com/office/officeart/2009/3/layout/StepUpProcess"/>
    <dgm:cxn modelId="{C606EED8-CA45-431D-8595-D88F692A5939}" type="presParOf" srcId="{4CF2C5E9-1576-43B5-84ED-DBA5D017A459}" destId="{5B10E057-7710-44D2-94D2-6CF18560C27C}" srcOrd="1" destOrd="0" presId="urn:microsoft.com/office/officeart/2009/3/layout/StepUpProcess"/>
    <dgm:cxn modelId="{AA571FFC-0C5F-481D-AB4E-301BD5AF1E86}" type="presParOf" srcId="{4CF2C5E9-1576-43B5-84ED-DBA5D017A459}" destId="{8CC110E3-5FD0-4129-80F9-F8073E577DAB}" srcOrd="2" destOrd="0" presId="urn:microsoft.com/office/officeart/2009/3/layout/StepUpProcess"/>
    <dgm:cxn modelId="{3EBBC515-BC1D-41DC-8812-D4797C28D1E3}" type="presParOf" srcId="{5EE504F4-4582-4E7D-90C3-0C7BB9007A63}" destId="{DA3803DC-40BF-49F6-82A1-CC4D2A8F968B}" srcOrd="9" destOrd="0" presId="urn:microsoft.com/office/officeart/2009/3/layout/StepUpProcess"/>
    <dgm:cxn modelId="{1BFFD998-8BAE-4680-BF22-091DBA444CD8}" type="presParOf" srcId="{DA3803DC-40BF-49F6-82A1-CC4D2A8F968B}" destId="{6F11AAEE-CCAE-442C-ADD6-F14D5667514A}" srcOrd="0" destOrd="0" presId="urn:microsoft.com/office/officeart/2009/3/layout/StepUpProcess"/>
    <dgm:cxn modelId="{890CB87B-2429-48D3-96FA-82FAD5EF1E35}" type="presParOf" srcId="{5EE504F4-4582-4E7D-90C3-0C7BB9007A63}" destId="{1E3FF4C8-3D7B-4428-9F6E-CE910EA9BA9C}" srcOrd="10" destOrd="0" presId="urn:microsoft.com/office/officeart/2009/3/layout/StepUpProcess"/>
    <dgm:cxn modelId="{4CA9F031-2E95-4E03-9BB7-4ECBDC86A225}" type="presParOf" srcId="{1E3FF4C8-3D7B-4428-9F6E-CE910EA9BA9C}" destId="{6C1C6E3A-A0E5-4540-9677-D54A2531B989}" srcOrd="0" destOrd="0" presId="urn:microsoft.com/office/officeart/2009/3/layout/StepUpProcess"/>
    <dgm:cxn modelId="{169F1421-3FFD-497B-997A-94EBBECA2DEA}" type="presParOf" srcId="{1E3FF4C8-3D7B-4428-9F6E-CE910EA9BA9C}" destId="{0F7094CF-CD0C-4066-B5B3-098078F039CE}" srcOrd="1" destOrd="0" presId="urn:microsoft.com/office/officeart/2009/3/layout/StepUpProcess"/>
    <dgm:cxn modelId="{0C6A244F-1DC1-40F5-AF63-6D92AE935FAF}" type="presParOf" srcId="{1E3FF4C8-3D7B-4428-9F6E-CE910EA9BA9C}" destId="{9320147E-DA36-44E3-964B-32B22895AAE0}" srcOrd="2" destOrd="0" presId="urn:microsoft.com/office/officeart/2009/3/layout/StepUpProcess"/>
    <dgm:cxn modelId="{A6787988-752F-40E4-8FC7-41C26FA2AFB0}" type="presParOf" srcId="{5EE504F4-4582-4E7D-90C3-0C7BB9007A63}" destId="{066595E3-8446-4C96-B229-4989DD8737C5}" srcOrd="11" destOrd="0" presId="urn:microsoft.com/office/officeart/2009/3/layout/StepUpProcess"/>
    <dgm:cxn modelId="{73BB491B-27A9-4E07-8F47-917FE8E0BF36}" type="presParOf" srcId="{066595E3-8446-4C96-B229-4989DD8737C5}" destId="{E66B8D5D-A5A8-46ED-B4E7-DBEC5BB9CA2C}" srcOrd="0" destOrd="0" presId="urn:microsoft.com/office/officeart/2009/3/layout/StepUpProcess"/>
    <dgm:cxn modelId="{30B09E77-16FC-4C87-BAB0-B7538D955EDC}" type="presParOf" srcId="{5EE504F4-4582-4E7D-90C3-0C7BB9007A63}" destId="{38E226CD-8B74-48B9-B252-530791F80CB0}" srcOrd="12" destOrd="0" presId="urn:microsoft.com/office/officeart/2009/3/layout/StepUpProcess"/>
    <dgm:cxn modelId="{1E216A24-0226-44DC-82A8-CE6C28F60B98}" type="presParOf" srcId="{38E226CD-8B74-48B9-B252-530791F80CB0}" destId="{E1C0324C-0F74-4B16-899A-BBCEDD181C23}" srcOrd="0" destOrd="0" presId="urn:microsoft.com/office/officeart/2009/3/layout/StepUpProcess"/>
    <dgm:cxn modelId="{9B857A70-C39A-4D3E-A62A-B6A9689D505A}" type="presParOf" srcId="{38E226CD-8B74-48B9-B252-530791F80CB0}" destId="{3FB0ED58-A5EA-4EB9-9448-0C5731A212F0}" srcOrd="1" destOrd="0" presId="urn:microsoft.com/office/officeart/2009/3/layout/StepUpProcess"/>
    <dgm:cxn modelId="{DF8E228C-0CDC-4F31-879D-ABBF8F498504}" type="presParOf" srcId="{38E226CD-8B74-48B9-B252-530791F80CB0}" destId="{6FE2D9D9-899E-45B6-AEB7-806D2CCA2E76}" srcOrd="2" destOrd="0" presId="urn:microsoft.com/office/officeart/2009/3/layout/StepUpProcess"/>
    <dgm:cxn modelId="{3F1C7C9A-3332-46CC-8D0F-61C90486061F}" type="presParOf" srcId="{5EE504F4-4582-4E7D-90C3-0C7BB9007A63}" destId="{D4D5F10F-0388-431E-880A-236EC3D54242}" srcOrd="13" destOrd="0" presId="urn:microsoft.com/office/officeart/2009/3/layout/StepUpProcess"/>
    <dgm:cxn modelId="{E2B5A34E-5A24-4FDB-93AF-14B14320230A}" type="presParOf" srcId="{D4D5F10F-0388-431E-880A-236EC3D54242}" destId="{1A56E50D-12A4-4AB1-829D-8490E938D886}" srcOrd="0" destOrd="0" presId="urn:microsoft.com/office/officeart/2009/3/layout/StepUpProcess"/>
    <dgm:cxn modelId="{2B1E63B2-1A20-4104-9CBE-74B64D416DE1}" type="presParOf" srcId="{5EE504F4-4582-4E7D-90C3-0C7BB9007A63}" destId="{C2202422-D5D7-4AC5-9E8D-C59FF0ADD03D}" srcOrd="14" destOrd="0" presId="urn:microsoft.com/office/officeart/2009/3/layout/StepUpProcess"/>
    <dgm:cxn modelId="{280316DC-36EA-430B-8C4B-8886D86C137F}" type="presParOf" srcId="{C2202422-D5D7-4AC5-9E8D-C59FF0ADD03D}" destId="{34F47162-A9AB-4CC0-B2CD-9D79EBCB1E98}" srcOrd="0" destOrd="0" presId="urn:microsoft.com/office/officeart/2009/3/layout/StepUpProcess"/>
    <dgm:cxn modelId="{19ADD0B2-E505-4353-8F2E-A230BDAF56AF}" type="presParOf" srcId="{C2202422-D5D7-4AC5-9E8D-C59FF0ADD03D}" destId="{F6EE5FED-6A96-424B-93D8-942F8172FDBF}"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1DBD1-D6B6-4696-AC61-3FBBA3236261}">
      <dsp:nvSpPr>
        <dsp:cNvPr id="0" name=""/>
        <dsp:cNvSpPr/>
      </dsp:nvSpPr>
      <dsp:spPr>
        <a:xfrm>
          <a:off x="0" y="375832"/>
          <a:ext cx="9308112" cy="579600"/>
        </a:xfrm>
        <a:prstGeom prst="rect">
          <a:avLst/>
        </a:prstGeom>
        <a:solidFill>
          <a:schemeClr val="bg1">
            <a:lumMod val="75000"/>
            <a:alpha val="90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dsp:style>
    </dsp:sp>
    <dsp:sp modelId="{3C7D414A-6461-4037-A83D-7ABF6B718AD4}">
      <dsp:nvSpPr>
        <dsp:cNvPr id="0" name=""/>
        <dsp:cNvSpPr/>
      </dsp:nvSpPr>
      <dsp:spPr>
        <a:xfrm>
          <a:off x="465405" y="36352"/>
          <a:ext cx="6515678" cy="678960"/>
        </a:xfrm>
        <a:prstGeom prst="roundRect">
          <a:avLst/>
        </a:prstGeom>
        <a:solidFill>
          <a:schemeClr val="lt1">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6277" tIns="0" rIns="246277" bIns="0" numCol="1" spcCol="1270" anchor="ctr" anchorCtr="0">
          <a:noAutofit/>
        </a:bodyPr>
        <a:lstStyle/>
        <a:p>
          <a:pPr marL="0" lvl="0" indent="0" algn="l" defTabSz="1066800">
            <a:lnSpc>
              <a:spcPct val="90000"/>
            </a:lnSpc>
            <a:spcBef>
              <a:spcPct val="0"/>
            </a:spcBef>
            <a:spcAft>
              <a:spcPct val="35000"/>
            </a:spcAft>
            <a:buNone/>
          </a:pPr>
          <a:r>
            <a:rPr lang="en-IN" sz="2400" b="1" kern="1200" cap="none" baseline="0" dirty="0">
              <a:solidFill>
                <a:schemeClr val="tx1"/>
              </a:solidFill>
              <a:latin typeface="Georgia" panose="02040502050405020303" pitchFamily="18" charset="0"/>
              <a:cs typeface="Times New Roman" panose="02020603050405020304" pitchFamily="18" charset="0"/>
            </a:rPr>
            <a:t>Objective</a:t>
          </a:r>
        </a:p>
      </dsp:txBody>
      <dsp:txXfrm>
        <a:off x="498549" y="69496"/>
        <a:ext cx="6449390" cy="612672"/>
      </dsp:txXfrm>
    </dsp:sp>
    <dsp:sp modelId="{599E935B-158D-46A3-AA0D-8763E44BFB8A}">
      <dsp:nvSpPr>
        <dsp:cNvPr id="0" name=""/>
        <dsp:cNvSpPr/>
      </dsp:nvSpPr>
      <dsp:spPr>
        <a:xfrm>
          <a:off x="0" y="1419112"/>
          <a:ext cx="9308112" cy="579600"/>
        </a:xfrm>
        <a:prstGeom prst="rect">
          <a:avLst/>
        </a:prstGeom>
        <a:solidFill>
          <a:prstClr val="white">
            <a:lumMod val="75000"/>
            <a:alpha val="90000"/>
          </a:prstClr>
        </a:solidFill>
        <a:ln w="12700" cap="flat" cmpd="sng" algn="ctr">
          <a:solidFill>
            <a:prstClr val="black">
              <a:lumMod val="50000"/>
              <a:lumOff val="50000"/>
            </a:prstClr>
          </a:solidFill>
          <a:prstDash val="solid"/>
          <a:miter lim="800000"/>
        </a:ln>
        <a:effectLst/>
      </dsp:spPr>
      <dsp:style>
        <a:lnRef idx="2">
          <a:scrgbClr r="0" g="0" b="0"/>
        </a:lnRef>
        <a:fillRef idx="1">
          <a:scrgbClr r="0" g="0" b="0"/>
        </a:fillRef>
        <a:effectRef idx="0">
          <a:scrgbClr r="0" g="0" b="0"/>
        </a:effectRef>
        <a:fontRef idx="minor"/>
      </dsp:style>
    </dsp:sp>
    <dsp:sp modelId="{5BD70B7A-F87B-4673-BEC8-83749EE2747A}">
      <dsp:nvSpPr>
        <dsp:cNvPr id="0" name=""/>
        <dsp:cNvSpPr/>
      </dsp:nvSpPr>
      <dsp:spPr>
        <a:xfrm>
          <a:off x="465405" y="1079631"/>
          <a:ext cx="6515678" cy="678960"/>
        </a:xfrm>
        <a:prstGeom prst="roundRect">
          <a:avLst/>
        </a:prstGeom>
        <a:solidFill>
          <a:schemeClr val="lt1">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6277" tIns="0" rIns="246277" bIns="0" numCol="1" spcCol="1270" anchor="ctr" anchorCtr="0">
          <a:noAutofit/>
        </a:bodyPr>
        <a:lstStyle/>
        <a:p>
          <a:pPr marL="0" lvl="0" indent="0" algn="l" defTabSz="1066800">
            <a:lnSpc>
              <a:spcPct val="90000"/>
            </a:lnSpc>
            <a:spcBef>
              <a:spcPct val="0"/>
            </a:spcBef>
            <a:spcAft>
              <a:spcPct val="35000"/>
            </a:spcAft>
            <a:buNone/>
          </a:pPr>
          <a:r>
            <a:rPr lang="en-IN" sz="2400" b="1" kern="1200" cap="none" baseline="0" dirty="0">
              <a:solidFill>
                <a:schemeClr val="tx1"/>
              </a:solidFill>
              <a:latin typeface="Georgia" panose="02040502050405020303" pitchFamily="18" charset="0"/>
              <a:cs typeface="Times New Roman" panose="02020603050405020304" pitchFamily="18" charset="0"/>
            </a:rPr>
            <a:t>About the dataset </a:t>
          </a:r>
        </a:p>
      </dsp:txBody>
      <dsp:txXfrm>
        <a:off x="498549" y="1112775"/>
        <a:ext cx="6449390" cy="612672"/>
      </dsp:txXfrm>
    </dsp:sp>
    <dsp:sp modelId="{AB15A5E8-C897-486D-A980-91D4C724F7EC}">
      <dsp:nvSpPr>
        <dsp:cNvPr id="0" name=""/>
        <dsp:cNvSpPr/>
      </dsp:nvSpPr>
      <dsp:spPr>
        <a:xfrm>
          <a:off x="0" y="2462392"/>
          <a:ext cx="9308112" cy="57960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BECE19-A92D-4BDD-BC22-6B3202AA6D9D}">
      <dsp:nvSpPr>
        <dsp:cNvPr id="0" name=""/>
        <dsp:cNvSpPr/>
      </dsp:nvSpPr>
      <dsp:spPr>
        <a:xfrm>
          <a:off x="465405" y="2122912"/>
          <a:ext cx="6515678" cy="678960"/>
        </a:xfrm>
        <a:prstGeom prst="roundRect">
          <a:avLst/>
        </a:prstGeom>
        <a:solidFill>
          <a:schemeClr val="lt1">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6277" tIns="0" rIns="246277" bIns="0" numCol="1" spcCol="1270" anchor="ctr" anchorCtr="0">
          <a:noAutofit/>
        </a:bodyPr>
        <a:lstStyle/>
        <a:p>
          <a:pPr marL="0" lvl="0" indent="0" algn="l" defTabSz="1066800">
            <a:lnSpc>
              <a:spcPct val="90000"/>
            </a:lnSpc>
            <a:spcBef>
              <a:spcPct val="0"/>
            </a:spcBef>
            <a:spcAft>
              <a:spcPct val="35000"/>
            </a:spcAft>
            <a:buNone/>
          </a:pPr>
          <a:r>
            <a:rPr lang="en-IN" sz="2400" b="1" kern="1200" cap="none" baseline="0" dirty="0">
              <a:solidFill>
                <a:schemeClr val="tx1"/>
              </a:solidFill>
              <a:latin typeface="Georgia" panose="02040502050405020303" pitchFamily="18" charset="0"/>
              <a:cs typeface="Times New Roman" panose="02020603050405020304" pitchFamily="18" charset="0"/>
            </a:rPr>
            <a:t>Assumptions</a:t>
          </a:r>
        </a:p>
      </dsp:txBody>
      <dsp:txXfrm>
        <a:off x="498549" y="2156056"/>
        <a:ext cx="6449390" cy="612672"/>
      </dsp:txXfrm>
    </dsp:sp>
    <dsp:sp modelId="{C4416C09-5837-4139-A653-0F0060E3E8C1}">
      <dsp:nvSpPr>
        <dsp:cNvPr id="0" name=""/>
        <dsp:cNvSpPr/>
      </dsp:nvSpPr>
      <dsp:spPr>
        <a:xfrm>
          <a:off x="0" y="3505672"/>
          <a:ext cx="9308112" cy="579600"/>
        </a:xfrm>
        <a:prstGeom prst="rect">
          <a:avLst/>
        </a:prstGeom>
        <a:solidFill>
          <a:prstClr val="white">
            <a:lumMod val="75000"/>
            <a:alpha val="90000"/>
          </a:prstClr>
        </a:solidFill>
        <a:ln w="12700" cap="flat" cmpd="sng" algn="ctr">
          <a:solidFill>
            <a:prstClr val="black">
              <a:lumMod val="50000"/>
              <a:lumOff val="50000"/>
            </a:prstClr>
          </a:solidFill>
          <a:prstDash val="solid"/>
          <a:miter lim="800000"/>
        </a:ln>
        <a:effectLst/>
      </dsp:spPr>
      <dsp:style>
        <a:lnRef idx="2">
          <a:scrgbClr r="0" g="0" b="0"/>
        </a:lnRef>
        <a:fillRef idx="1">
          <a:scrgbClr r="0" g="0" b="0"/>
        </a:fillRef>
        <a:effectRef idx="0">
          <a:scrgbClr r="0" g="0" b="0"/>
        </a:effectRef>
        <a:fontRef idx="minor"/>
      </dsp:style>
    </dsp:sp>
    <dsp:sp modelId="{7042977B-DB41-4962-81E7-B0ADF03FA267}">
      <dsp:nvSpPr>
        <dsp:cNvPr id="0" name=""/>
        <dsp:cNvSpPr/>
      </dsp:nvSpPr>
      <dsp:spPr>
        <a:xfrm>
          <a:off x="465405" y="3166192"/>
          <a:ext cx="6515678" cy="678960"/>
        </a:xfrm>
        <a:prstGeom prst="roundRect">
          <a:avLst/>
        </a:prstGeom>
        <a:solidFill>
          <a:schemeClr val="lt1">
            <a:hueOff val="0"/>
            <a:satOff val="0"/>
            <a:lumOff val="0"/>
            <a:alphaOff val="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6277" tIns="0" rIns="246277" bIns="0" numCol="1" spcCol="1270" anchor="ctr" anchorCtr="0">
          <a:noAutofit/>
        </a:bodyPr>
        <a:lstStyle/>
        <a:p>
          <a:pPr marL="0" lvl="0" indent="0" algn="l" defTabSz="1066800">
            <a:lnSpc>
              <a:spcPct val="90000"/>
            </a:lnSpc>
            <a:spcBef>
              <a:spcPct val="0"/>
            </a:spcBef>
            <a:spcAft>
              <a:spcPct val="35000"/>
            </a:spcAft>
            <a:buNone/>
          </a:pPr>
          <a:r>
            <a:rPr lang="en-IN" sz="2400" b="1" kern="1200" cap="none" baseline="0" dirty="0">
              <a:solidFill>
                <a:schemeClr val="tx1"/>
              </a:solidFill>
              <a:latin typeface="Georgia" panose="02040502050405020303" pitchFamily="18" charset="0"/>
              <a:cs typeface="Times New Roman" panose="02020603050405020304" pitchFamily="18" charset="0"/>
            </a:rPr>
            <a:t>Approach</a:t>
          </a:r>
        </a:p>
      </dsp:txBody>
      <dsp:txXfrm>
        <a:off x="498549" y="3199336"/>
        <a:ext cx="6449390"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1A03A-FEC1-4AF1-B861-C4C50CEE8A7E}">
      <dsp:nvSpPr>
        <dsp:cNvPr id="0" name=""/>
        <dsp:cNvSpPr/>
      </dsp:nvSpPr>
      <dsp:spPr>
        <a:xfrm>
          <a:off x="556970" y="11010"/>
          <a:ext cx="9790031" cy="1425801"/>
        </a:xfrm>
        <a:prstGeom prst="rightArrow">
          <a:avLst>
            <a:gd name="adj1" fmla="val 50000"/>
            <a:gd name="adj2" fmla="val 50000"/>
          </a:avLst>
        </a:prstGeom>
        <a:solidFill>
          <a:schemeClr val="tx2">
            <a:lumMod val="7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26346" numCol="1" spcCol="1270" anchor="ctr" anchorCtr="0">
          <a:noAutofit/>
        </a:bodyPr>
        <a:lstStyle/>
        <a:p>
          <a:pPr marL="0" lvl="0" indent="0" algn="l" defTabSz="800100">
            <a:lnSpc>
              <a:spcPct val="90000"/>
            </a:lnSpc>
            <a:spcBef>
              <a:spcPct val="0"/>
            </a:spcBef>
            <a:spcAft>
              <a:spcPct val="35000"/>
            </a:spcAft>
            <a:buNone/>
          </a:pPr>
          <a:r>
            <a:rPr lang="en-US" sz="1800" kern="1200" dirty="0">
              <a:latin typeface="Georgia" panose="02040502050405020303" pitchFamily="18" charset="0"/>
            </a:rPr>
            <a:t>Continuity of data</a:t>
          </a:r>
          <a:endParaRPr lang="en-IN" sz="1800" kern="1200" dirty="0">
            <a:latin typeface="Georgia" panose="02040502050405020303" pitchFamily="18" charset="0"/>
          </a:endParaRPr>
        </a:p>
      </dsp:txBody>
      <dsp:txXfrm>
        <a:off x="556970" y="367460"/>
        <a:ext cx="9433581" cy="712901"/>
      </dsp:txXfrm>
    </dsp:sp>
    <dsp:sp modelId="{502B72C0-C884-4E3D-92AD-D31129C82F8C}">
      <dsp:nvSpPr>
        <dsp:cNvPr id="0" name=""/>
        <dsp:cNvSpPr/>
      </dsp:nvSpPr>
      <dsp:spPr>
        <a:xfrm>
          <a:off x="556970" y="1110509"/>
          <a:ext cx="3015329" cy="27466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Tx/>
            <a:buNone/>
          </a:pPr>
          <a:r>
            <a:rPr lang="en-US" sz="1800" kern="1200" dirty="0">
              <a:latin typeface="Georgia" panose="02040502050405020303" pitchFamily="18" charset="0"/>
            </a:rPr>
            <a:t>Data maintains a similar trend across all years under consideration</a:t>
          </a:r>
        </a:p>
        <a:p>
          <a:pPr marL="0" lvl="0" indent="0" algn="l" defTabSz="800100">
            <a:lnSpc>
              <a:spcPct val="90000"/>
            </a:lnSpc>
            <a:spcBef>
              <a:spcPct val="0"/>
            </a:spcBef>
            <a:spcAft>
              <a:spcPct val="35000"/>
            </a:spcAft>
            <a:buFontTx/>
            <a:buNone/>
          </a:pPr>
          <a:endParaRPr lang="en-US" sz="1800" kern="1200" dirty="0">
            <a:latin typeface="Georgia" panose="02040502050405020303" pitchFamily="18" charset="0"/>
          </a:endParaRPr>
        </a:p>
        <a:p>
          <a:pPr marL="0" lvl="0" indent="0" algn="l" defTabSz="800100">
            <a:lnSpc>
              <a:spcPct val="90000"/>
            </a:lnSpc>
            <a:spcBef>
              <a:spcPct val="0"/>
            </a:spcBef>
            <a:spcAft>
              <a:spcPct val="35000"/>
            </a:spcAft>
            <a:buFontTx/>
            <a:buNone/>
          </a:pPr>
          <a:r>
            <a:rPr lang="en-US" sz="1800" kern="1200" dirty="0">
              <a:latin typeface="Georgia" panose="02040502050405020303" pitchFamily="18" charset="0"/>
            </a:rPr>
            <a:t>For any portion of dataset accounting for FY 2020-21, trends to be considered under force majeure only during first half</a:t>
          </a:r>
        </a:p>
        <a:p>
          <a:pPr marL="0" lvl="0" indent="0" algn="l" defTabSz="800100">
            <a:lnSpc>
              <a:spcPct val="90000"/>
            </a:lnSpc>
            <a:spcBef>
              <a:spcPct val="0"/>
            </a:spcBef>
            <a:spcAft>
              <a:spcPct val="35000"/>
            </a:spcAft>
            <a:buFont typeface="Wingdings" panose="05000000000000000000" pitchFamily="2" charset="2"/>
            <a:buNone/>
          </a:pPr>
          <a:endParaRPr lang="en-IN" sz="1800" kern="1200" dirty="0">
            <a:latin typeface="Georgia" panose="02040502050405020303" pitchFamily="18" charset="0"/>
          </a:endParaRPr>
        </a:p>
      </dsp:txBody>
      <dsp:txXfrm>
        <a:off x="556970" y="1110509"/>
        <a:ext cx="3015329" cy="2746618"/>
      </dsp:txXfrm>
    </dsp:sp>
    <dsp:sp modelId="{2D04906F-DC3A-439D-8A95-A54AEA00A115}">
      <dsp:nvSpPr>
        <dsp:cNvPr id="0" name=""/>
        <dsp:cNvSpPr/>
      </dsp:nvSpPr>
      <dsp:spPr>
        <a:xfrm>
          <a:off x="3572299" y="486278"/>
          <a:ext cx="6774701" cy="1425801"/>
        </a:xfrm>
        <a:prstGeom prst="rightArrow">
          <a:avLst>
            <a:gd name="adj1" fmla="val 50000"/>
            <a:gd name="adj2" fmla="val 50000"/>
          </a:avLst>
        </a:prstGeom>
        <a:solidFill>
          <a:schemeClr val="tx2">
            <a:lumMod val="7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26346" numCol="1" spcCol="1270" anchor="ctr" anchorCtr="0">
          <a:noAutofit/>
        </a:bodyPr>
        <a:lstStyle/>
        <a:p>
          <a:pPr marL="0" lvl="0" indent="0" algn="l" defTabSz="800100">
            <a:lnSpc>
              <a:spcPct val="90000"/>
            </a:lnSpc>
            <a:spcBef>
              <a:spcPct val="0"/>
            </a:spcBef>
            <a:spcAft>
              <a:spcPct val="35000"/>
            </a:spcAft>
            <a:buNone/>
          </a:pPr>
          <a:r>
            <a:rPr lang="en-US" sz="1800" kern="1200" dirty="0">
              <a:latin typeface="Georgia" panose="02040502050405020303" pitchFamily="18" charset="0"/>
            </a:rPr>
            <a:t>Supply position</a:t>
          </a:r>
          <a:endParaRPr lang="en-IN" sz="1800" kern="1200" dirty="0">
            <a:latin typeface="Georgia" panose="02040502050405020303" pitchFamily="18" charset="0"/>
          </a:endParaRPr>
        </a:p>
      </dsp:txBody>
      <dsp:txXfrm>
        <a:off x="3572299" y="842728"/>
        <a:ext cx="6418251" cy="712901"/>
      </dsp:txXfrm>
    </dsp:sp>
    <dsp:sp modelId="{C6E0C001-E028-4384-849B-EFCDB65EA6CE}">
      <dsp:nvSpPr>
        <dsp:cNvPr id="0" name=""/>
        <dsp:cNvSpPr/>
      </dsp:nvSpPr>
      <dsp:spPr>
        <a:xfrm>
          <a:off x="3572299" y="1585776"/>
          <a:ext cx="3015329" cy="274661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Georgia" panose="02040502050405020303" pitchFamily="18" charset="0"/>
            </a:rPr>
            <a:t>Since the data of sensitive  nature, therefore, for supply side scenario availability of power to be considered based on availability from government documents</a:t>
          </a:r>
        </a:p>
        <a:p>
          <a:pPr marL="0" lvl="0" indent="0" algn="l" defTabSz="800100">
            <a:lnSpc>
              <a:spcPct val="90000"/>
            </a:lnSpc>
            <a:spcBef>
              <a:spcPct val="0"/>
            </a:spcBef>
            <a:spcAft>
              <a:spcPct val="35000"/>
            </a:spcAft>
            <a:buNone/>
          </a:pPr>
          <a:endParaRPr lang="en-IN" sz="1800" kern="1200" dirty="0">
            <a:latin typeface="Georgia" panose="02040502050405020303" pitchFamily="18" charset="0"/>
          </a:endParaRPr>
        </a:p>
        <a:p>
          <a:pPr marL="0" lvl="0" indent="0" algn="l" defTabSz="800100">
            <a:lnSpc>
              <a:spcPct val="90000"/>
            </a:lnSpc>
            <a:spcBef>
              <a:spcPct val="0"/>
            </a:spcBef>
            <a:spcAft>
              <a:spcPct val="35000"/>
            </a:spcAft>
            <a:buNone/>
          </a:pPr>
          <a:r>
            <a:rPr lang="en-IN" sz="1800" kern="1200" dirty="0">
              <a:latin typeface="Georgia" panose="02040502050405020303" pitchFamily="18" charset="0"/>
            </a:rPr>
            <a:t>Available power to be considered on monthly/ yearly basis</a:t>
          </a:r>
        </a:p>
      </dsp:txBody>
      <dsp:txXfrm>
        <a:off x="3572299" y="1585776"/>
        <a:ext cx="3015329" cy="2746618"/>
      </dsp:txXfrm>
    </dsp:sp>
    <dsp:sp modelId="{A01D3967-28D0-402F-947C-AF955867666E}">
      <dsp:nvSpPr>
        <dsp:cNvPr id="0" name=""/>
        <dsp:cNvSpPr/>
      </dsp:nvSpPr>
      <dsp:spPr>
        <a:xfrm>
          <a:off x="6587629" y="961545"/>
          <a:ext cx="3759372" cy="1425801"/>
        </a:xfrm>
        <a:prstGeom prst="rightArrow">
          <a:avLst>
            <a:gd name="adj1" fmla="val 50000"/>
            <a:gd name="adj2" fmla="val 50000"/>
          </a:avLst>
        </a:prstGeom>
        <a:solidFill>
          <a:schemeClr val="tx2">
            <a:lumMod val="75000"/>
          </a:schemeClr>
        </a:solidFill>
        <a:ln w="12700" cap="flat" cmpd="sng" algn="ctr">
          <a:solidFill>
            <a:schemeClr val="bg1">
              <a:lumMod val="8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226346" numCol="1" spcCol="1270" anchor="ctr" anchorCtr="0">
          <a:noAutofit/>
        </a:bodyPr>
        <a:lstStyle/>
        <a:p>
          <a:pPr marL="0" lvl="0" indent="0" algn="l" defTabSz="800100">
            <a:lnSpc>
              <a:spcPct val="90000"/>
            </a:lnSpc>
            <a:spcBef>
              <a:spcPct val="0"/>
            </a:spcBef>
            <a:spcAft>
              <a:spcPct val="35000"/>
            </a:spcAft>
            <a:buNone/>
          </a:pPr>
          <a:r>
            <a:rPr lang="en-US" sz="1800" kern="1200" dirty="0">
              <a:latin typeface="Georgia" panose="02040502050405020303" pitchFamily="18" charset="0"/>
            </a:rPr>
            <a:t>Confidentiality</a:t>
          </a:r>
          <a:endParaRPr lang="en-IN" sz="1800" kern="1200" dirty="0">
            <a:latin typeface="Georgia" panose="02040502050405020303" pitchFamily="18" charset="0"/>
          </a:endParaRPr>
        </a:p>
      </dsp:txBody>
      <dsp:txXfrm>
        <a:off x="6587629" y="1317995"/>
        <a:ext cx="3402922" cy="712901"/>
      </dsp:txXfrm>
    </dsp:sp>
    <dsp:sp modelId="{76034F7C-DD62-4244-98C7-916480C453FD}">
      <dsp:nvSpPr>
        <dsp:cNvPr id="0" name=""/>
        <dsp:cNvSpPr/>
      </dsp:nvSpPr>
      <dsp:spPr>
        <a:xfrm>
          <a:off x="6587629" y="2061044"/>
          <a:ext cx="3015329" cy="270642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latin typeface="Georgia" panose="02040502050405020303" pitchFamily="18" charset="0"/>
            </a:rPr>
            <a:t>The data is confidential &amp; sensitive in nature and therefore name of the state, company among other details to be kept anonymous</a:t>
          </a:r>
        </a:p>
        <a:p>
          <a:pPr marL="0" lvl="0" indent="0" algn="l" defTabSz="800100">
            <a:lnSpc>
              <a:spcPct val="90000"/>
            </a:lnSpc>
            <a:spcBef>
              <a:spcPct val="0"/>
            </a:spcBef>
            <a:spcAft>
              <a:spcPct val="35000"/>
            </a:spcAft>
            <a:buNone/>
          </a:pPr>
          <a:r>
            <a:rPr lang="en-US" sz="1800" kern="1200" dirty="0">
              <a:latin typeface="Georgia" panose="02040502050405020303" pitchFamily="18" charset="0"/>
            </a:rPr>
            <a:t>For project purpose, strategy formulation will be on high level to avoid disclosure of any implicit information</a:t>
          </a:r>
          <a:endParaRPr lang="en-IN" sz="1800" kern="1200" dirty="0">
            <a:latin typeface="Georgia" panose="02040502050405020303" pitchFamily="18" charset="0"/>
          </a:endParaRPr>
        </a:p>
      </dsp:txBody>
      <dsp:txXfrm>
        <a:off x="6587629" y="2061044"/>
        <a:ext cx="3015329" cy="27064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C967C-A906-48BF-A452-BA1512D4FAC8}">
      <dsp:nvSpPr>
        <dsp:cNvPr id="0" name=""/>
        <dsp:cNvSpPr/>
      </dsp:nvSpPr>
      <dsp:spPr>
        <a:xfrm rot="5400000">
          <a:off x="257527" y="2783160"/>
          <a:ext cx="757872" cy="1261083"/>
        </a:xfrm>
        <a:prstGeom prst="corner">
          <a:avLst>
            <a:gd name="adj1" fmla="val 16120"/>
            <a:gd name="adj2" fmla="val 16110"/>
          </a:avLst>
        </a:prstGeom>
        <a:solidFill>
          <a:schemeClr val="tx1">
            <a:lumMod val="65000"/>
            <a:lumOff val="35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38CAA-2509-4FC6-9DEE-DF00DC59F7A3}">
      <dsp:nvSpPr>
        <dsp:cNvPr id="0" name=""/>
        <dsp:cNvSpPr/>
      </dsp:nvSpPr>
      <dsp:spPr>
        <a:xfrm>
          <a:off x="131020" y="3159952"/>
          <a:ext cx="1138513" cy="997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Georgia" panose="02040502050405020303" pitchFamily="18" charset="0"/>
            </a:rPr>
            <a:t>Analyzing the basic metrics</a:t>
          </a:r>
          <a:endParaRPr lang="en-IN" sz="1400" kern="1200" dirty="0">
            <a:latin typeface="Georgia" panose="02040502050405020303" pitchFamily="18" charset="0"/>
          </a:endParaRPr>
        </a:p>
      </dsp:txBody>
      <dsp:txXfrm>
        <a:off x="131020" y="3159952"/>
        <a:ext cx="1138513" cy="997973"/>
      </dsp:txXfrm>
    </dsp:sp>
    <dsp:sp modelId="{676E0D51-E4CE-4AE6-A76D-A92178DFC2F5}">
      <dsp:nvSpPr>
        <dsp:cNvPr id="0" name=""/>
        <dsp:cNvSpPr/>
      </dsp:nvSpPr>
      <dsp:spPr>
        <a:xfrm>
          <a:off x="1054719" y="2690317"/>
          <a:ext cx="214813" cy="214813"/>
        </a:xfrm>
        <a:prstGeom prst="triangle">
          <a:avLst>
            <a:gd name="adj" fmla="val 100000"/>
          </a:avLst>
        </a:prstGeom>
        <a:solidFill>
          <a:schemeClr val="accent6">
            <a:lumMod val="60000"/>
            <a:lumOff val="4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F72A5E-1DA7-4CB4-AC26-9369D2C4CBE4}">
      <dsp:nvSpPr>
        <dsp:cNvPr id="0" name=""/>
        <dsp:cNvSpPr/>
      </dsp:nvSpPr>
      <dsp:spPr>
        <a:xfrm rot="5400000">
          <a:off x="1651290" y="2438272"/>
          <a:ext cx="757872" cy="1261083"/>
        </a:xfrm>
        <a:prstGeom prst="corner">
          <a:avLst>
            <a:gd name="adj1" fmla="val 16120"/>
            <a:gd name="adj2" fmla="val 16110"/>
          </a:avLst>
        </a:prstGeom>
        <a:solidFill>
          <a:schemeClr val="tx1">
            <a:lumMod val="65000"/>
            <a:lumOff val="35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5ABB43-B82C-41CB-A19C-F863C91CE4C8}">
      <dsp:nvSpPr>
        <dsp:cNvPr id="0" name=""/>
        <dsp:cNvSpPr/>
      </dsp:nvSpPr>
      <dsp:spPr>
        <a:xfrm>
          <a:off x="1524782" y="2815064"/>
          <a:ext cx="1138513" cy="997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Georgia" panose="02040502050405020303" pitchFamily="18" charset="0"/>
            </a:rPr>
            <a:t>Data exploration &amp; Pre-processing</a:t>
          </a:r>
          <a:endParaRPr lang="en-IN" sz="1400" kern="1200" dirty="0">
            <a:latin typeface="Georgia" panose="02040502050405020303" pitchFamily="18" charset="0"/>
          </a:endParaRPr>
        </a:p>
      </dsp:txBody>
      <dsp:txXfrm>
        <a:off x="1524782" y="2815064"/>
        <a:ext cx="1138513" cy="997973"/>
      </dsp:txXfrm>
    </dsp:sp>
    <dsp:sp modelId="{F899EDB3-BE67-4206-BF3D-6A8637069C1A}">
      <dsp:nvSpPr>
        <dsp:cNvPr id="0" name=""/>
        <dsp:cNvSpPr/>
      </dsp:nvSpPr>
      <dsp:spPr>
        <a:xfrm>
          <a:off x="2448481" y="2345429"/>
          <a:ext cx="214813" cy="214813"/>
        </a:xfrm>
        <a:prstGeom prst="triangle">
          <a:avLst>
            <a:gd name="adj" fmla="val 100000"/>
          </a:avLst>
        </a:prstGeom>
        <a:solidFill>
          <a:schemeClr val="accent6">
            <a:lumMod val="60000"/>
            <a:lumOff val="4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0F81CC-B6FD-4117-9FDC-350BAB674843}">
      <dsp:nvSpPr>
        <dsp:cNvPr id="0" name=""/>
        <dsp:cNvSpPr/>
      </dsp:nvSpPr>
      <dsp:spPr>
        <a:xfrm rot="5400000">
          <a:off x="3045052" y="2093384"/>
          <a:ext cx="757872" cy="1261083"/>
        </a:xfrm>
        <a:prstGeom prst="corner">
          <a:avLst>
            <a:gd name="adj1" fmla="val 16120"/>
            <a:gd name="adj2" fmla="val 16110"/>
          </a:avLst>
        </a:prstGeom>
        <a:solidFill>
          <a:schemeClr val="tx1">
            <a:lumMod val="65000"/>
            <a:lumOff val="35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57CD9C-CA68-4D02-A832-6009AF0CE832}">
      <dsp:nvSpPr>
        <dsp:cNvPr id="0" name=""/>
        <dsp:cNvSpPr/>
      </dsp:nvSpPr>
      <dsp:spPr>
        <a:xfrm>
          <a:off x="2918544" y="2470176"/>
          <a:ext cx="1138513" cy="997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Georgia" panose="02040502050405020303" pitchFamily="18" charset="0"/>
            </a:rPr>
            <a:t>Data modelling</a:t>
          </a:r>
          <a:endParaRPr lang="en-IN" sz="1400" kern="1200" dirty="0">
            <a:latin typeface="Georgia" panose="02040502050405020303" pitchFamily="18" charset="0"/>
          </a:endParaRPr>
        </a:p>
      </dsp:txBody>
      <dsp:txXfrm>
        <a:off x="2918544" y="2470176"/>
        <a:ext cx="1138513" cy="997973"/>
      </dsp:txXfrm>
    </dsp:sp>
    <dsp:sp modelId="{4C48C2E9-5A3D-4D0A-94DE-B3190E522B13}">
      <dsp:nvSpPr>
        <dsp:cNvPr id="0" name=""/>
        <dsp:cNvSpPr/>
      </dsp:nvSpPr>
      <dsp:spPr>
        <a:xfrm>
          <a:off x="3842244" y="2000541"/>
          <a:ext cx="214813" cy="214813"/>
        </a:xfrm>
        <a:prstGeom prst="triangle">
          <a:avLst>
            <a:gd name="adj" fmla="val 100000"/>
          </a:avLst>
        </a:prstGeom>
        <a:solidFill>
          <a:schemeClr val="accent6">
            <a:lumMod val="60000"/>
            <a:lumOff val="4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66816B-1A89-4FD2-A465-784C14052390}">
      <dsp:nvSpPr>
        <dsp:cNvPr id="0" name=""/>
        <dsp:cNvSpPr/>
      </dsp:nvSpPr>
      <dsp:spPr>
        <a:xfrm rot="5400000">
          <a:off x="4438815" y="1748496"/>
          <a:ext cx="757872" cy="1261083"/>
        </a:xfrm>
        <a:prstGeom prst="corner">
          <a:avLst>
            <a:gd name="adj1" fmla="val 16120"/>
            <a:gd name="adj2" fmla="val 16110"/>
          </a:avLst>
        </a:prstGeom>
        <a:solidFill>
          <a:schemeClr val="tx1">
            <a:lumMod val="65000"/>
            <a:lumOff val="35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43DBB-DF4A-4781-A426-033042592B9B}">
      <dsp:nvSpPr>
        <dsp:cNvPr id="0" name=""/>
        <dsp:cNvSpPr/>
      </dsp:nvSpPr>
      <dsp:spPr>
        <a:xfrm>
          <a:off x="4312307" y="2125288"/>
          <a:ext cx="1138513" cy="997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Georgia" panose="02040502050405020303" pitchFamily="18" charset="0"/>
            </a:rPr>
            <a:t>Performance estimation</a:t>
          </a:r>
          <a:endParaRPr lang="en-IN" sz="1400" kern="1200" dirty="0">
            <a:latin typeface="Georgia" panose="02040502050405020303" pitchFamily="18" charset="0"/>
          </a:endParaRPr>
        </a:p>
      </dsp:txBody>
      <dsp:txXfrm>
        <a:off x="4312307" y="2125288"/>
        <a:ext cx="1138513" cy="997973"/>
      </dsp:txXfrm>
    </dsp:sp>
    <dsp:sp modelId="{D79FB550-78E3-4660-AC77-232C3EA30C5F}">
      <dsp:nvSpPr>
        <dsp:cNvPr id="0" name=""/>
        <dsp:cNvSpPr/>
      </dsp:nvSpPr>
      <dsp:spPr>
        <a:xfrm>
          <a:off x="5236006" y="1655654"/>
          <a:ext cx="214813" cy="214813"/>
        </a:xfrm>
        <a:prstGeom prst="triangle">
          <a:avLst>
            <a:gd name="adj" fmla="val 100000"/>
          </a:avLst>
        </a:prstGeom>
        <a:solidFill>
          <a:schemeClr val="accent6">
            <a:lumMod val="60000"/>
            <a:lumOff val="4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372AC-65E3-44FD-92F9-000EA1E985A8}">
      <dsp:nvSpPr>
        <dsp:cNvPr id="0" name=""/>
        <dsp:cNvSpPr/>
      </dsp:nvSpPr>
      <dsp:spPr>
        <a:xfrm rot="5400000">
          <a:off x="5776907" y="1459279"/>
          <a:ext cx="757872" cy="1149742"/>
        </a:xfrm>
        <a:prstGeom prst="corner">
          <a:avLst>
            <a:gd name="adj1" fmla="val 16120"/>
            <a:gd name="adj2" fmla="val 16110"/>
          </a:avLst>
        </a:prstGeom>
        <a:solidFill>
          <a:schemeClr val="tx1">
            <a:lumMod val="65000"/>
            <a:lumOff val="35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0E057-7710-44D2-94D2-6CF18560C27C}">
      <dsp:nvSpPr>
        <dsp:cNvPr id="0" name=""/>
        <dsp:cNvSpPr/>
      </dsp:nvSpPr>
      <dsp:spPr>
        <a:xfrm>
          <a:off x="5650399" y="1780400"/>
          <a:ext cx="1138513" cy="997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Georgia" panose="02040502050405020303" pitchFamily="18" charset="0"/>
            </a:rPr>
            <a:t>Model deployment – demand forecast</a:t>
          </a:r>
          <a:endParaRPr lang="en-IN" sz="1400" kern="1200" dirty="0">
            <a:latin typeface="Georgia" panose="02040502050405020303" pitchFamily="18" charset="0"/>
          </a:endParaRPr>
        </a:p>
      </dsp:txBody>
      <dsp:txXfrm>
        <a:off x="5650399" y="1780400"/>
        <a:ext cx="1138513" cy="997973"/>
      </dsp:txXfrm>
    </dsp:sp>
    <dsp:sp modelId="{8CC110E3-5FD0-4129-80F9-F8073E577DAB}">
      <dsp:nvSpPr>
        <dsp:cNvPr id="0" name=""/>
        <dsp:cNvSpPr/>
      </dsp:nvSpPr>
      <dsp:spPr>
        <a:xfrm>
          <a:off x="6574098" y="1310766"/>
          <a:ext cx="214813" cy="214813"/>
        </a:xfrm>
        <a:prstGeom prst="triangle">
          <a:avLst>
            <a:gd name="adj" fmla="val 100000"/>
          </a:avLst>
        </a:prstGeom>
        <a:solidFill>
          <a:schemeClr val="accent6">
            <a:lumMod val="60000"/>
            <a:lumOff val="4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C6E3A-A0E5-4540-9677-D54A2531B989}">
      <dsp:nvSpPr>
        <dsp:cNvPr id="0" name=""/>
        <dsp:cNvSpPr/>
      </dsp:nvSpPr>
      <dsp:spPr>
        <a:xfrm rot="5400000">
          <a:off x="7226340" y="1058720"/>
          <a:ext cx="757872" cy="1261083"/>
        </a:xfrm>
        <a:prstGeom prst="corner">
          <a:avLst>
            <a:gd name="adj1" fmla="val 16120"/>
            <a:gd name="adj2" fmla="val 16110"/>
          </a:avLst>
        </a:prstGeom>
        <a:solidFill>
          <a:schemeClr val="tx1">
            <a:lumMod val="65000"/>
            <a:lumOff val="35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7094CF-CD0C-4066-B5B3-098078F039CE}">
      <dsp:nvSpPr>
        <dsp:cNvPr id="0" name=""/>
        <dsp:cNvSpPr/>
      </dsp:nvSpPr>
      <dsp:spPr>
        <a:xfrm>
          <a:off x="7099832" y="1435512"/>
          <a:ext cx="1138513" cy="997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Georgia" panose="02040502050405020303" pitchFamily="18" charset="0"/>
            </a:rPr>
            <a:t>Demand-Supply gap analysis</a:t>
          </a:r>
          <a:endParaRPr lang="en-IN" sz="1400" kern="1200" dirty="0">
            <a:latin typeface="Georgia" panose="02040502050405020303" pitchFamily="18" charset="0"/>
          </a:endParaRPr>
        </a:p>
      </dsp:txBody>
      <dsp:txXfrm>
        <a:off x="7099832" y="1435512"/>
        <a:ext cx="1138513" cy="997973"/>
      </dsp:txXfrm>
    </dsp:sp>
    <dsp:sp modelId="{9320147E-DA36-44E3-964B-32B22895AAE0}">
      <dsp:nvSpPr>
        <dsp:cNvPr id="0" name=""/>
        <dsp:cNvSpPr/>
      </dsp:nvSpPr>
      <dsp:spPr>
        <a:xfrm>
          <a:off x="8023531" y="965878"/>
          <a:ext cx="214813" cy="214813"/>
        </a:xfrm>
        <a:prstGeom prst="triangle">
          <a:avLst>
            <a:gd name="adj" fmla="val 100000"/>
          </a:avLst>
        </a:prstGeom>
        <a:solidFill>
          <a:schemeClr val="accent6">
            <a:lumMod val="60000"/>
            <a:lumOff val="4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0324C-0F74-4B16-899A-BBCEDD181C23}">
      <dsp:nvSpPr>
        <dsp:cNvPr id="0" name=""/>
        <dsp:cNvSpPr/>
      </dsp:nvSpPr>
      <dsp:spPr>
        <a:xfrm rot="5400000">
          <a:off x="8620102" y="713832"/>
          <a:ext cx="757872" cy="1261083"/>
        </a:xfrm>
        <a:prstGeom prst="corner">
          <a:avLst>
            <a:gd name="adj1" fmla="val 16120"/>
            <a:gd name="adj2" fmla="val 16110"/>
          </a:avLst>
        </a:prstGeom>
        <a:solidFill>
          <a:prstClr val="black">
            <a:lumMod val="65000"/>
            <a:lumOff val="35000"/>
          </a:prstClr>
        </a:solidFill>
        <a:ln w="12700" cap="flat" cmpd="sng" algn="ctr">
          <a:solidFill>
            <a:prstClr val="black">
              <a:lumMod val="50000"/>
              <a:lumOff val="50000"/>
            </a:prst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B0ED58-A5EA-4EB9-9448-0C5731A212F0}">
      <dsp:nvSpPr>
        <dsp:cNvPr id="0" name=""/>
        <dsp:cNvSpPr/>
      </dsp:nvSpPr>
      <dsp:spPr>
        <a:xfrm>
          <a:off x="8465496" y="1090624"/>
          <a:ext cx="1283172" cy="997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Georgia" panose="02040502050405020303" pitchFamily="18" charset="0"/>
            </a:rPr>
            <a:t>Interpretation of results</a:t>
          </a:r>
          <a:endParaRPr lang="en-IN" sz="1400" kern="1200" dirty="0">
            <a:latin typeface="Georgia" panose="02040502050405020303" pitchFamily="18" charset="0"/>
          </a:endParaRPr>
        </a:p>
      </dsp:txBody>
      <dsp:txXfrm>
        <a:off x="8465496" y="1090624"/>
        <a:ext cx="1283172" cy="997973"/>
      </dsp:txXfrm>
    </dsp:sp>
    <dsp:sp modelId="{6FE2D9D9-899E-45B6-AEB7-806D2CCA2E76}">
      <dsp:nvSpPr>
        <dsp:cNvPr id="0" name=""/>
        <dsp:cNvSpPr/>
      </dsp:nvSpPr>
      <dsp:spPr>
        <a:xfrm>
          <a:off x="9417294" y="620990"/>
          <a:ext cx="214813" cy="214813"/>
        </a:xfrm>
        <a:prstGeom prst="triangle">
          <a:avLst>
            <a:gd name="adj" fmla="val 100000"/>
          </a:avLst>
        </a:prstGeom>
        <a:solidFill>
          <a:srgbClr val="A5C249">
            <a:lumMod val="60000"/>
            <a:lumOff val="40000"/>
          </a:srgbClr>
        </a:solidFill>
        <a:ln w="12700" cap="flat" cmpd="sng" algn="ctr">
          <a:solidFill>
            <a:srgbClr val="A5C249">
              <a:lumMod val="40000"/>
              <a:lumOff val="6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47162-A9AB-4CC0-B2CD-9D79EBCB1E98}">
      <dsp:nvSpPr>
        <dsp:cNvPr id="0" name=""/>
        <dsp:cNvSpPr/>
      </dsp:nvSpPr>
      <dsp:spPr>
        <a:xfrm rot="5400000">
          <a:off x="10013865" y="368944"/>
          <a:ext cx="757872" cy="1261083"/>
        </a:xfrm>
        <a:prstGeom prst="corner">
          <a:avLst>
            <a:gd name="adj1" fmla="val 16120"/>
            <a:gd name="adj2" fmla="val 16110"/>
          </a:avLst>
        </a:prstGeom>
        <a:solidFill>
          <a:schemeClr val="tx1">
            <a:lumMod val="65000"/>
            <a:lumOff val="35000"/>
          </a:schemeClr>
        </a:solidFill>
        <a:ln w="12700" cap="flat" cmpd="sng" algn="ctr">
          <a:solidFill>
            <a:schemeClr val="tx1">
              <a:lumMod val="50000"/>
              <a:lumOff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EE5FED-6A96-424B-93D8-942F8172FDBF}">
      <dsp:nvSpPr>
        <dsp:cNvPr id="0" name=""/>
        <dsp:cNvSpPr/>
      </dsp:nvSpPr>
      <dsp:spPr>
        <a:xfrm>
          <a:off x="9887357" y="745737"/>
          <a:ext cx="1138513" cy="997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Georgia" panose="02040502050405020303" pitchFamily="18" charset="0"/>
            </a:rPr>
            <a:t>Strategy for revenue optimization</a:t>
          </a:r>
          <a:endParaRPr lang="en-IN" sz="1400" kern="1200" dirty="0">
            <a:latin typeface="Georgia" panose="02040502050405020303" pitchFamily="18" charset="0"/>
          </a:endParaRPr>
        </a:p>
      </dsp:txBody>
      <dsp:txXfrm>
        <a:off x="9887357" y="745737"/>
        <a:ext cx="1138513" cy="99797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A87B8B-3731-4B43-9966-BFCEA11F04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F0CBDD7-5CB8-41ED-927D-A0FB0B4FCE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30415A-6D24-498D-9363-06520A915589}" type="datetimeFigureOut">
              <a:rPr lang="en-IN" smtClean="0"/>
              <a:t>02/06/21</a:t>
            </a:fld>
            <a:endParaRPr lang="en-IN"/>
          </a:p>
        </p:txBody>
      </p:sp>
      <p:sp>
        <p:nvSpPr>
          <p:cNvPr id="4" name="Footer Placeholder 3">
            <a:extLst>
              <a:ext uri="{FF2B5EF4-FFF2-40B4-BE49-F238E27FC236}">
                <a16:creationId xmlns:a16="http://schemas.microsoft.com/office/drawing/2014/main" id="{EDB83D51-746A-4C2F-B22B-5893A225DA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Group 7: Approval of Capstone Project</a:t>
            </a:r>
            <a:endParaRPr lang="en-IN"/>
          </a:p>
        </p:txBody>
      </p:sp>
      <p:sp>
        <p:nvSpPr>
          <p:cNvPr id="5" name="Slide Number Placeholder 4">
            <a:extLst>
              <a:ext uri="{FF2B5EF4-FFF2-40B4-BE49-F238E27FC236}">
                <a16:creationId xmlns:a16="http://schemas.microsoft.com/office/drawing/2014/main" id="{DFBB96F4-8D1F-4236-9EC5-1A4D9A5675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998D70-990E-47DC-B343-C6776866AE29}" type="slidenum">
              <a:rPr lang="en-IN" smtClean="0"/>
              <a:t>‹#›</a:t>
            </a:fld>
            <a:endParaRPr lang="en-IN"/>
          </a:p>
        </p:txBody>
      </p:sp>
    </p:spTree>
    <p:extLst>
      <p:ext uri="{BB962C8B-B14F-4D97-AF65-F5344CB8AC3E}">
        <p14:creationId xmlns:p14="http://schemas.microsoft.com/office/powerpoint/2010/main" val="412007562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47958-5E69-428D-B97C-3954485F2B77}" type="datetimeFigureOut">
              <a:rPr lang="en-US" smtClean="0"/>
              <a:t>6/2/21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Group 7: Approval of Capstone Project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B21F3-8F20-4E45-82EE-347B4250EAB2}" type="slidenum">
              <a:rPr lang="en-US" smtClean="0"/>
              <a:t>‹#›</a:t>
            </a:fld>
            <a:endParaRPr lang="en-US"/>
          </a:p>
        </p:txBody>
      </p:sp>
    </p:spTree>
    <p:extLst>
      <p:ext uri="{BB962C8B-B14F-4D97-AF65-F5344CB8AC3E}">
        <p14:creationId xmlns:p14="http://schemas.microsoft.com/office/powerpoint/2010/main" val="13961010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301B5C-C06E-4257-91DC-3DD9C997D002}" type="datetime1">
              <a:rPr lang="en-US" smtClean="0"/>
              <a:t>6/2/21</a:t>
            </a:fld>
            <a:endParaRPr lang="en-US"/>
          </a:p>
        </p:txBody>
      </p:sp>
      <p:sp>
        <p:nvSpPr>
          <p:cNvPr id="5" name="Footer Placeholder 4"/>
          <p:cNvSpPr>
            <a:spLocks noGrp="1"/>
          </p:cNvSpPr>
          <p:nvPr>
            <p:ph type="ftr" sz="quarter" idx="11"/>
          </p:nvPr>
        </p:nvSpPr>
        <p:spPr/>
        <p:txBody>
          <a:bodyPr/>
          <a:lstStyle/>
          <a:p>
            <a:r>
              <a:rPr lang="en-US"/>
              <a:t>Group 7: Approval of Capstone Project</a:t>
            </a:r>
            <a:endParaRPr lang="en-US" dirty="0"/>
          </a:p>
        </p:txBody>
      </p:sp>
      <p:sp>
        <p:nvSpPr>
          <p:cNvPr id="6" name="Slide Number Placeholder 5"/>
          <p:cNvSpPr>
            <a:spLocks noGrp="1"/>
          </p:cNvSpPr>
          <p:nvPr>
            <p:ph type="sldNum" sz="quarter" idx="12"/>
          </p:nvPr>
        </p:nvSpPr>
        <p:spPr/>
        <p:txBody>
          <a:bodyPr/>
          <a:lstStyle/>
          <a:p>
            <a:fld id="{81BB0C51-5258-4AC0-8EE7-D6288C1C1196}" type="slidenum">
              <a:rPr lang="en-US" smtClean="0"/>
              <a:t>‹#›</a:t>
            </a:fld>
            <a:endParaRPr lang="en-US" dirty="0"/>
          </a:p>
        </p:txBody>
      </p:sp>
    </p:spTree>
    <p:extLst>
      <p:ext uri="{BB962C8B-B14F-4D97-AF65-F5344CB8AC3E}">
        <p14:creationId xmlns:p14="http://schemas.microsoft.com/office/powerpoint/2010/main" val="372003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29A84-904C-438A-8B10-75BBDFCBEF86}" type="datetime1">
              <a:rPr lang="en-US" smtClean="0"/>
              <a:t>6/2/21</a:t>
            </a:fld>
            <a:endParaRPr lang="en-US"/>
          </a:p>
        </p:txBody>
      </p:sp>
      <p:sp>
        <p:nvSpPr>
          <p:cNvPr id="5" name="Footer Placeholder 4"/>
          <p:cNvSpPr>
            <a:spLocks noGrp="1"/>
          </p:cNvSpPr>
          <p:nvPr>
            <p:ph type="ftr" sz="quarter" idx="11"/>
          </p:nvPr>
        </p:nvSpPr>
        <p:spPr/>
        <p:txBody>
          <a:bodyPr/>
          <a:lstStyle/>
          <a:p>
            <a:r>
              <a:rPr lang="en-US"/>
              <a:t>Group 7: Approval of Capstone Project</a:t>
            </a:r>
          </a:p>
        </p:txBody>
      </p:sp>
      <p:sp>
        <p:nvSpPr>
          <p:cNvPr id="6" name="Slide Number Placeholder 5"/>
          <p:cNvSpPr>
            <a:spLocks noGrp="1"/>
          </p:cNvSpPr>
          <p:nvPr>
            <p:ph type="sldNum" sz="quarter" idx="12"/>
          </p:nvPr>
        </p:nvSpPr>
        <p:spPr/>
        <p:txBody>
          <a:bodyPr/>
          <a:lstStyle/>
          <a:p>
            <a:fld id="{81BB0C51-5258-4AC0-8EE7-D6288C1C1196}" type="slidenum">
              <a:rPr lang="en-US" smtClean="0"/>
              <a:t>‹#›</a:t>
            </a:fld>
            <a:endParaRPr lang="en-US"/>
          </a:p>
        </p:txBody>
      </p:sp>
    </p:spTree>
    <p:extLst>
      <p:ext uri="{BB962C8B-B14F-4D97-AF65-F5344CB8AC3E}">
        <p14:creationId xmlns:p14="http://schemas.microsoft.com/office/powerpoint/2010/main" val="3230852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54FFB-471A-4D2E-8B53-C178E6DD6572}" type="datetime1">
              <a:rPr lang="en-US" smtClean="0"/>
              <a:t>6/2/21</a:t>
            </a:fld>
            <a:endParaRPr lang="en-US"/>
          </a:p>
        </p:txBody>
      </p:sp>
      <p:sp>
        <p:nvSpPr>
          <p:cNvPr id="5" name="Footer Placeholder 4"/>
          <p:cNvSpPr>
            <a:spLocks noGrp="1"/>
          </p:cNvSpPr>
          <p:nvPr>
            <p:ph type="ftr" sz="quarter" idx="11"/>
          </p:nvPr>
        </p:nvSpPr>
        <p:spPr/>
        <p:txBody>
          <a:bodyPr/>
          <a:lstStyle/>
          <a:p>
            <a:r>
              <a:rPr lang="en-US"/>
              <a:t>Group 7: Approval of Capstone Project</a:t>
            </a:r>
          </a:p>
        </p:txBody>
      </p:sp>
      <p:sp>
        <p:nvSpPr>
          <p:cNvPr id="6" name="Slide Number Placeholder 5"/>
          <p:cNvSpPr>
            <a:spLocks noGrp="1"/>
          </p:cNvSpPr>
          <p:nvPr>
            <p:ph type="sldNum" sz="quarter" idx="12"/>
          </p:nvPr>
        </p:nvSpPr>
        <p:spPr/>
        <p:txBody>
          <a:bodyPr/>
          <a:lstStyle/>
          <a:p>
            <a:fld id="{81BB0C51-5258-4AC0-8EE7-D6288C1C1196}" type="slidenum">
              <a:rPr lang="en-US" smtClean="0"/>
              <a:t>‹#›</a:t>
            </a:fld>
            <a:endParaRPr lang="en-US"/>
          </a:p>
        </p:txBody>
      </p:sp>
    </p:spTree>
    <p:extLst>
      <p:ext uri="{BB962C8B-B14F-4D97-AF65-F5344CB8AC3E}">
        <p14:creationId xmlns:p14="http://schemas.microsoft.com/office/powerpoint/2010/main" val="247697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7AAAA0-2F1F-4DD3-BA42-CB5592C33533}" type="datetime1">
              <a:rPr lang="en-US" smtClean="0"/>
              <a:t>6/2/21</a:t>
            </a:fld>
            <a:endParaRPr lang="en-US"/>
          </a:p>
        </p:txBody>
      </p:sp>
      <p:sp>
        <p:nvSpPr>
          <p:cNvPr id="5" name="Footer Placeholder 4"/>
          <p:cNvSpPr>
            <a:spLocks noGrp="1"/>
          </p:cNvSpPr>
          <p:nvPr>
            <p:ph type="ftr" sz="quarter" idx="11"/>
          </p:nvPr>
        </p:nvSpPr>
        <p:spPr/>
        <p:txBody>
          <a:bodyPr/>
          <a:lstStyle/>
          <a:p>
            <a:r>
              <a:rPr lang="en-US"/>
              <a:t>Group 7: Approval of Capstone Project</a:t>
            </a:r>
          </a:p>
        </p:txBody>
      </p:sp>
      <p:sp>
        <p:nvSpPr>
          <p:cNvPr id="6" name="Slide Number Placeholder 5"/>
          <p:cNvSpPr>
            <a:spLocks noGrp="1"/>
          </p:cNvSpPr>
          <p:nvPr>
            <p:ph type="sldNum" sz="quarter" idx="12"/>
          </p:nvPr>
        </p:nvSpPr>
        <p:spPr/>
        <p:txBody>
          <a:bodyPr/>
          <a:lstStyle/>
          <a:p>
            <a:fld id="{81BB0C51-5258-4AC0-8EE7-D6288C1C1196}" type="slidenum">
              <a:rPr lang="en-US" smtClean="0"/>
              <a:t>‹#›</a:t>
            </a:fld>
            <a:endParaRPr lang="en-US"/>
          </a:p>
        </p:txBody>
      </p:sp>
    </p:spTree>
    <p:extLst>
      <p:ext uri="{BB962C8B-B14F-4D97-AF65-F5344CB8AC3E}">
        <p14:creationId xmlns:p14="http://schemas.microsoft.com/office/powerpoint/2010/main" val="245570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FD71A8-5976-4420-BAA8-F6D303E2BA99}" type="datetime1">
              <a:rPr lang="en-US" smtClean="0"/>
              <a:t>6/2/21</a:t>
            </a:fld>
            <a:endParaRPr lang="en-US"/>
          </a:p>
        </p:txBody>
      </p:sp>
      <p:sp>
        <p:nvSpPr>
          <p:cNvPr id="5" name="Footer Placeholder 4"/>
          <p:cNvSpPr>
            <a:spLocks noGrp="1"/>
          </p:cNvSpPr>
          <p:nvPr>
            <p:ph type="ftr" sz="quarter" idx="11"/>
          </p:nvPr>
        </p:nvSpPr>
        <p:spPr/>
        <p:txBody>
          <a:bodyPr/>
          <a:lstStyle/>
          <a:p>
            <a:r>
              <a:rPr lang="en-US"/>
              <a:t>Group 7: Approval of Capstone Project</a:t>
            </a:r>
          </a:p>
        </p:txBody>
      </p:sp>
      <p:sp>
        <p:nvSpPr>
          <p:cNvPr id="6" name="Slide Number Placeholder 5"/>
          <p:cNvSpPr>
            <a:spLocks noGrp="1"/>
          </p:cNvSpPr>
          <p:nvPr>
            <p:ph type="sldNum" sz="quarter" idx="12"/>
          </p:nvPr>
        </p:nvSpPr>
        <p:spPr/>
        <p:txBody>
          <a:bodyPr/>
          <a:lstStyle/>
          <a:p>
            <a:fld id="{81BB0C51-5258-4AC0-8EE7-D6288C1C1196}" type="slidenum">
              <a:rPr lang="en-US" smtClean="0"/>
              <a:t>‹#›</a:t>
            </a:fld>
            <a:endParaRPr lang="en-US"/>
          </a:p>
        </p:txBody>
      </p:sp>
    </p:spTree>
    <p:extLst>
      <p:ext uri="{BB962C8B-B14F-4D97-AF65-F5344CB8AC3E}">
        <p14:creationId xmlns:p14="http://schemas.microsoft.com/office/powerpoint/2010/main" val="4016968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C2E-C3C9-4EB3-A1D9-53D6F7A4144C}" type="datetime1">
              <a:rPr lang="en-US" smtClean="0"/>
              <a:t>6/2/21</a:t>
            </a:fld>
            <a:endParaRPr lang="en-US"/>
          </a:p>
        </p:txBody>
      </p:sp>
      <p:sp>
        <p:nvSpPr>
          <p:cNvPr id="6" name="Footer Placeholder 5"/>
          <p:cNvSpPr>
            <a:spLocks noGrp="1"/>
          </p:cNvSpPr>
          <p:nvPr>
            <p:ph type="ftr" sz="quarter" idx="11"/>
          </p:nvPr>
        </p:nvSpPr>
        <p:spPr/>
        <p:txBody>
          <a:bodyPr/>
          <a:lstStyle/>
          <a:p>
            <a:r>
              <a:rPr lang="en-US"/>
              <a:t>Group 7: Approval of Capstone Project</a:t>
            </a:r>
          </a:p>
        </p:txBody>
      </p:sp>
      <p:sp>
        <p:nvSpPr>
          <p:cNvPr id="7" name="Slide Number Placeholder 6"/>
          <p:cNvSpPr>
            <a:spLocks noGrp="1"/>
          </p:cNvSpPr>
          <p:nvPr>
            <p:ph type="sldNum" sz="quarter" idx="12"/>
          </p:nvPr>
        </p:nvSpPr>
        <p:spPr/>
        <p:txBody>
          <a:bodyPr/>
          <a:lstStyle/>
          <a:p>
            <a:fld id="{81BB0C51-5258-4AC0-8EE7-D6288C1C1196}" type="slidenum">
              <a:rPr lang="en-US" smtClean="0"/>
              <a:t>‹#›</a:t>
            </a:fld>
            <a:endParaRPr lang="en-US"/>
          </a:p>
        </p:txBody>
      </p:sp>
    </p:spTree>
    <p:extLst>
      <p:ext uri="{BB962C8B-B14F-4D97-AF65-F5344CB8AC3E}">
        <p14:creationId xmlns:p14="http://schemas.microsoft.com/office/powerpoint/2010/main" val="189232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5E0C0A-47F5-469E-A5BC-ED2A6A5C850C}" type="datetime1">
              <a:rPr lang="en-US" smtClean="0"/>
              <a:t>6/2/21</a:t>
            </a:fld>
            <a:endParaRPr lang="en-US"/>
          </a:p>
        </p:txBody>
      </p:sp>
      <p:sp>
        <p:nvSpPr>
          <p:cNvPr id="8" name="Footer Placeholder 7"/>
          <p:cNvSpPr>
            <a:spLocks noGrp="1"/>
          </p:cNvSpPr>
          <p:nvPr>
            <p:ph type="ftr" sz="quarter" idx="11"/>
          </p:nvPr>
        </p:nvSpPr>
        <p:spPr/>
        <p:txBody>
          <a:bodyPr/>
          <a:lstStyle/>
          <a:p>
            <a:r>
              <a:rPr lang="en-US"/>
              <a:t>Group 7: Approval of Capstone Project</a:t>
            </a:r>
          </a:p>
        </p:txBody>
      </p:sp>
      <p:sp>
        <p:nvSpPr>
          <p:cNvPr id="9" name="Slide Number Placeholder 8"/>
          <p:cNvSpPr>
            <a:spLocks noGrp="1"/>
          </p:cNvSpPr>
          <p:nvPr>
            <p:ph type="sldNum" sz="quarter" idx="12"/>
          </p:nvPr>
        </p:nvSpPr>
        <p:spPr/>
        <p:txBody>
          <a:bodyPr/>
          <a:lstStyle/>
          <a:p>
            <a:fld id="{81BB0C51-5258-4AC0-8EE7-D6288C1C1196}" type="slidenum">
              <a:rPr lang="en-US" smtClean="0"/>
              <a:t>‹#›</a:t>
            </a:fld>
            <a:endParaRPr lang="en-US"/>
          </a:p>
        </p:txBody>
      </p:sp>
    </p:spTree>
    <p:extLst>
      <p:ext uri="{BB962C8B-B14F-4D97-AF65-F5344CB8AC3E}">
        <p14:creationId xmlns:p14="http://schemas.microsoft.com/office/powerpoint/2010/main" val="157350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859EE2-6646-4472-9A3E-E31631D075E1}" type="datetime1">
              <a:rPr lang="en-US" smtClean="0"/>
              <a:t>6/2/21</a:t>
            </a:fld>
            <a:endParaRPr lang="en-US"/>
          </a:p>
        </p:txBody>
      </p:sp>
      <p:sp>
        <p:nvSpPr>
          <p:cNvPr id="4" name="Footer Placeholder 3"/>
          <p:cNvSpPr>
            <a:spLocks noGrp="1"/>
          </p:cNvSpPr>
          <p:nvPr>
            <p:ph type="ftr" sz="quarter" idx="11"/>
          </p:nvPr>
        </p:nvSpPr>
        <p:spPr/>
        <p:txBody>
          <a:bodyPr/>
          <a:lstStyle/>
          <a:p>
            <a:r>
              <a:rPr lang="en-US"/>
              <a:t>Group 7: Approval of Capstone Project</a:t>
            </a:r>
          </a:p>
        </p:txBody>
      </p:sp>
      <p:sp>
        <p:nvSpPr>
          <p:cNvPr id="5" name="Slide Number Placeholder 4"/>
          <p:cNvSpPr>
            <a:spLocks noGrp="1"/>
          </p:cNvSpPr>
          <p:nvPr>
            <p:ph type="sldNum" sz="quarter" idx="12"/>
          </p:nvPr>
        </p:nvSpPr>
        <p:spPr/>
        <p:txBody>
          <a:bodyPr/>
          <a:lstStyle/>
          <a:p>
            <a:fld id="{81BB0C51-5258-4AC0-8EE7-D6288C1C1196}" type="slidenum">
              <a:rPr lang="en-US" smtClean="0"/>
              <a:t>‹#›</a:t>
            </a:fld>
            <a:endParaRPr lang="en-US"/>
          </a:p>
        </p:txBody>
      </p:sp>
    </p:spTree>
    <p:extLst>
      <p:ext uri="{BB962C8B-B14F-4D97-AF65-F5344CB8AC3E}">
        <p14:creationId xmlns:p14="http://schemas.microsoft.com/office/powerpoint/2010/main" val="408448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DD0D0-F37E-4103-B670-CF9B5A8C26AC}" type="datetime1">
              <a:rPr lang="en-US" smtClean="0"/>
              <a:t>6/2/21</a:t>
            </a:fld>
            <a:endParaRPr lang="en-US"/>
          </a:p>
        </p:txBody>
      </p:sp>
      <p:sp>
        <p:nvSpPr>
          <p:cNvPr id="3" name="Footer Placeholder 2"/>
          <p:cNvSpPr>
            <a:spLocks noGrp="1"/>
          </p:cNvSpPr>
          <p:nvPr>
            <p:ph type="ftr" sz="quarter" idx="11"/>
          </p:nvPr>
        </p:nvSpPr>
        <p:spPr/>
        <p:txBody>
          <a:bodyPr/>
          <a:lstStyle/>
          <a:p>
            <a:r>
              <a:rPr lang="en-US"/>
              <a:t>Group 7: Approval of Capstone Project</a:t>
            </a:r>
          </a:p>
        </p:txBody>
      </p:sp>
      <p:sp>
        <p:nvSpPr>
          <p:cNvPr id="4" name="Slide Number Placeholder 3"/>
          <p:cNvSpPr>
            <a:spLocks noGrp="1"/>
          </p:cNvSpPr>
          <p:nvPr>
            <p:ph type="sldNum" sz="quarter" idx="12"/>
          </p:nvPr>
        </p:nvSpPr>
        <p:spPr/>
        <p:txBody>
          <a:bodyPr/>
          <a:lstStyle/>
          <a:p>
            <a:fld id="{81BB0C51-5258-4AC0-8EE7-D6288C1C1196}" type="slidenum">
              <a:rPr lang="en-US" smtClean="0"/>
              <a:t>‹#›</a:t>
            </a:fld>
            <a:endParaRPr lang="en-US" dirty="0"/>
          </a:p>
        </p:txBody>
      </p:sp>
      <p:pic>
        <p:nvPicPr>
          <p:cNvPr id="5" name="Picture 4" descr="A picture containing drawing&#10;&#10;Description automatically generated">
            <a:extLst>
              <a:ext uri="{FF2B5EF4-FFF2-40B4-BE49-F238E27FC236}">
                <a16:creationId xmlns:a16="http://schemas.microsoft.com/office/drawing/2014/main" id="{600FEA56-55B8-4E8C-A0E8-2A7F23302C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5977" y="10055"/>
            <a:ext cx="5099500" cy="904311"/>
          </a:xfrm>
          <a:prstGeom prst="rect">
            <a:avLst/>
          </a:prstGeom>
        </p:spPr>
      </p:pic>
      <p:cxnSp>
        <p:nvCxnSpPr>
          <p:cNvPr id="6" name="Straight Connector 5">
            <a:extLst>
              <a:ext uri="{FF2B5EF4-FFF2-40B4-BE49-F238E27FC236}">
                <a16:creationId xmlns:a16="http://schemas.microsoft.com/office/drawing/2014/main" id="{68E8FAFE-CC1F-496C-8379-1DFD02D97464}"/>
              </a:ext>
            </a:extLst>
          </p:cNvPr>
          <p:cNvCxnSpPr>
            <a:cxnSpLocks/>
          </p:cNvCxnSpPr>
          <p:nvPr userDrawn="1"/>
        </p:nvCxnSpPr>
        <p:spPr>
          <a:xfrm>
            <a:off x="0" y="586848"/>
            <a:ext cx="918972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51331C7-BD98-46EB-831C-F6847E293FC9}"/>
              </a:ext>
            </a:extLst>
          </p:cNvPr>
          <p:cNvSpPr/>
          <p:nvPr userDrawn="1"/>
        </p:nvSpPr>
        <p:spPr>
          <a:xfrm>
            <a:off x="7230801" y="10055"/>
            <a:ext cx="2588455" cy="904311"/>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descr="A close up of a logo&#10;&#10;Description automatically generated">
            <a:extLst>
              <a:ext uri="{FF2B5EF4-FFF2-40B4-BE49-F238E27FC236}">
                <a16:creationId xmlns:a16="http://schemas.microsoft.com/office/drawing/2014/main" id="{8E166986-910A-437D-A14A-89E2F13A482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8000" t="6657" r="2006" b="5206"/>
          <a:stretch/>
        </p:blipFill>
        <p:spPr>
          <a:xfrm>
            <a:off x="0" y="27524"/>
            <a:ext cx="998895" cy="1375811"/>
          </a:xfrm>
          <a:prstGeom prst="rect">
            <a:avLst/>
          </a:prstGeom>
        </p:spPr>
      </p:pic>
    </p:spTree>
    <p:extLst>
      <p:ext uri="{BB962C8B-B14F-4D97-AF65-F5344CB8AC3E}">
        <p14:creationId xmlns:p14="http://schemas.microsoft.com/office/powerpoint/2010/main" val="398734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EB1C6-DF82-41CD-8BEE-2CE701EE3D1D}" type="datetime1">
              <a:rPr lang="en-US" smtClean="0"/>
              <a:t>6/2/21</a:t>
            </a:fld>
            <a:endParaRPr lang="en-US"/>
          </a:p>
        </p:txBody>
      </p:sp>
      <p:sp>
        <p:nvSpPr>
          <p:cNvPr id="6" name="Footer Placeholder 5"/>
          <p:cNvSpPr>
            <a:spLocks noGrp="1"/>
          </p:cNvSpPr>
          <p:nvPr>
            <p:ph type="ftr" sz="quarter" idx="11"/>
          </p:nvPr>
        </p:nvSpPr>
        <p:spPr/>
        <p:txBody>
          <a:bodyPr/>
          <a:lstStyle/>
          <a:p>
            <a:r>
              <a:rPr lang="en-US"/>
              <a:t>Group 7: Approval of Capstone Project</a:t>
            </a:r>
          </a:p>
        </p:txBody>
      </p:sp>
      <p:sp>
        <p:nvSpPr>
          <p:cNvPr id="7" name="Slide Number Placeholder 6"/>
          <p:cNvSpPr>
            <a:spLocks noGrp="1"/>
          </p:cNvSpPr>
          <p:nvPr>
            <p:ph type="sldNum" sz="quarter" idx="12"/>
          </p:nvPr>
        </p:nvSpPr>
        <p:spPr/>
        <p:txBody>
          <a:bodyPr/>
          <a:lstStyle/>
          <a:p>
            <a:fld id="{81BB0C51-5258-4AC0-8EE7-D6288C1C1196}" type="slidenum">
              <a:rPr lang="en-US" smtClean="0"/>
              <a:t>‹#›</a:t>
            </a:fld>
            <a:endParaRPr lang="en-US"/>
          </a:p>
        </p:txBody>
      </p:sp>
    </p:spTree>
    <p:extLst>
      <p:ext uri="{BB962C8B-B14F-4D97-AF65-F5344CB8AC3E}">
        <p14:creationId xmlns:p14="http://schemas.microsoft.com/office/powerpoint/2010/main" val="307146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DE6D5-2BF3-46FF-B5B6-818F744BBF32}" type="datetime1">
              <a:rPr lang="en-US" smtClean="0"/>
              <a:t>6/2/21</a:t>
            </a:fld>
            <a:endParaRPr lang="en-US"/>
          </a:p>
        </p:txBody>
      </p:sp>
      <p:sp>
        <p:nvSpPr>
          <p:cNvPr id="6" name="Footer Placeholder 5"/>
          <p:cNvSpPr>
            <a:spLocks noGrp="1"/>
          </p:cNvSpPr>
          <p:nvPr>
            <p:ph type="ftr" sz="quarter" idx="11"/>
          </p:nvPr>
        </p:nvSpPr>
        <p:spPr/>
        <p:txBody>
          <a:bodyPr/>
          <a:lstStyle/>
          <a:p>
            <a:r>
              <a:rPr lang="en-US"/>
              <a:t>Group 7: Approval of Capstone Project</a:t>
            </a:r>
          </a:p>
        </p:txBody>
      </p:sp>
      <p:sp>
        <p:nvSpPr>
          <p:cNvPr id="7" name="Slide Number Placeholder 6"/>
          <p:cNvSpPr>
            <a:spLocks noGrp="1"/>
          </p:cNvSpPr>
          <p:nvPr>
            <p:ph type="sldNum" sz="quarter" idx="12"/>
          </p:nvPr>
        </p:nvSpPr>
        <p:spPr/>
        <p:txBody>
          <a:bodyPr/>
          <a:lstStyle/>
          <a:p>
            <a:fld id="{81BB0C51-5258-4AC0-8EE7-D6288C1C1196}" type="slidenum">
              <a:rPr lang="en-US" smtClean="0"/>
              <a:t>‹#›</a:t>
            </a:fld>
            <a:endParaRPr lang="en-US"/>
          </a:p>
        </p:txBody>
      </p:sp>
    </p:spTree>
    <p:extLst>
      <p:ext uri="{BB962C8B-B14F-4D97-AF65-F5344CB8AC3E}">
        <p14:creationId xmlns:p14="http://schemas.microsoft.com/office/powerpoint/2010/main" val="218186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sv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116D6-F3A1-49E7-A575-204B6C94EDB0}" type="datetime1">
              <a:rPr lang="en-US" smtClean="0"/>
              <a:t>6/2/21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Group 7: Approval of Capstone Project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B0C51-5258-4AC0-8EE7-D6288C1C1196}" type="slidenum">
              <a:rPr lang="en-US" smtClean="0"/>
              <a:t>‹#›</a:t>
            </a:fld>
            <a:endParaRPr lang="en-US"/>
          </a:p>
        </p:txBody>
      </p:sp>
      <p:pic>
        <p:nvPicPr>
          <p:cNvPr id="8" name="Picture 7" descr="A picture containing refrigerator&#10;&#10;Description automatically generated">
            <a:extLst>
              <a:ext uri="{FF2B5EF4-FFF2-40B4-BE49-F238E27FC236}">
                <a16:creationId xmlns:a16="http://schemas.microsoft.com/office/drawing/2014/main" id="{C5DA65D5-39EA-47A4-BA8E-5FDD676F43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7526" y="0"/>
            <a:ext cx="12192000" cy="685800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66F381C9-28BF-4BC8-B809-27E7D43B2BCA}"/>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335486" y="10055"/>
            <a:ext cx="5849991" cy="1037398"/>
          </a:xfrm>
          <a:prstGeom prst="rect">
            <a:avLst/>
          </a:prstGeom>
        </p:spPr>
      </p:pic>
      <p:sp>
        <p:nvSpPr>
          <p:cNvPr id="11" name="Rectangle 10">
            <a:extLst>
              <a:ext uri="{FF2B5EF4-FFF2-40B4-BE49-F238E27FC236}">
                <a16:creationId xmlns:a16="http://schemas.microsoft.com/office/drawing/2014/main" id="{60F0E3C7-E81C-4A1C-B5C3-9BB10931C330}"/>
              </a:ext>
            </a:extLst>
          </p:cNvPr>
          <p:cNvSpPr/>
          <p:nvPr userDrawn="1"/>
        </p:nvSpPr>
        <p:spPr>
          <a:xfrm>
            <a:off x="6325106" y="10055"/>
            <a:ext cx="3089198" cy="103497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050" name="Picture 2">
            <a:extLst>
              <a:ext uri="{FF2B5EF4-FFF2-40B4-BE49-F238E27FC236}">
                <a16:creationId xmlns:a16="http://schemas.microsoft.com/office/drawing/2014/main" id="{70068C94-1298-458B-8677-836927E38D28}"/>
              </a:ext>
            </a:extLst>
          </p:cNvPr>
          <p:cNvPicPr>
            <a:picLocks noChangeAspect="1" noChangeArrowheads="1"/>
          </p:cNvPicPr>
          <p:nvPr userDrawn="1"/>
        </p:nvPicPr>
        <p:blipFill rotWithShape="1">
          <a:blip r:embed="rId15">
            <a:extLst>
              <a:ext uri="{28A0092B-C50C-407E-A947-70E740481C1C}">
                <a14:useLocalDpi xmlns:a14="http://schemas.microsoft.com/office/drawing/2010/main" val="0"/>
              </a:ext>
            </a:extLst>
          </a:blip>
          <a:srcRect t="12593" b="24705"/>
          <a:stretch/>
        </p:blipFill>
        <p:spPr bwMode="auto">
          <a:xfrm>
            <a:off x="20537" y="69547"/>
            <a:ext cx="2302860" cy="9754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4DF1B20-A083-418F-8174-3F70BA8369A8}"/>
              </a:ext>
            </a:extLst>
          </p:cNvPr>
          <p:cNvSpPr txBox="1"/>
          <p:nvPr userDrawn="1"/>
        </p:nvSpPr>
        <p:spPr>
          <a:xfrm>
            <a:off x="4783188" y="6528716"/>
            <a:ext cx="6008915" cy="246221"/>
          </a:xfrm>
          <a:prstGeom prst="rect">
            <a:avLst/>
          </a:prstGeom>
          <a:noFill/>
        </p:spPr>
        <p:txBody>
          <a:bodyPr wrap="square" rtlCol="0">
            <a:spAutoFit/>
          </a:bodyPr>
          <a:lstStyle/>
          <a:p>
            <a:r>
              <a:rPr lang="en-IN" sz="1000" dirty="0"/>
              <a:t> Copyright 2020 and beyond. Distribution prohibited . All rights reserved</a:t>
            </a:r>
          </a:p>
        </p:txBody>
      </p:sp>
      <p:pic>
        <p:nvPicPr>
          <p:cNvPr id="18" name="Graphic 17" descr="Badge Copyright">
            <a:extLst>
              <a:ext uri="{FF2B5EF4-FFF2-40B4-BE49-F238E27FC236}">
                <a16:creationId xmlns:a16="http://schemas.microsoft.com/office/drawing/2014/main" id="{7FD67E10-C91B-4E52-93A9-9E354BBDA02E}"/>
              </a:ext>
            </a:extLst>
          </p:cNvPr>
          <p:cNvPicPr>
            <a:picLocks noChangeAspect="1"/>
          </p:cNvPicPr>
          <p:nvPr userDrawn="1"/>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482743" y="6486345"/>
            <a:ext cx="300445" cy="300445"/>
          </a:xfrm>
          <a:prstGeom prst="rect">
            <a:avLst/>
          </a:prstGeom>
        </p:spPr>
      </p:pic>
    </p:spTree>
    <p:extLst>
      <p:ext uri="{BB962C8B-B14F-4D97-AF65-F5344CB8AC3E}">
        <p14:creationId xmlns:p14="http://schemas.microsoft.com/office/powerpoint/2010/main" val="1071948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Team%207_%20Capstone%20Project%20sample%20dataset.xlsx" TargetMode="External"/><Relationship Id="rId2" Type="http://schemas.openxmlformats.org/officeDocument/2006/relationships/image" Target="../media/image14.tmp"/><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mailto:ipba20b6nishanks@iimidr.ac.in" TargetMode="External"/><Relationship Id="rId13" Type="http://schemas.openxmlformats.org/officeDocument/2006/relationships/hyperlink" Target="mailto:Kinshuk.chaturvedi07@gmail.com" TargetMode="External"/><Relationship Id="rId3" Type="http://schemas.openxmlformats.org/officeDocument/2006/relationships/image" Target="../media/image17.jpeg"/><Relationship Id="rId7" Type="http://schemas.openxmlformats.org/officeDocument/2006/relationships/image" Target="../media/image19.jpeg"/><Relationship Id="rId12" Type="http://schemas.openxmlformats.org/officeDocument/2006/relationships/image" Target="../media/image22.png"/><Relationship Id="rId2" Type="http://schemas.openxmlformats.org/officeDocument/2006/relationships/hyperlink" Target="mailto:paswanankit001@gmail.com" TargetMode="External"/><Relationship Id="rId1" Type="http://schemas.openxmlformats.org/officeDocument/2006/relationships/slideLayout" Target="../slideLayouts/slideLayout2.xml"/><Relationship Id="rId6" Type="http://schemas.openxmlformats.org/officeDocument/2006/relationships/hyperlink" Target="mailto:ipba20b6akashd@iimidr.ac.in" TargetMode="External"/><Relationship Id="rId11" Type="http://schemas.openxmlformats.org/officeDocument/2006/relationships/image" Target="../media/image21.jpeg"/><Relationship Id="rId5" Type="http://schemas.openxmlformats.org/officeDocument/2006/relationships/image" Target="../media/image18.jpeg"/><Relationship Id="rId10" Type="http://schemas.openxmlformats.org/officeDocument/2006/relationships/hyperlink" Target="mailto:harshgiri12@gmail.com" TargetMode="External"/><Relationship Id="rId4" Type="http://schemas.openxmlformats.org/officeDocument/2006/relationships/hyperlink" Target="mailto:simranzutshi4@gmail.com" TargetMode="External"/><Relationship Id="rId9" Type="http://schemas.openxmlformats.org/officeDocument/2006/relationships/image" Target="../media/image20.jpeg"/><Relationship Id="rId1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picture containing computer, holding, table&#10;&#10;Description automatically generated">
            <a:extLst>
              <a:ext uri="{FF2B5EF4-FFF2-40B4-BE49-F238E27FC236}">
                <a16:creationId xmlns:a16="http://schemas.microsoft.com/office/drawing/2014/main" id="{028C19A9-810C-4C90-AE4C-B0BA83344554}"/>
              </a:ext>
            </a:extLst>
          </p:cNvPr>
          <p:cNvPicPr>
            <a:picLocks noChangeAspect="1"/>
          </p:cNvPicPr>
          <p:nvPr/>
        </p:nvPicPr>
        <p:blipFill rotWithShape="1">
          <a:blip r:embed="rId2">
            <a:extLst>
              <a:ext uri="{28A0092B-C50C-407E-A947-70E740481C1C}">
                <a14:useLocalDpi xmlns:a14="http://schemas.microsoft.com/office/drawing/2010/main" val="0"/>
              </a:ext>
            </a:extLst>
          </a:blip>
          <a:srcRect l="30929" r="8769" b="11501"/>
          <a:stretch/>
        </p:blipFill>
        <p:spPr>
          <a:xfrm>
            <a:off x="6168575" y="508001"/>
            <a:ext cx="6032743" cy="6350000"/>
          </a:xfrm>
          <a:prstGeom prst="rect">
            <a:avLst/>
          </a:prstGeom>
        </p:spPr>
      </p:pic>
      <p:sp>
        <p:nvSpPr>
          <p:cNvPr id="2" name="Title 1">
            <a:extLst>
              <a:ext uri="{FF2B5EF4-FFF2-40B4-BE49-F238E27FC236}">
                <a16:creationId xmlns:a16="http://schemas.microsoft.com/office/drawing/2014/main" id="{E8C202D0-8124-4A31-9E47-AFB3B7E158F5}"/>
              </a:ext>
            </a:extLst>
          </p:cNvPr>
          <p:cNvSpPr>
            <a:spLocks noGrp="1"/>
          </p:cNvSpPr>
          <p:nvPr>
            <p:ph type="ctrTitle"/>
          </p:nvPr>
        </p:nvSpPr>
        <p:spPr>
          <a:xfrm>
            <a:off x="617418" y="1626028"/>
            <a:ext cx="9540995" cy="3615188"/>
          </a:xfrm>
        </p:spPr>
        <p:txBody>
          <a:bodyPr anchor="ctr">
            <a:noAutofit/>
          </a:bodyPr>
          <a:lstStyle/>
          <a:p>
            <a:pPr algn="l"/>
            <a:r>
              <a:rPr lang="en-US" sz="4800" b="1" cap="small" dirty="0">
                <a:latin typeface="Georgia" panose="02040502050405020303" pitchFamily="18" charset="0"/>
              </a:rPr>
              <a:t>Capstone Project</a:t>
            </a:r>
            <a:br>
              <a:rPr lang="en-US" sz="4800" cap="small" dirty="0">
                <a:latin typeface="Georgia" panose="02040502050405020303" pitchFamily="18" charset="0"/>
              </a:rPr>
            </a:br>
            <a:br>
              <a:rPr lang="en-US" sz="4800" cap="small" dirty="0">
                <a:latin typeface="Georgia" panose="02040502050405020303" pitchFamily="18" charset="0"/>
              </a:rPr>
            </a:br>
            <a:r>
              <a:rPr lang="en-US" sz="4800" dirty="0">
                <a:latin typeface="Georgia" panose="02040502050405020303" pitchFamily="18" charset="0"/>
              </a:rPr>
              <a:t>Fine-tuning of demand &amp; supply of electricity by using forecasting techniques</a:t>
            </a:r>
            <a:endParaRPr lang="en-IN" sz="4800" dirty="0">
              <a:latin typeface="Georgia" panose="02040502050405020303" pitchFamily="18" charset="0"/>
            </a:endParaRPr>
          </a:p>
        </p:txBody>
      </p:sp>
      <p:sp>
        <p:nvSpPr>
          <p:cNvPr id="3" name="Subtitle 2">
            <a:extLst>
              <a:ext uri="{FF2B5EF4-FFF2-40B4-BE49-F238E27FC236}">
                <a16:creationId xmlns:a16="http://schemas.microsoft.com/office/drawing/2014/main" id="{5CC1C95D-7E32-47A7-9C65-0B270261DFA8}"/>
              </a:ext>
            </a:extLst>
          </p:cNvPr>
          <p:cNvSpPr>
            <a:spLocks noGrp="1"/>
          </p:cNvSpPr>
          <p:nvPr>
            <p:ph type="subTitle" idx="1"/>
          </p:nvPr>
        </p:nvSpPr>
        <p:spPr>
          <a:xfrm>
            <a:off x="617418" y="5231972"/>
            <a:ext cx="7912220" cy="962351"/>
          </a:xfrm>
        </p:spPr>
        <p:txBody>
          <a:bodyPr anchor="ctr"/>
          <a:lstStyle/>
          <a:p>
            <a:pPr algn="just"/>
            <a:r>
              <a:rPr lang="en-US" dirty="0">
                <a:latin typeface="Georgia" panose="02040502050405020303" pitchFamily="18" charset="0"/>
              </a:rPr>
              <a:t>Team 7</a:t>
            </a:r>
          </a:p>
          <a:p>
            <a:pPr algn="just"/>
            <a:r>
              <a:rPr lang="en-US" dirty="0">
                <a:latin typeface="Georgia" panose="02040502050405020303" pitchFamily="18" charset="0"/>
              </a:rPr>
              <a:t>Batch 6A</a:t>
            </a:r>
            <a:endParaRPr lang="en-IN" dirty="0">
              <a:latin typeface="Georgia" panose="02040502050405020303" pitchFamily="18" charset="0"/>
            </a:endParaRPr>
          </a:p>
        </p:txBody>
      </p:sp>
      <p:sp>
        <p:nvSpPr>
          <p:cNvPr id="5" name="Subtitle 2">
            <a:extLst>
              <a:ext uri="{FF2B5EF4-FFF2-40B4-BE49-F238E27FC236}">
                <a16:creationId xmlns:a16="http://schemas.microsoft.com/office/drawing/2014/main" id="{96D8BCEA-030F-4118-9E8E-3DC5E67D26F2}"/>
              </a:ext>
            </a:extLst>
          </p:cNvPr>
          <p:cNvSpPr txBox="1">
            <a:spLocks/>
          </p:cNvSpPr>
          <p:nvPr/>
        </p:nvSpPr>
        <p:spPr>
          <a:xfrm>
            <a:off x="4709969" y="5904894"/>
            <a:ext cx="7265666" cy="10827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endParaRPr lang="en-US" sz="1400" dirty="0">
              <a:latin typeface="Georgia" panose="02040502050405020303" pitchFamily="18" charset="0"/>
            </a:endParaRPr>
          </a:p>
          <a:p>
            <a:pPr algn="r"/>
            <a:r>
              <a:rPr lang="en-US" sz="1400" dirty="0">
                <a:latin typeface="Georgia" panose="02040502050405020303" pitchFamily="18" charset="0"/>
              </a:rPr>
              <a:t>02</a:t>
            </a:r>
            <a:r>
              <a:rPr lang="en-US" sz="1400" baseline="30000" dirty="0">
                <a:latin typeface="Georgia" panose="02040502050405020303" pitchFamily="18" charset="0"/>
              </a:rPr>
              <a:t>nd</a:t>
            </a:r>
            <a:r>
              <a:rPr lang="en-US" sz="1400" dirty="0">
                <a:latin typeface="Georgia" panose="02040502050405020303" pitchFamily="18" charset="0"/>
              </a:rPr>
              <a:t> June 2021</a:t>
            </a:r>
            <a:endParaRPr lang="en-IN" sz="1400" dirty="0">
              <a:latin typeface="Georgia" panose="02040502050405020303" pitchFamily="18" charset="0"/>
            </a:endParaRPr>
          </a:p>
        </p:txBody>
      </p:sp>
    </p:spTree>
    <p:extLst>
      <p:ext uri="{BB962C8B-B14F-4D97-AF65-F5344CB8AC3E}">
        <p14:creationId xmlns:p14="http://schemas.microsoft.com/office/powerpoint/2010/main" val="21584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33ADCB1-6996-426C-BA03-0FD5AACF7021}"/>
              </a:ext>
            </a:extLst>
          </p:cNvPr>
          <p:cNvSpPr txBox="1"/>
          <p:nvPr/>
        </p:nvSpPr>
        <p:spPr>
          <a:xfrm>
            <a:off x="295845" y="4131666"/>
            <a:ext cx="138908" cy="277719"/>
          </a:xfrm>
          <a:prstGeom prst="rect">
            <a:avLst/>
          </a:prstGeom>
          <a:noFill/>
        </p:spPr>
        <p:txBody>
          <a:bodyPr wrap="none" rtlCol="0">
            <a:spAutoFit/>
          </a:bodyPr>
          <a:lstStyle/>
          <a:p>
            <a:endParaRPr lang="en-US" spc="-42" dirty="0">
              <a:solidFill>
                <a:schemeClr val="bg1"/>
              </a:solidFill>
              <a:latin typeface="Montserrat"/>
              <a:cs typeface="Montserrat"/>
            </a:endParaRPr>
          </a:p>
        </p:txBody>
      </p:sp>
      <p:sp>
        <p:nvSpPr>
          <p:cNvPr id="2" name="Title 1">
            <a:extLst>
              <a:ext uri="{FF2B5EF4-FFF2-40B4-BE49-F238E27FC236}">
                <a16:creationId xmlns:a16="http://schemas.microsoft.com/office/drawing/2014/main" id="{DAE59DE5-0266-400B-910C-4FEA743F91D0}"/>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About the dataset (2/2)</a:t>
            </a:r>
            <a:endParaRPr lang="en-IN" sz="3600" b="1" dirty="0">
              <a:latin typeface="Georgia" panose="02040502050405020303" pitchFamily="18" charset="0"/>
            </a:endParaRPr>
          </a:p>
        </p:txBody>
      </p:sp>
      <p:pic>
        <p:nvPicPr>
          <p:cNvPr id="5" name="Picture 4">
            <a:extLst>
              <a:ext uri="{FF2B5EF4-FFF2-40B4-BE49-F238E27FC236}">
                <a16:creationId xmlns:a16="http://schemas.microsoft.com/office/drawing/2014/main" id="{43C004C6-29FC-4A26-AC39-D60DBCDE0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57" y="1445339"/>
            <a:ext cx="11130110" cy="4778478"/>
          </a:xfrm>
          <a:prstGeom prst="rect">
            <a:avLst/>
          </a:prstGeom>
        </p:spPr>
      </p:pic>
      <p:sp>
        <p:nvSpPr>
          <p:cNvPr id="7" name="Footer Placeholder 6">
            <a:extLst>
              <a:ext uri="{FF2B5EF4-FFF2-40B4-BE49-F238E27FC236}">
                <a16:creationId xmlns:a16="http://schemas.microsoft.com/office/drawing/2014/main" id="{6612F594-C152-48D1-920F-899634F8A2A9}"/>
              </a:ext>
            </a:extLst>
          </p:cNvPr>
          <p:cNvSpPr>
            <a:spLocks noGrp="1"/>
          </p:cNvSpPr>
          <p:nvPr>
            <p:ph type="ftr" sz="quarter" idx="11"/>
          </p:nvPr>
        </p:nvSpPr>
        <p:spPr/>
        <p:txBody>
          <a:bodyPr/>
          <a:lstStyle/>
          <a:p>
            <a:r>
              <a:rPr lang="en-US" dirty="0"/>
              <a:t>Group 7: Approval of Capstone Project</a:t>
            </a:r>
          </a:p>
        </p:txBody>
      </p:sp>
      <p:sp>
        <p:nvSpPr>
          <p:cNvPr id="10" name="Slide Number Placeholder 9">
            <a:extLst>
              <a:ext uri="{FF2B5EF4-FFF2-40B4-BE49-F238E27FC236}">
                <a16:creationId xmlns:a16="http://schemas.microsoft.com/office/drawing/2014/main" id="{663C6F2F-7BD1-47FA-B52D-A74AF25A027C}"/>
              </a:ext>
            </a:extLst>
          </p:cNvPr>
          <p:cNvSpPr>
            <a:spLocks noGrp="1"/>
          </p:cNvSpPr>
          <p:nvPr>
            <p:ph type="sldNum" sz="quarter" idx="12"/>
          </p:nvPr>
        </p:nvSpPr>
        <p:spPr/>
        <p:txBody>
          <a:bodyPr/>
          <a:lstStyle/>
          <a:p>
            <a:fld id="{81BB0C51-5258-4AC0-8EE7-D6288C1C1196}" type="slidenum">
              <a:rPr lang="en-US" smtClean="0"/>
              <a:t>10</a:t>
            </a:fld>
            <a:endParaRPr lang="en-US" dirty="0"/>
          </a:p>
        </p:txBody>
      </p:sp>
      <p:pic>
        <p:nvPicPr>
          <p:cNvPr id="4" name="Graphic 3" descr="Paper">
            <a:hlinkClick r:id="rId3" action="ppaction://hlinkfile"/>
            <a:extLst>
              <a:ext uri="{FF2B5EF4-FFF2-40B4-BE49-F238E27FC236}">
                <a16:creationId xmlns:a16="http://schemas.microsoft.com/office/drawing/2014/main" id="{8C9EB877-A009-4787-85BA-9675832353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29329" y="720211"/>
            <a:ext cx="518657" cy="518657"/>
          </a:xfrm>
          <a:prstGeom prst="rect">
            <a:avLst/>
          </a:prstGeom>
        </p:spPr>
      </p:pic>
      <p:sp>
        <p:nvSpPr>
          <p:cNvPr id="8" name="TextBox 7">
            <a:extLst>
              <a:ext uri="{FF2B5EF4-FFF2-40B4-BE49-F238E27FC236}">
                <a16:creationId xmlns:a16="http://schemas.microsoft.com/office/drawing/2014/main" id="{CE51506D-1ADC-461F-8D98-921A57472CFA}"/>
              </a:ext>
            </a:extLst>
          </p:cNvPr>
          <p:cNvSpPr txBox="1"/>
          <p:nvPr/>
        </p:nvSpPr>
        <p:spPr>
          <a:xfrm>
            <a:off x="10707389" y="1149549"/>
            <a:ext cx="1135481" cy="307777"/>
          </a:xfrm>
          <a:prstGeom prst="rect">
            <a:avLst/>
          </a:prstGeom>
          <a:noFill/>
          <a:effectLst>
            <a:outerShdw blurRad="50800" dist="38100" dir="18900000" algn="bl" rotWithShape="0">
              <a:prstClr val="black">
                <a:alpha val="40000"/>
              </a:prstClr>
            </a:outerShdw>
          </a:effectLst>
        </p:spPr>
        <p:txBody>
          <a:bodyPr wrap="square" rtlCol="0">
            <a:spAutoFit/>
          </a:bodyPr>
          <a:lstStyle/>
          <a:p>
            <a:pPr algn="ctr"/>
            <a:r>
              <a:rPr lang="en-US" sz="1400" b="1" dirty="0">
                <a:latin typeface="Georgia" panose="02040502050405020303" pitchFamily="18" charset="0"/>
              </a:rPr>
              <a:t>Click here</a:t>
            </a:r>
            <a:endParaRPr lang="en-IN" sz="1400" b="1" dirty="0">
              <a:latin typeface="Georgia" panose="02040502050405020303" pitchFamily="18" charset="0"/>
            </a:endParaRPr>
          </a:p>
        </p:txBody>
      </p:sp>
    </p:spTree>
    <p:extLst>
      <p:ext uri="{BB962C8B-B14F-4D97-AF65-F5344CB8AC3E}">
        <p14:creationId xmlns:p14="http://schemas.microsoft.com/office/powerpoint/2010/main" val="33563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EF5A7-4D87-DC47-9E80-9CC810CA4FD3}"/>
              </a:ext>
            </a:extLst>
          </p:cNvPr>
          <p:cNvSpPr>
            <a:spLocks noGrp="1"/>
          </p:cNvSpPr>
          <p:nvPr>
            <p:ph idx="1"/>
          </p:nvPr>
        </p:nvSpPr>
        <p:spPr/>
        <p:txBody>
          <a:bodyPr>
            <a:normAutofit/>
          </a:bodyPr>
          <a:lstStyle/>
          <a:p>
            <a:r>
              <a:rPr lang="en-US" sz="1800" dirty="0"/>
              <a:t>TABC</a:t>
            </a:r>
            <a:endParaRPr lang="en-US" sz="1800" dirty="0">
              <a:latin typeface="Georgia" panose="02040502050405020303" pitchFamily="18" charset="0"/>
            </a:endParaRPr>
          </a:p>
        </p:txBody>
      </p:sp>
      <p:sp>
        <p:nvSpPr>
          <p:cNvPr id="4" name="Footer Placeholder 3">
            <a:extLst>
              <a:ext uri="{FF2B5EF4-FFF2-40B4-BE49-F238E27FC236}">
                <a16:creationId xmlns:a16="http://schemas.microsoft.com/office/drawing/2014/main" id="{4FBA5A73-421F-CB4E-8F33-3513C79271C3}"/>
              </a:ext>
            </a:extLst>
          </p:cNvPr>
          <p:cNvSpPr>
            <a:spLocks noGrp="1"/>
          </p:cNvSpPr>
          <p:nvPr>
            <p:ph type="ftr" sz="quarter" idx="11"/>
          </p:nvPr>
        </p:nvSpPr>
        <p:spPr/>
        <p:txBody>
          <a:bodyPr/>
          <a:lstStyle/>
          <a:p>
            <a:r>
              <a:rPr lang="en-US"/>
              <a:t>Group 7: Approval of Capstone Project</a:t>
            </a:r>
          </a:p>
        </p:txBody>
      </p:sp>
      <p:sp>
        <p:nvSpPr>
          <p:cNvPr id="5" name="Slide Number Placeholder 4">
            <a:extLst>
              <a:ext uri="{FF2B5EF4-FFF2-40B4-BE49-F238E27FC236}">
                <a16:creationId xmlns:a16="http://schemas.microsoft.com/office/drawing/2014/main" id="{D8483375-BC66-5B4C-8022-8CB463BC3597}"/>
              </a:ext>
            </a:extLst>
          </p:cNvPr>
          <p:cNvSpPr>
            <a:spLocks noGrp="1"/>
          </p:cNvSpPr>
          <p:nvPr>
            <p:ph type="sldNum" sz="quarter" idx="12"/>
          </p:nvPr>
        </p:nvSpPr>
        <p:spPr/>
        <p:txBody>
          <a:bodyPr/>
          <a:lstStyle/>
          <a:p>
            <a:fld id="{81BB0C51-5258-4AC0-8EE7-D6288C1C1196}" type="slidenum">
              <a:rPr lang="en-US" smtClean="0"/>
              <a:t>11</a:t>
            </a:fld>
            <a:endParaRPr lang="en-US"/>
          </a:p>
        </p:txBody>
      </p:sp>
      <p:sp>
        <p:nvSpPr>
          <p:cNvPr id="6" name="Title 1">
            <a:extLst>
              <a:ext uri="{FF2B5EF4-FFF2-40B4-BE49-F238E27FC236}">
                <a16:creationId xmlns:a16="http://schemas.microsoft.com/office/drawing/2014/main" id="{E053AA97-2C29-E440-B3AA-6D5F27AC56AD}"/>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Preliminary analysis</a:t>
            </a:r>
            <a:endParaRPr lang="en-IN" sz="3600" b="1" dirty="0">
              <a:latin typeface="Georgia" panose="02040502050405020303" pitchFamily="18" charset="0"/>
            </a:endParaRPr>
          </a:p>
        </p:txBody>
      </p:sp>
    </p:spTree>
    <p:extLst>
      <p:ext uri="{BB962C8B-B14F-4D97-AF65-F5344CB8AC3E}">
        <p14:creationId xmlns:p14="http://schemas.microsoft.com/office/powerpoint/2010/main" val="332130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EF5A7-4D87-DC47-9E80-9CC810CA4FD3}"/>
              </a:ext>
            </a:extLst>
          </p:cNvPr>
          <p:cNvSpPr>
            <a:spLocks noGrp="1"/>
          </p:cNvSpPr>
          <p:nvPr>
            <p:ph idx="1"/>
          </p:nvPr>
        </p:nvSpPr>
        <p:spPr>
          <a:xfrm>
            <a:off x="838200" y="4305353"/>
            <a:ext cx="10515600" cy="1924965"/>
          </a:xfrm>
        </p:spPr>
        <p:txBody>
          <a:bodyPr>
            <a:normAutofit/>
          </a:bodyPr>
          <a:lstStyle/>
          <a:p>
            <a:pPr>
              <a:buFont typeface="Wingdings" pitchFamily="2" charset="2"/>
              <a:buChar char="§"/>
            </a:pPr>
            <a:r>
              <a:rPr lang="en-US" sz="1800" dirty="0">
                <a:latin typeface="Georgia" panose="02040502050405020303" pitchFamily="18" charset="0"/>
              </a:rPr>
              <a:t>By the visual inspection of the demand plotted against months we observed following:</a:t>
            </a:r>
          </a:p>
          <a:p>
            <a:pPr lvl="1">
              <a:buFont typeface="Wingdings" pitchFamily="2" charset="2"/>
              <a:buChar char="Ø"/>
            </a:pPr>
            <a:r>
              <a:rPr lang="en-US" sz="1800" dirty="0">
                <a:latin typeface="Georgia" panose="02040502050405020303" pitchFamily="18" charset="0"/>
              </a:rPr>
              <a:t>There is a trend component and the demand is constantly increasing over the years.</a:t>
            </a:r>
          </a:p>
          <a:p>
            <a:pPr lvl="1">
              <a:buFont typeface="Wingdings" pitchFamily="2" charset="2"/>
              <a:buChar char="Ø"/>
            </a:pPr>
            <a:r>
              <a:rPr lang="en-US" sz="1800" dirty="0">
                <a:latin typeface="Georgia" panose="02040502050405020303" pitchFamily="18" charset="0"/>
              </a:rPr>
              <a:t>There is also a seasonality component in demand. This is evident from the varying consumption dependent on weather.</a:t>
            </a:r>
          </a:p>
          <a:p>
            <a:pPr lvl="1">
              <a:buFont typeface="Wingdings" pitchFamily="2" charset="2"/>
              <a:buChar char="Ø"/>
            </a:pPr>
            <a:r>
              <a:rPr lang="en-US" sz="1800" dirty="0">
                <a:latin typeface="Georgia" panose="02040502050405020303" pitchFamily="18" charset="0"/>
              </a:rPr>
              <a:t>There is a cyclicity and irregularity component also.</a:t>
            </a:r>
          </a:p>
        </p:txBody>
      </p:sp>
      <p:sp>
        <p:nvSpPr>
          <p:cNvPr id="4" name="Footer Placeholder 3">
            <a:extLst>
              <a:ext uri="{FF2B5EF4-FFF2-40B4-BE49-F238E27FC236}">
                <a16:creationId xmlns:a16="http://schemas.microsoft.com/office/drawing/2014/main" id="{4FBA5A73-421F-CB4E-8F33-3513C79271C3}"/>
              </a:ext>
            </a:extLst>
          </p:cNvPr>
          <p:cNvSpPr>
            <a:spLocks noGrp="1"/>
          </p:cNvSpPr>
          <p:nvPr>
            <p:ph type="ftr" sz="quarter" idx="11"/>
          </p:nvPr>
        </p:nvSpPr>
        <p:spPr/>
        <p:txBody>
          <a:bodyPr/>
          <a:lstStyle/>
          <a:p>
            <a:r>
              <a:rPr lang="en-US"/>
              <a:t>Group 7: Approval of Capstone Project</a:t>
            </a:r>
          </a:p>
        </p:txBody>
      </p:sp>
      <p:sp>
        <p:nvSpPr>
          <p:cNvPr id="5" name="Slide Number Placeholder 4">
            <a:extLst>
              <a:ext uri="{FF2B5EF4-FFF2-40B4-BE49-F238E27FC236}">
                <a16:creationId xmlns:a16="http://schemas.microsoft.com/office/drawing/2014/main" id="{D8483375-BC66-5B4C-8022-8CB463BC3597}"/>
              </a:ext>
            </a:extLst>
          </p:cNvPr>
          <p:cNvSpPr>
            <a:spLocks noGrp="1"/>
          </p:cNvSpPr>
          <p:nvPr>
            <p:ph type="sldNum" sz="quarter" idx="12"/>
          </p:nvPr>
        </p:nvSpPr>
        <p:spPr/>
        <p:txBody>
          <a:bodyPr/>
          <a:lstStyle/>
          <a:p>
            <a:fld id="{81BB0C51-5258-4AC0-8EE7-D6288C1C1196}" type="slidenum">
              <a:rPr lang="en-US" smtClean="0"/>
              <a:t>12</a:t>
            </a:fld>
            <a:endParaRPr lang="en-US"/>
          </a:p>
        </p:txBody>
      </p:sp>
      <p:sp>
        <p:nvSpPr>
          <p:cNvPr id="6" name="Title 1">
            <a:extLst>
              <a:ext uri="{FF2B5EF4-FFF2-40B4-BE49-F238E27FC236}">
                <a16:creationId xmlns:a16="http://schemas.microsoft.com/office/drawing/2014/main" id="{E053AA97-2C29-E440-B3AA-6D5F27AC56AD}"/>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Preliminary analysis</a:t>
            </a:r>
            <a:endParaRPr lang="en-IN" sz="3600" b="1" dirty="0">
              <a:latin typeface="Georgia" panose="02040502050405020303" pitchFamily="18" charset="0"/>
            </a:endParaRPr>
          </a:p>
        </p:txBody>
      </p:sp>
      <p:graphicFrame>
        <p:nvGraphicFramePr>
          <p:cNvPr id="7" name="Chart 6">
            <a:extLst>
              <a:ext uri="{FF2B5EF4-FFF2-40B4-BE49-F238E27FC236}">
                <a16:creationId xmlns:a16="http://schemas.microsoft.com/office/drawing/2014/main" id="{FBE0F172-5CC0-A44A-9EB5-CCF31B182047}"/>
              </a:ext>
            </a:extLst>
          </p:cNvPr>
          <p:cNvGraphicFramePr>
            <a:graphicFrameLocks/>
          </p:cNvGraphicFramePr>
          <p:nvPr>
            <p:extLst>
              <p:ext uri="{D42A27DB-BD31-4B8C-83A1-F6EECF244321}">
                <p14:modId xmlns:p14="http://schemas.microsoft.com/office/powerpoint/2010/main" val="2557877101"/>
              </p:ext>
            </p:extLst>
          </p:nvPr>
        </p:nvGraphicFramePr>
        <p:xfrm>
          <a:off x="619433" y="1781416"/>
          <a:ext cx="10515600" cy="24541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27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EF5A7-4D87-DC47-9E80-9CC810CA4FD3}"/>
              </a:ext>
            </a:extLst>
          </p:cNvPr>
          <p:cNvSpPr>
            <a:spLocks noGrp="1"/>
          </p:cNvSpPr>
          <p:nvPr>
            <p:ph idx="1"/>
          </p:nvPr>
        </p:nvSpPr>
        <p:spPr/>
        <p:txBody>
          <a:bodyPr>
            <a:normAutofit/>
          </a:bodyPr>
          <a:lstStyle/>
          <a:p>
            <a:r>
              <a:rPr lang="en-US" sz="1800" dirty="0"/>
              <a:t>To forecast the demand two techniques were considered</a:t>
            </a:r>
          </a:p>
          <a:p>
            <a:r>
              <a:rPr lang="en-US" sz="1800" dirty="0"/>
              <a:t>Multiplicative decomposition.</a:t>
            </a:r>
          </a:p>
          <a:p>
            <a:r>
              <a:rPr lang="en-US" sz="1800" dirty="0"/>
              <a:t>Winter’s Model</a:t>
            </a:r>
          </a:p>
          <a:p>
            <a:r>
              <a:rPr lang="en-US" sz="1800" dirty="0"/>
              <a:t>The two methods were selected as the date showed trend, seasonality, cyclicity and irregularity component also.</a:t>
            </a:r>
          </a:p>
          <a:p>
            <a:r>
              <a:rPr lang="en-US" sz="1800" dirty="0"/>
              <a:t>The final projection method was selected which had least Mean Square Error( MSE)</a:t>
            </a:r>
            <a:endParaRPr lang="en-IN" sz="1800" dirty="0"/>
          </a:p>
        </p:txBody>
      </p:sp>
      <p:sp>
        <p:nvSpPr>
          <p:cNvPr id="4" name="Footer Placeholder 3">
            <a:extLst>
              <a:ext uri="{FF2B5EF4-FFF2-40B4-BE49-F238E27FC236}">
                <a16:creationId xmlns:a16="http://schemas.microsoft.com/office/drawing/2014/main" id="{4FBA5A73-421F-CB4E-8F33-3513C79271C3}"/>
              </a:ext>
            </a:extLst>
          </p:cNvPr>
          <p:cNvSpPr>
            <a:spLocks noGrp="1"/>
          </p:cNvSpPr>
          <p:nvPr>
            <p:ph type="ftr" sz="quarter" idx="11"/>
          </p:nvPr>
        </p:nvSpPr>
        <p:spPr/>
        <p:txBody>
          <a:bodyPr/>
          <a:lstStyle/>
          <a:p>
            <a:r>
              <a:rPr lang="en-US"/>
              <a:t>Group 7: Approval of Capstone Project</a:t>
            </a:r>
          </a:p>
        </p:txBody>
      </p:sp>
      <p:sp>
        <p:nvSpPr>
          <p:cNvPr id="5" name="Slide Number Placeholder 4">
            <a:extLst>
              <a:ext uri="{FF2B5EF4-FFF2-40B4-BE49-F238E27FC236}">
                <a16:creationId xmlns:a16="http://schemas.microsoft.com/office/drawing/2014/main" id="{D8483375-BC66-5B4C-8022-8CB463BC3597}"/>
              </a:ext>
            </a:extLst>
          </p:cNvPr>
          <p:cNvSpPr>
            <a:spLocks noGrp="1"/>
          </p:cNvSpPr>
          <p:nvPr>
            <p:ph type="sldNum" sz="quarter" idx="12"/>
          </p:nvPr>
        </p:nvSpPr>
        <p:spPr/>
        <p:txBody>
          <a:bodyPr/>
          <a:lstStyle/>
          <a:p>
            <a:fld id="{81BB0C51-5258-4AC0-8EE7-D6288C1C1196}" type="slidenum">
              <a:rPr lang="en-US" smtClean="0"/>
              <a:t>13</a:t>
            </a:fld>
            <a:endParaRPr lang="en-US"/>
          </a:p>
        </p:txBody>
      </p:sp>
      <p:sp>
        <p:nvSpPr>
          <p:cNvPr id="6" name="Title 1">
            <a:extLst>
              <a:ext uri="{FF2B5EF4-FFF2-40B4-BE49-F238E27FC236}">
                <a16:creationId xmlns:a16="http://schemas.microsoft.com/office/drawing/2014/main" id="{E053AA97-2C29-E440-B3AA-6D5F27AC56AD}"/>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Selection of forecasting technique</a:t>
            </a:r>
            <a:endParaRPr lang="en-IN" sz="3600" b="1" dirty="0">
              <a:latin typeface="Georgia" panose="02040502050405020303" pitchFamily="18" charset="0"/>
            </a:endParaRPr>
          </a:p>
        </p:txBody>
      </p:sp>
    </p:spTree>
    <p:extLst>
      <p:ext uri="{BB962C8B-B14F-4D97-AF65-F5344CB8AC3E}">
        <p14:creationId xmlns:p14="http://schemas.microsoft.com/office/powerpoint/2010/main" val="187245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EF5A7-4D87-DC47-9E80-9CC810CA4FD3}"/>
              </a:ext>
            </a:extLst>
          </p:cNvPr>
          <p:cNvSpPr>
            <a:spLocks noGrp="1"/>
          </p:cNvSpPr>
          <p:nvPr>
            <p:ph idx="1"/>
          </p:nvPr>
        </p:nvSpPr>
        <p:spPr/>
        <p:txBody>
          <a:bodyPr>
            <a:normAutofit/>
          </a:bodyPr>
          <a:lstStyle/>
          <a:p>
            <a:r>
              <a:rPr lang="en-US" sz="1800" dirty="0"/>
              <a:t>On visual inspection we see that the amplitude of the data is increasing.</a:t>
            </a:r>
          </a:p>
          <a:p>
            <a:r>
              <a:rPr lang="en-US" sz="1800" dirty="0"/>
              <a:t>Hence Multiplicative decomposition is being used.</a:t>
            </a:r>
          </a:p>
          <a:p>
            <a:r>
              <a:rPr lang="en-US" sz="1800" dirty="0"/>
              <a:t>Also as mentioned before, the data has all the components hence this seems to be most suitable method to forecast.</a:t>
            </a:r>
            <a:endParaRPr lang="en-IN" sz="1800" dirty="0"/>
          </a:p>
        </p:txBody>
      </p:sp>
      <p:sp>
        <p:nvSpPr>
          <p:cNvPr id="4" name="Footer Placeholder 3">
            <a:extLst>
              <a:ext uri="{FF2B5EF4-FFF2-40B4-BE49-F238E27FC236}">
                <a16:creationId xmlns:a16="http://schemas.microsoft.com/office/drawing/2014/main" id="{4FBA5A73-421F-CB4E-8F33-3513C79271C3}"/>
              </a:ext>
            </a:extLst>
          </p:cNvPr>
          <p:cNvSpPr>
            <a:spLocks noGrp="1"/>
          </p:cNvSpPr>
          <p:nvPr>
            <p:ph type="ftr" sz="quarter" idx="11"/>
          </p:nvPr>
        </p:nvSpPr>
        <p:spPr/>
        <p:txBody>
          <a:bodyPr/>
          <a:lstStyle/>
          <a:p>
            <a:r>
              <a:rPr lang="en-US"/>
              <a:t>Group 7: Approval of Capstone Project</a:t>
            </a:r>
          </a:p>
        </p:txBody>
      </p:sp>
      <p:sp>
        <p:nvSpPr>
          <p:cNvPr id="5" name="Slide Number Placeholder 4">
            <a:extLst>
              <a:ext uri="{FF2B5EF4-FFF2-40B4-BE49-F238E27FC236}">
                <a16:creationId xmlns:a16="http://schemas.microsoft.com/office/drawing/2014/main" id="{D8483375-BC66-5B4C-8022-8CB463BC3597}"/>
              </a:ext>
            </a:extLst>
          </p:cNvPr>
          <p:cNvSpPr>
            <a:spLocks noGrp="1"/>
          </p:cNvSpPr>
          <p:nvPr>
            <p:ph type="sldNum" sz="quarter" idx="12"/>
          </p:nvPr>
        </p:nvSpPr>
        <p:spPr/>
        <p:txBody>
          <a:bodyPr/>
          <a:lstStyle/>
          <a:p>
            <a:fld id="{81BB0C51-5258-4AC0-8EE7-D6288C1C1196}" type="slidenum">
              <a:rPr lang="en-US" smtClean="0"/>
              <a:t>14</a:t>
            </a:fld>
            <a:endParaRPr lang="en-US"/>
          </a:p>
        </p:txBody>
      </p:sp>
      <p:sp>
        <p:nvSpPr>
          <p:cNvPr id="6" name="Title 1">
            <a:extLst>
              <a:ext uri="{FF2B5EF4-FFF2-40B4-BE49-F238E27FC236}">
                <a16:creationId xmlns:a16="http://schemas.microsoft.com/office/drawing/2014/main" id="{E053AA97-2C29-E440-B3AA-6D5F27AC56AD}"/>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Decomposition technique - multiplicative</a:t>
            </a:r>
            <a:endParaRPr lang="en-IN" sz="3600" b="1" dirty="0">
              <a:latin typeface="Georgia" panose="02040502050405020303" pitchFamily="18" charset="0"/>
            </a:endParaRPr>
          </a:p>
        </p:txBody>
      </p:sp>
      <p:sp>
        <p:nvSpPr>
          <p:cNvPr id="7" name="Title 1">
            <a:extLst>
              <a:ext uri="{FF2B5EF4-FFF2-40B4-BE49-F238E27FC236}">
                <a16:creationId xmlns:a16="http://schemas.microsoft.com/office/drawing/2014/main" id="{45CEA2C9-060E-4443-B3DA-C29ECB1E2297}"/>
              </a:ext>
            </a:extLst>
          </p:cNvPr>
          <p:cNvSpPr txBox="1">
            <a:spLocks/>
          </p:cNvSpPr>
          <p:nvPr/>
        </p:nvSpPr>
        <p:spPr>
          <a:xfrm>
            <a:off x="614665" y="3360643"/>
            <a:ext cx="10928553" cy="6636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Georgia" panose="02040502050405020303" pitchFamily="18" charset="0"/>
              </a:rPr>
              <a:t>Identification of components</a:t>
            </a:r>
            <a:endParaRPr lang="en-IN" sz="3600" b="1" dirty="0">
              <a:latin typeface="Georgia" panose="02040502050405020303" pitchFamily="18" charset="0"/>
            </a:endParaRPr>
          </a:p>
        </p:txBody>
      </p:sp>
    </p:spTree>
    <p:extLst>
      <p:ext uri="{BB962C8B-B14F-4D97-AF65-F5344CB8AC3E}">
        <p14:creationId xmlns:p14="http://schemas.microsoft.com/office/powerpoint/2010/main" val="1263744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EF5A7-4D87-DC47-9E80-9CC810CA4FD3}"/>
              </a:ext>
            </a:extLst>
          </p:cNvPr>
          <p:cNvSpPr>
            <a:spLocks noGrp="1"/>
          </p:cNvSpPr>
          <p:nvPr>
            <p:ph idx="1"/>
          </p:nvPr>
        </p:nvSpPr>
        <p:spPr/>
        <p:txBody>
          <a:bodyPr>
            <a:normAutofit/>
          </a:bodyPr>
          <a:lstStyle/>
          <a:p>
            <a:r>
              <a:rPr lang="en-US" sz="1800" dirty="0"/>
              <a:t>On visual inspection we see that the amplitude of the data is increasing.</a:t>
            </a:r>
          </a:p>
          <a:p>
            <a:r>
              <a:rPr lang="en-US" sz="1800" dirty="0"/>
              <a:t>Hence Multiplicative decomposition is being used.</a:t>
            </a:r>
          </a:p>
          <a:p>
            <a:r>
              <a:rPr lang="en-US" sz="1800" dirty="0"/>
              <a:t>Also as mentioned before, the data has all the components hence this seems to be most suitable method to forecast.</a:t>
            </a:r>
            <a:endParaRPr lang="en-IN" sz="1800" dirty="0"/>
          </a:p>
        </p:txBody>
      </p:sp>
      <p:sp>
        <p:nvSpPr>
          <p:cNvPr id="4" name="Footer Placeholder 3">
            <a:extLst>
              <a:ext uri="{FF2B5EF4-FFF2-40B4-BE49-F238E27FC236}">
                <a16:creationId xmlns:a16="http://schemas.microsoft.com/office/drawing/2014/main" id="{4FBA5A73-421F-CB4E-8F33-3513C79271C3}"/>
              </a:ext>
            </a:extLst>
          </p:cNvPr>
          <p:cNvSpPr>
            <a:spLocks noGrp="1"/>
          </p:cNvSpPr>
          <p:nvPr>
            <p:ph type="ftr" sz="quarter" idx="11"/>
          </p:nvPr>
        </p:nvSpPr>
        <p:spPr/>
        <p:txBody>
          <a:bodyPr/>
          <a:lstStyle/>
          <a:p>
            <a:r>
              <a:rPr lang="en-US"/>
              <a:t>Group 7: Approval of Capstone Project</a:t>
            </a:r>
          </a:p>
        </p:txBody>
      </p:sp>
      <p:sp>
        <p:nvSpPr>
          <p:cNvPr id="5" name="Slide Number Placeholder 4">
            <a:extLst>
              <a:ext uri="{FF2B5EF4-FFF2-40B4-BE49-F238E27FC236}">
                <a16:creationId xmlns:a16="http://schemas.microsoft.com/office/drawing/2014/main" id="{D8483375-BC66-5B4C-8022-8CB463BC3597}"/>
              </a:ext>
            </a:extLst>
          </p:cNvPr>
          <p:cNvSpPr>
            <a:spLocks noGrp="1"/>
          </p:cNvSpPr>
          <p:nvPr>
            <p:ph type="sldNum" sz="quarter" idx="12"/>
          </p:nvPr>
        </p:nvSpPr>
        <p:spPr/>
        <p:txBody>
          <a:bodyPr/>
          <a:lstStyle/>
          <a:p>
            <a:fld id="{81BB0C51-5258-4AC0-8EE7-D6288C1C1196}" type="slidenum">
              <a:rPr lang="en-US" smtClean="0"/>
              <a:t>15</a:t>
            </a:fld>
            <a:endParaRPr lang="en-US"/>
          </a:p>
        </p:txBody>
      </p:sp>
      <p:sp>
        <p:nvSpPr>
          <p:cNvPr id="6" name="Title 1">
            <a:extLst>
              <a:ext uri="{FF2B5EF4-FFF2-40B4-BE49-F238E27FC236}">
                <a16:creationId xmlns:a16="http://schemas.microsoft.com/office/drawing/2014/main" id="{E053AA97-2C29-E440-B3AA-6D5F27AC56AD}"/>
              </a:ext>
            </a:extLst>
          </p:cNvPr>
          <p:cNvSpPr>
            <a:spLocks noGrp="1"/>
          </p:cNvSpPr>
          <p:nvPr>
            <p:ph type="title"/>
          </p:nvPr>
        </p:nvSpPr>
        <p:spPr>
          <a:xfrm>
            <a:off x="619433" y="707923"/>
            <a:ext cx="10928553" cy="663677"/>
          </a:xfrm>
        </p:spPr>
        <p:txBody>
          <a:bodyPr>
            <a:normAutofit fontScale="90000"/>
          </a:bodyPr>
          <a:lstStyle/>
          <a:p>
            <a:r>
              <a:rPr lang="en-US" sz="3600" b="1" dirty="0">
                <a:latin typeface="Georgia" panose="02040502050405020303" pitchFamily="18" charset="0"/>
              </a:rPr>
              <a:t>Decomposition technique – multiplicative/ additive</a:t>
            </a:r>
            <a:endParaRPr lang="en-IN" sz="3600" b="1" dirty="0">
              <a:latin typeface="Georgia" panose="02040502050405020303" pitchFamily="18" charset="0"/>
            </a:endParaRPr>
          </a:p>
        </p:txBody>
      </p:sp>
    </p:spTree>
    <p:extLst>
      <p:ext uri="{BB962C8B-B14F-4D97-AF65-F5344CB8AC3E}">
        <p14:creationId xmlns:p14="http://schemas.microsoft.com/office/powerpoint/2010/main" val="180556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A58AEFB-EF2C-4C85-93A0-BF40A49A6160}"/>
              </a:ext>
            </a:extLst>
          </p:cNvPr>
          <p:cNvSpPr>
            <a:spLocks noGrp="1"/>
          </p:cNvSpPr>
          <p:nvPr>
            <p:ph type="title"/>
          </p:nvPr>
        </p:nvSpPr>
        <p:spPr>
          <a:xfrm>
            <a:off x="619433" y="723965"/>
            <a:ext cx="10928553" cy="663677"/>
          </a:xfrm>
        </p:spPr>
        <p:txBody>
          <a:bodyPr>
            <a:normAutofit/>
          </a:bodyPr>
          <a:lstStyle/>
          <a:p>
            <a:r>
              <a:rPr lang="en-US" sz="3600" b="1" dirty="0">
                <a:latin typeface="Georgia" panose="02040502050405020303" pitchFamily="18" charset="0"/>
              </a:rPr>
              <a:t>Our Team – Group 7</a:t>
            </a:r>
            <a:endParaRPr lang="en-IN" sz="3600" b="1" dirty="0">
              <a:latin typeface="Georgia" panose="02040502050405020303" pitchFamily="18" charset="0"/>
            </a:endParaRPr>
          </a:p>
        </p:txBody>
      </p:sp>
      <p:sp>
        <p:nvSpPr>
          <p:cNvPr id="15" name="TextBox 14">
            <a:extLst>
              <a:ext uri="{FF2B5EF4-FFF2-40B4-BE49-F238E27FC236}">
                <a16:creationId xmlns:a16="http://schemas.microsoft.com/office/drawing/2014/main" id="{9D4DFE12-8C6A-4659-B017-26DE78D8CA69}"/>
              </a:ext>
            </a:extLst>
          </p:cNvPr>
          <p:cNvSpPr txBox="1"/>
          <p:nvPr/>
        </p:nvSpPr>
        <p:spPr>
          <a:xfrm>
            <a:off x="1773562" y="1233508"/>
            <a:ext cx="3680392" cy="369332"/>
          </a:xfrm>
          <a:prstGeom prst="rect">
            <a:avLst/>
          </a:prstGeom>
          <a:noFill/>
        </p:spPr>
        <p:txBody>
          <a:bodyPr wrap="square" rtlCol="0">
            <a:spAutoFit/>
          </a:bodyPr>
          <a:lstStyle/>
          <a:p>
            <a:r>
              <a:rPr lang="en-US" b="1" dirty="0">
                <a:latin typeface="Georgia" panose="02040502050405020303" pitchFamily="18" charset="0"/>
              </a:rPr>
              <a:t>Ankit Paswan</a:t>
            </a:r>
          </a:p>
        </p:txBody>
      </p:sp>
      <p:sp>
        <p:nvSpPr>
          <p:cNvPr id="17" name="Isosceles Triangle 16">
            <a:extLst>
              <a:ext uri="{FF2B5EF4-FFF2-40B4-BE49-F238E27FC236}">
                <a16:creationId xmlns:a16="http://schemas.microsoft.com/office/drawing/2014/main" id="{A06BC9EA-CA26-4509-AA1B-3D540202DA75}"/>
              </a:ext>
            </a:extLst>
          </p:cNvPr>
          <p:cNvSpPr/>
          <p:nvPr/>
        </p:nvSpPr>
        <p:spPr>
          <a:xfrm rot="5400000">
            <a:off x="1118531" y="1737095"/>
            <a:ext cx="991506" cy="297970"/>
          </a:xfrm>
          <a:prstGeom prst="triangl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18" name="TextBox 17">
            <a:extLst>
              <a:ext uri="{FF2B5EF4-FFF2-40B4-BE49-F238E27FC236}">
                <a16:creationId xmlns:a16="http://schemas.microsoft.com/office/drawing/2014/main" id="{ACAA6348-A137-40BA-B9DF-691CAFF23911}"/>
              </a:ext>
            </a:extLst>
          </p:cNvPr>
          <p:cNvSpPr txBox="1"/>
          <p:nvPr/>
        </p:nvSpPr>
        <p:spPr>
          <a:xfrm>
            <a:off x="1816838" y="1558104"/>
            <a:ext cx="1443431" cy="861774"/>
          </a:xfrm>
          <a:prstGeom prst="rect">
            <a:avLst/>
          </a:prstGeom>
          <a:noFill/>
        </p:spPr>
        <p:txBody>
          <a:bodyPr wrap="square" rtlCol="0">
            <a:spAutoFit/>
          </a:bodyPr>
          <a:lstStyle/>
          <a:p>
            <a:r>
              <a:rPr lang="en-US" sz="1000" dirty="0">
                <a:latin typeface="Georgia" panose="02040502050405020303" pitchFamily="18" charset="0"/>
              </a:rPr>
              <a:t>Work experience: </a:t>
            </a:r>
          </a:p>
          <a:p>
            <a:r>
              <a:rPr lang="en-US" sz="1000" dirty="0">
                <a:latin typeface="Georgia" panose="02040502050405020303" pitchFamily="18" charset="0"/>
              </a:rPr>
              <a:t>Industry:</a:t>
            </a:r>
          </a:p>
          <a:p>
            <a:r>
              <a:rPr lang="en-US" sz="1000" dirty="0">
                <a:latin typeface="Georgia" panose="02040502050405020303" pitchFamily="18" charset="0"/>
              </a:rPr>
              <a:t>Education:</a:t>
            </a:r>
          </a:p>
          <a:p>
            <a:endParaRPr lang="en-US" sz="1000" dirty="0">
              <a:latin typeface="Georgia" panose="02040502050405020303" pitchFamily="18" charset="0"/>
            </a:endParaRPr>
          </a:p>
          <a:p>
            <a:r>
              <a:rPr lang="en-US" sz="1000" dirty="0">
                <a:latin typeface="Georgia" panose="02040502050405020303" pitchFamily="18" charset="0"/>
              </a:rPr>
              <a:t>Contact details:</a:t>
            </a:r>
            <a:endParaRPr lang="en-IN" sz="1000" dirty="0">
              <a:latin typeface="Georgia" panose="02040502050405020303" pitchFamily="18" charset="0"/>
            </a:endParaRPr>
          </a:p>
        </p:txBody>
      </p:sp>
      <p:sp>
        <p:nvSpPr>
          <p:cNvPr id="19" name="TextBox 18">
            <a:extLst>
              <a:ext uri="{FF2B5EF4-FFF2-40B4-BE49-F238E27FC236}">
                <a16:creationId xmlns:a16="http://schemas.microsoft.com/office/drawing/2014/main" id="{BC16A969-0DBB-47E7-A56A-96A8BFE9D2F5}"/>
              </a:ext>
            </a:extLst>
          </p:cNvPr>
          <p:cNvSpPr txBox="1"/>
          <p:nvPr/>
        </p:nvSpPr>
        <p:spPr>
          <a:xfrm>
            <a:off x="2908176" y="1558104"/>
            <a:ext cx="1901600" cy="1015663"/>
          </a:xfrm>
          <a:prstGeom prst="rect">
            <a:avLst/>
          </a:prstGeom>
          <a:noFill/>
        </p:spPr>
        <p:txBody>
          <a:bodyPr wrap="square" rtlCol="0">
            <a:spAutoFit/>
          </a:bodyPr>
          <a:lstStyle/>
          <a:p>
            <a:r>
              <a:rPr lang="en-US" sz="1000" dirty="0">
                <a:latin typeface="Georgia" panose="02040502050405020303" pitchFamily="18" charset="0"/>
              </a:rPr>
              <a:t>5+ Years</a:t>
            </a:r>
          </a:p>
          <a:p>
            <a:r>
              <a:rPr lang="en-US" sz="1000" dirty="0">
                <a:latin typeface="Georgia" panose="02040502050405020303" pitchFamily="18" charset="0"/>
              </a:rPr>
              <a:t>Banking Sector</a:t>
            </a:r>
          </a:p>
          <a:p>
            <a:r>
              <a:rPr lang="en-US" sz="1000" dirty="0">
                <a:latin typeface="Georgia" panose="02040502050405020303" pitchFamily="18" charset="0"/>
              </a:rPr>
              <a:t>M. Com (2015-17)</a:t>
            </a:r>
          </a:p>
          <a:p>
            <a:r>
              <a:rPr lang="en-US" sz="1000" dirty="0">
                <a:latin typeface="Georgia" panose="02040502050405020303" pitchFamily="18" charset="0"/>
              </a:rPr>
              <a:t>B. Com (2009-12)</a:t>
            </a:r>
          </a:p>
          <a:p>
            <a:r>
              <a:rPr lang="en-US" sz="1000" dirty="0">
                <a:solidFill>
                  <a:schemeClr val="tx2">
                    <a:lumMod val="75000"/>
                  </a:schemeClr>
                </a:solidFill>
                <a:latin typeface="Georgia" panose="02040502050405020303" pitchFamily="18" charset="0"/>
                <a:hlinkClick r:id="rId2">
                  <a:extLst>
                    <a:ext uri="{A12FA001-AC4F-418D-AE19-62706E023703}">
                      <ahyp:hlinkClr xmlns:ahyp="http://schemas.microsoft.com/office/drawing/2018/hyperlinkcolor" val="tx"/>
                    </a:ext>
                  </a:extLst>
                </a:hlinkClick>
              </a:rPr>
              <a:t>paswanankit001@gmail.com</a:t>
            </a:r>
            <a:r>
              <a:rPr lang="en-US" sz="1000" dirty="0">
                <a:solidFill>
                  <a:schemeClr val="tx2">
                    <a:lumMod val="75000"/>
                  </a:schemeClr>
                </a:solidFill>
                <a:latin typeface="Georgia" panose="02040502050405020303" pitchFamily="18" charset="0"/>
              </a:rPr>
              <a:t> </a:t>
            </a:r>
          </a:p>
          <a:p>
            <a:r>
              <a:rPr lang="en-US" sz="1000" dirty="0">
                <a:latin typeface="Georgia" panose="02040502050405020303" pitchFamily="18" charset="0"/>
              </a:rPr>
              <a:t>+918866326609</a:t>
            </a:r>
          </a:p>
        </p:txBody>
      </p:sp>
      <p:pic>
        <p:nvPicPr>
          <p:cNvPr id="26" name="Picture 25">
            <a:extLst>
              <a:ext uri="{FF2B5EF4-FFF2-40B4-BE49-F238E27FC236}">
                <a16:creationId xmlns:a16="http://schemas.microsoft.com/office/drawing/2014/main" id="{2590AF78-5962-4D77-8BA7-91863F5E3D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1939"/>
          <a:stretch/>
        </p:blipFill>
        <p:spPr>
          <a:xfrm>
            <a:off x="610153" y="1386809"/>
            <a:ext cx="826072" cy="1014179"/>
          </a:xfrm>
          <a:prstGeom prst="rect">
            <a:avLst/>
          </a:prstGeom>
        </p:spPr>
      </p:pic>
      <p:grpSp>
        <p:nvGrpSpPr>
          <p:cNvPr id="4" name="Group 3">
            <a:extLst>
              <a:ext uri="{FF2B5EF4-FFF2-40B4-BE49-F238E27FC236}">
                <a16:creationId xmlns:a16="http://schemas.microsoft.com/office/drawing/2014/main" id="{25CA6295-4A91-409C-A3E2-E06BCF0C3702}"/>
              </a:ext>
            </a:extLst>
          </p:cNvPr>
          <p:cNvGrpSpPr/>
          <p:nvPr/>
        </p:nvGrpSpPr>
        <p:grpSpPr>
          <a:xfrm>
            <a:off x="599118" y="2498849"/>
            <a:ext cx="4925770" cy="1340259"/>
            <a:chOff x="599118" y="2714363"/>
            <a:chExt cx="4925770" cy="1340259"/>
          </a:xfrm>
        </p:grpSpPr>
        <p:sp>
          <p:nvSpPr>
            <p:cNvPr id="28" name="TextBox 27">
              <a:extLst>
                <a:ext uri="{FF2B5EF4-FFF2-40B4-BE49-F238E27FC236}">
                  <a16:creationId xmlns:a16="http://schemas.microsoft.com/office/drawing/2014/main" id="{5F9A041F-FCAE-4C61-9C89-31DFD6BEB6E7}"/>
                </a:ext>
              </a:extLst>
            </p:cNvPr>
            <p:cNvSpPr txBox="1"/>
            <p:nvPr/>
          </p:nvSpPr>
          <p:spPr>
            <a:xfrm>
              <a:off x="1844496" y="2714363"/>
              <a:ext cx="3680392" cy="369332"/>
            </a:xfrm>
            <a:prstGeom prst="rect">
              <a:avLst/>
            </a:prstGeom>
            <a:noFill/>
          </p:spPr>
          <p:txBody>
            <a:bodyPr wrap="square" rtlCol="0">
              <a:spAutoFit/>
            </a:bodyPr>
            <a:lstStyle/>
            <a:p>
              <a:r>
                <a:rPr lang="en-US" b="1" dirty="0">
                  <a:latin typeface="Georgia" panose="02040502050405020303" pitchFamily="18" charset="0"/>
                </a:rPr>
                <a:t>Simran Zutshi</a:t>
              </a:r>
            </a:p>
          </p:txBody>
        </p:sp>
        <p:sp>
          <p:nvSpPr>
            <p:cNvPr id="30" name="Isosceles Triangle 29">
              <a:extLst>
                <a:ext uri="{FF2B5EF4-FFF2-40B4-BE49-F238E27FC236}">
                  <a16:creationId xmlns:a16="http://schemas.microsoft.com/office/drawing/2014/main" id="{53A99648-658A-479D-9221-A24F2BD6BE6C}"/>
                </a:ext>
              </a:extLst>
            </p:cNvPr>
            <p:cNvSpPr/>
            <p:nvPr/>
          </p:nvSpPr>
          <p:spPr>
            <a:xfrm rot="5400000">
              <a:off x="1200098" y="3217950"/>
              <a:ext cx="991506" cy="297970"/>
            </a:xfrm>
            <a:prstGeom prst="triangl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31" name="TextBox 30">
              <a:extLst>
                <a:ext uri="{FF2B5EF4-FFF2-40B4-BE49-F238E27FC236}">
                  <a16:creationId xmlns:a16="http://schemas.microsoft.com/office/drawing/2014/main" id="{59A22EF8-1468-493A-A679-F9F528D66139}"/>
                </a:ext>
              </a:extLst>
            </p:cNvPr>
            <p:cNvSpPr txBox="1"/>
            <p:nvPr/>
          </p:nvSpPr>
          <p:spPr>
            <a:xfrm>
              <a:off x="1887772" y="3038959"/>
              <a:ext cx="1443431" cy="861774"/>
            </a:xfrm>
            <a:prstGeom prst="rect">
              <a:avLst/>
            </a:prstGeom>
            <a:noFill/>
          </p:spPr>
          <p:txBody>
            <a:bodyPr wrap="square" rtlCol="0">
              <a:spAutoFit/>
            </a:bodyPr>
            <a:lstStyle/>
            <a:p>
              <a:r>
                <a:rPr lang="en-US" sz="1000" dirty="0">
                  <a:latin typeface="Georgia" panose="02040502050405020303" pitchFamily="18" charset="0"/>
                </a:rPr>
                <a:t>Work experience: </a:t>
              </a:r>
            </a:p>
            <a:p>
              <a:r>
                <a:rPr lang="en-US" sz="1000" dirty="0">
                  <a:latin typeface="Georgia" panose="02040502050405020303" pitchFamily="18" charset="0"/>
                </a:rPr>
                <a:t>Industry:</a:t>
              </a:r>
            </a:p>
            <a:p>
              <a:r>
                <a:rPr lang="en-US" sz="1000" dirty="0">
                  <a:latin typeface="Georgia" panose="02040502050405020303" pitchFamily="18" charset="0"/>
                </a:rPr>
                <a:t>Education:</a:t>
              </a:r>
            </a:p>
            <a:p>
              <a:endParaRPr lang="en-US" sz="1000" dirty="0">
                <a:latin typeface="Georgia" panose="02040502050405020303" pitchFamily="18" charset="0"/>
              </a:endParaRPr>
            </a:p>
            <a:p>
              <a:r>
                <a:rPr lang="en-US" sz="1000" dirty="0">
                  <a:latin typeface="Georgia" panose="02040502050405020303" pitchFamily="18" charset="0"/>
                </a:rPr>
                <a:t>Contact details:</a:t>
              </a:r>
              <a:endParaRPr lang="en-IN" sz="1000" dirty="0">
                <a:latin typeface="Georgia" panose="02040502050405020303" pitchFamily="18" charset="0"/>
              </a:endParaRPr>
            </a:p>
          </p:txBody>
        </p:sp>
        <p:sp>
          <p:nvSpPr>
            <p:cNvPr id="32" name="TextBox 31">
              <a:extLst>
                <a:ext uri="{FF2B5EF4-FFF2-40B4-BE49-F238E27FC236}">
                  <a16:creationId xmlns:a16="http://schemas.microsoft.com/office/drawing/2014/main" id="{C0CE6B96-C181-4658-A505-9A51BC7FFF3E}"/>
                </a:ext>
              </a:extLst>
            </p:cNvPr>
            <p:cNvSpPr txBox="1"/>
            <p:nvPr/>
          </p:nvSpPr>
          <p:spPr>
            <a:xfrm>
              <a:off x="2920801" y="3038959"/>
              <a:ext cx="1888975" cy="1015663"/>
            </a:xfrm>
            <a:prstGeom prst="rect">
              <a:avLst/>
            </a:prstGeom>
            <a:noFill/>
          </p:spPr>
          <p:txBody>
            <a:bodyPr wrap="square" rtlCol="0">
              <a:spAutoFit/>
            </a:bodyPr>
            <a:lstStyle/>
            <a:p>
              <a:r>
                <a:rPr lang="en-US" sz="1000" dirty="0">
                  <a:latin typeface="Georgia" panose="02040502050405020303" pitchFamily="18" charset="0"/>
                </a:rPr>
                <a:t>2 years</a:t>
              </a:r>
            </a:p>
            <a:p>
              <a:r>
                <a:rPr lang="en-US" sz="1000" dirty="0">
                  <a:latin typeface="Georgia" panose="02040502050405020303" pitchFamily="18" charset="0"/>
                </a:rPr>
                <a:t>Banking and finance sector</a:t>
              </a:r>
            </a:p>
            <a:p>
              <a:r>
                <a:rPr lang="en-US" sz="1000" dirty="0">
                  <a:latin typeface="Georgia" panose="02040502050405020303" pitchFamily="18" charset="0"/>
                </a:rPr>
                <a:t>B. Com(hons) 2015-2018</a:t>
              </a:r>
            </a:p>
            <a:p>
              <a:endParaRPr lang="en-US" sz="1000" dirty="0">
                <a:latin typeface="Georgia" panose="02040502050405020303" pitchFamily="18" charset="0"/>
              </a:endParaRPr>
            </a:p>
            <a:p>
              <a:r>
                <a:rPr lang="en-US" sz="1000" dirty="0">
                  <a:solidFill>
                    <a:schemeClr val="tx2">
                      <a:lumMod val="75000"/>
                    </a:schemeClr>
                  </a:solidFill>
                  <a:latin typeface="Georgia" panose="02040502050405020303" pitchFamily="18" charset="0"/>
                  <a:hlinkClick r:id="rId4">
                    <a:extLst>
                      <a:ext uri="{A12FA001-AC4F-418D-AE19-62706E023703}">
                        <ahyp:hlinkClr xmlns:ahyp="http://schemas.microsoft.com/office/drawing/2018/hyperlinkcolor" val="tx"/>
                      </a:ext>
                    </a:extLst>
                  </a:hlinkClick>
                </a:rPr>
                <a:t>simranzutshi4@gmail.com</a:t>
              </a:r>
              <a:r>
                <a:rPr lang="en-US" sz="1000" dirty="0">
                  <a:solidFill>
                    <a:schemeClr val="tx2">
                      <a:lumMod val="75000"/>
                    </a:schemeClr>
                  </a:solidFill>
                  <a:latin typeface="Georgia" panose="02040502050405020303" pitchFamily="18" charset="0"/>
                </a:rPr>
                <a:t> </a:t>
              </a:r>
            </a:p>
            <a:p>
              <a:r>
                <a:rPr lang="en-US" sz="1000" dirty="0">
                  <a:latin typeface="Georgia" panose="02040502050405020303" pitchFamily="18" charset="0"/>
                </a:rPr>
                <a:t>+91 8585943244</a:t>
              </a:r>
            </a:p>
          </p:txBody>
        </p:sp>
        <p:pic>
          <p:nvPicPr>
            <p:cNvPr id="33" name="Picture 2" descr="C:\Users\HP\Desktop\IMG_6464.JPG">
              <a:extLst>
                <a:ext uri="{FF2B5EF4-FFF2-40B4-BE49-F238E27FC236}">
                  <a16:creationId xmlns:a16="http://schemas.microsoft.com/office/drawing/2014/main" id="{CA2A749C-645C-402D-AD03-A80BC5728D33}"/>
                </a:ext>
              </a:extLst>
            </p:cNvPr>
            <p:cNvPicPr>
              <a:picLocks noChangeAspect="1" noChangeArrowheads="1"/>
            </p:cNvPicPr>
            <p:nvPr/>
          </p:nvPicPr>
          <p:blipFill rotWithShape="1">
            <a:blip r:embed="rId5" cstate="print"/>
            <a:srcRect t="14247"/>
            <a:stretch/>
          </p:blipFill>
          <p:spPr bwMode="auto">
            <a:xfrm>
              <a:off x="599118" y="2845433"/>
              <a:ext cx="894292" cy="1014178"/>
            </a:xfrm>
            <a:prstGeom prst="rect">
              <a:avLst/>
            </a:prstGeom>
            <a:noFill/>
          </p:spPr>
        </p:pic>
      </p:grpSp>
      <p:sp>
        <p:nvSpPr>
          <p:cNvPr id="7" name="Footer Placeholder 6">
            <a:extLst>
              <a:ext uri="{FF2B5EF4-FFF2-40B4-BE49-F238E27FC236}">
                <a16:creationId xmlns:a16="http://schemas.microsoft.com/office/drawing/2014/main" id="{FCB65B03-CC84-4991-8F4F-496E48914239}"/>
              </a:ext>
            </a:extLst>
          </p:cNvPr>
          <p:cNvSpPr>
            <a:spLocks noGrp="1"/>
          </p:cNvSpPr>
          <p:nvPr>
            <p:ph type="ftr" sz="quarter" idx="11"/>
          </p:nvPr>
        </p:nvSpPr>
        <p:spPr/>
        <p:txBody>
          <a:bodyPr/>
          <a:lstStyle/>
          <a:p>
            <a:r>
              <a:rPr lang="en-US"/>
              <a:t>Group 7: Approval of Capstone Project</a:t>
            </a:r>
          </a:p>
        </p:txBody>
      </p:sp>
      <p:sp>
        <p:nvSpPr>
          <p:cNvPr id="35" name="Slide Number Placeholder 34">
            <a:extLst>
              <a:ext uri="{FF2B5EF4-FFF2-40B4-BE49-F238E27FC236}">
                <a16:creationId xmlns:a16="http://schemas.microsoft.com/office/drawing/2014/main" id="{A737F412-6D0C-4569-8686-9772A828C005}"/>
              </a:ext>
            </a:extLst>
          </p:cNvPr>
          <p:cNvSpPr>
            <a:spLocks noGrp="1"/>
          </p:cNvSpPr>
          <p:nvPr>
            <p:ph type="sldNum" sz="quarter" idx="12"/>
          </p:nvPr>
        </p:nvSpPr>
        <p:spPr/>
        <p:txBody>
          <a:bodyPr/>
          <a:lstStyle/>
          <a:p>
            <a:fld id="{81BB0C51-5258-4AC0-8EE7-D6288C1C1196}" type="slidenum">
              <a:rPr lang="en-US" smtClean="0"/>
              <a:t>16</a:t>
            </a:fld>
            <a:endParaRPr lang="en-US"/>
          </a:p>
        </p:txBody>
      </p:sp>
      <p:grpSp>
        <p:nvGrpSpPr>
          <p:cNvPr id="2" name="Group 1">
            <a:extLst>
              <a:ext uri="{FF2B5EF4-FFF2-40B4-BE49-F238E27FC236}">
                <a16:creationId xmlns:a16="http://schemas.microsoft.com/office/drawing/2014/main" id="{5BEBC97F-EB79-4465-9DB8-C6A115659F86}"/>
              </a:ext>
            </a:extLst>
          </p:cNvPr>
          <p:cNvGrpSpPr/>
          <p:nvPr/>
        </p:nvGrpSpPr>
        <p:grpSpPr>
          <a:xfrm>
            <a:off x="6115620" y="2573413"/>
            <a:ext cx="4913240" cy="1343550"/>
            <a:chOff x="6074788" y="3173129"/>
            <a:chExt cx="4913240" cy="1343550"/>
          </a:xfrm>
        </p:grpSpPr>
        <p:sp>
          <p:nvSpPr>
            <p:cNvPr id="34" name="TextBox 33">
              <a:extLst>
                <a:ext uri="{FF2B5EF4-FFF2-40B4-BE49-F238E27FC236}">
                  <a16:creationId xmlns:a16="http://schemas.microsoft.com/office/drawing/2014/main" id="{AF6F2F88-4C32-4714-8779-BC2AD91F4730}"/>
                </a:ext>
              </a:extLst>
            </p:cNvPr>
            <p:cNvSpPr txBox="1"/>
            <p:nvPr/>
          </p:nvSpPr>
          <p:spPr>
            <a:xfrm>
              <a:off x="7285965" y="3173129"/>
              <a:ext cx="3680392" cy="369332"/>
            </a:xfrm>
            <a:prstGeom prst="rect">
              <a:avLst/>
            </a:prstGeom>
            <a:noFill/>
          </p:spPr>
          <p:txBody>
            <a:bodyPr wrap="square" rtlCol="0">
              <a:spAutoFit/>
            </a:bodyPr>
            <a:lstStyle/>
            <a:p>
              <a:r>
                <a:rPr lang="en-US" b="1" dirty="0">
                  <a:latin typeface="Georgia" panose="02040502050405020303" pitchFamily="18" charset="0"/>
                </a:rPr>
                <a:t>Akash Deepak</a:t>
              </a:r>
            </a:p>
          </p:txBody>
        </p:sp>
        <p:sp>
          <p:nvSpPr>
            <p:cNvPr id="37" name="Isosceles Triangle 36">
              <a:extLst>
                <a:ext uri="{FF2B5EF4-FFF2-40B4-BE49-F238E27FC236}">
                  <a16:creationId xmlns:a16="http://schemas.microsoft.com/office/drawing/2014/main" id="{3E1F551F-0DF2-479A-9A56-159E30629A75}"/>
                </a:ext>
              </a:extLst>
            </p:cNvPr>
            <p:cNvSpPr/>
            <p:nvPr/>
          </p:nvSpPr>
          <p:spPr>
            <a:xfrm rot="5400000">
              <a:off x="6662833" y="3676716"/>
              <a:ext cx="991506" cy="297970"/>
            </a:xfrm>
            <a:prstGeom prst="triangl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38" name="TextBox 37">
              <a:extLst>
                <a:ext uri="{FF2B5EF4-FFF2-40B4-BE49-F238E27FC236}">
                  <a16:creationId xmlns:a16="http://schemas.microsoft.com/office/drawing/2014/main" id="{5BED589A-A6D3-4E7B-8F1A-047080A6FAE0}"/>
                </a:ext>
              </a:extLst>
            </p:cNvPr>
            <p:cNvSpPr txBox="1"/>
            <p:nvPr/>
          </p:nvSpPr>
          <p:spPr>
            <a:xfrm>
              <a:off x="7329241" y="3497725"/>
              <a:ext cx="1443431" cy="861774"/>
            </a:xfrm>
            <a:prstGeom prst="rect">
              <a:avLst/>
            </a:prstGeom>
            <a:noFill/>
          </p:spPr>
          <p:txBody>
            <a:bodyPr wrap="square" rtlCol="0">
              <a:spAutoFit/>
            </a:bodyPr>
            <a:lstStyle/>
            <a:p>
              <a:r>
                <a:rPr lang="en-US" sz="1000" dirty="0">
                  <a:latin typeface="Georgia" panose="02040502050405020303" pitchFamily="18" charset="0"/>
                </a:rPr>
                <a:t>Work experience: </a:t>
              </a:r>
            </a:p>
            <a:p>
              <a:r>
                <a:rPr lang="en-US" sz="1000" dirty="0">
                  <a:latin typeface="Georgia" panose="02040502050405020303" pitchFamily="18" charset="0"/>
                </a:rPr>
                <a:t>Industry:</a:t>
              </a:r>
            </a:p>
            <a:p>
              <a:r>
                <a:rPr lang="en-US" sz="1000" dirty="0">
                  <a:latin typeface="Georgia" panose="02040502050405020303" pitchFamily="18" charset="0"/>
                </a:rPr>
                <a:t>Education:</a:t>
              </a:r>
            </a:p>
            <a:p>
              <a:endParaRPr lang="en-US" sz="1000" dirty="0">
                <a:latin typeface="Georgia" panose="02040502050405020303" pitchFamily="18" charset="0"/>
              </a:endParaRPr>
            </a:p>
            <a:p>
              <a:r>
                <a:rPr lang="en-US" sz="1000" dirty="0">
                  <a:latin typeface="Georgia" panose="02040502050405020303" pitchFamily="18" charset="0"/>
                </a:rPr>
                <a:t>Contact details:</a:t>
              </a:r>
              <a:endParaRPr lang="en-IN" sz="1000" dirty="0">
                <a:latin typeface="Georgia" panose="02040502050405020303" pitchFamily="18" charset="0"/>
              </a:endParaRPr>
            </a:p>
          </p:txBody>
        </p:sp>
        <p:sp>
          <p:nvSpPr>
            <p:cNvPr id="39" name="TextBox 38">
              <a:extLst>
                <a:ext uri="{FF2B5EF4-FFF2-40B4-BE49-F238E27FC236}">
                  <a16:creationId xmlns:a16="http://schemas.microsoft.com/office/drawing/2014/main" id="{1CABD927-BD2C-46CB-8B17-2F54A3903CAF}"/>
                </a:ext>
              </a:extLst>
            </p:cNvPr>
            <p:cNvSpPr txBox="1"/>
            <p:nvPr/>
          </p:nvSpPr>
          <p:spPr>
            <a:xfrm>
              <a:off x="8341428" y="3501016"/>
              <a:ext cx="2646600" cy="1015663"/>
            </a:xfrm>
            <a:prstGeom prst="rect">
              <a:avLst/>
            </a:prstGeom>
            <a:noFill/>
          </p:spPr>
          <p:txBody>
            <a:bodyPr wrap="square" rtlCol="0">
              <a:spAutoFit/>
            </a:bodyPr>
            <a:lstStyle/>
            <a:p>
              <a:r>
                <a:rPr lang="en-US" sz="1000" dirty="0">
                  <a:latin typeface="Georgia" panose="02040502050405020303" pitchFamily="18" charset="0"/>
                </a:rPr>
                <a:t>3+ years</a:t>
              </a:r>
            </a:p>
            <a:p>
              <a:r>
                <a:rPr lang="en-US" sz="1000" dirty="0">
                  <a:latin typeface="Georgia" panose="02040502050405020303" pitchFamily="18" charset="0"/>
                </a:rPr>
                <a:t>Fraud Analytics</a:t>
              </a:r>
            </a:p>
            <a:p>
              <a:r>
                <a:rPr lang="en-US" sz="1000" dirty="0">
                  <a:latin typeface="Georgia" panose="02040502050405020303" pitchFamily="18" charset="0"/>
                </a:rPr>
                <a:t>B.E - Electronics Engg. (2012-16)</a:t>
              </a:r>
            </a:p>
            <a:p>
              <a:endParaRPr lang="en-US" sz="1000" dirty="0">
                <a:latin typeface="Georgia" panose="02040502050405020303" pitchFamily="18" charset="0"/>
              </a:endParaRPr>
            </a:p>
            <a:p>
              <a:r>
                <a:rPr lang="en-US" sz="1000" dirty="0">
                  <a:solidFill>
                    <a:schemeClr val="tx2">
                      <a:lumMod val="75000"/>
                    </a:schemeClr>
                  </a:solidFill>
                  <a:latin typeface="Georgia" panose="02040502050405020303" pitchFamily="18" charset="0"/>
                  <a:hlinkClick r:id="rId6">
                    <a:extLst>
                      <a:ext uri="{A12FA001-AC4F-418D-AE19-62706E023703}">
                        <ahyp:hlinkClr xmlns:ahyp="http://schemas.microsoft.com/office/drawing/2018/hyperlinkcolor" val="tx"/>
                      </a:ext>
                    </a:extLst>
                  </a:hlinkClick>
                </a:rPr>
                <a:t>ipba20b6akashd@iimidr.ac.in</a:t>
              </a:r>
              <a:r>
                <a:rPr lang="en-US" sz="1000" dirty="0">
                  <a:solidFill>
                    <a:schemeClr val="tx2">
                      <a:lumMod val="75000"/>
                    </a:schemeClr>
                  </a:solidFill>
                  <a:latin typeface="Georgia" panose="02040502050405020303" pitchFamily="18" charset="0"/>
                </a:rPr>
                <a:t>  </a:t>
              </a:r>
            </a:p>
            <a:p>
              <a:r>
                <a:rPr lang="en-US" sz="1000" dirty="0">
                  <a:latin typeface="Georgia" panose="02040502050405020303" pitchFamily="18" charset="0"/>
                </a:rPr>
                <a:t>+91-7569541575</a:t>
              </a:r>
            </a:p>
          </p:txBody>
        </p:sp>
        <p:pic>
          <p:nvPicPr>
            <p:cNvPr id="41" name="Picture 40">
              <a:extLst>
                <a:ext uri="{FF2B5EF4-FFF2-40B4-BE49-F238E27FC236}">
                  <a16:creationId xmlns:a16="http://schemas.microsoft.com/office/drawing/2014/main" id="{D51542B3-F1F7-455B-A956-054B0CEC3875}"/>
                </a:ext>
              </a:extLst>
            </p:cNvPr>
            <p:cNvPicPr>
              <a:picLocks noChangeAspect="1"/>
            </p:cNvPicPr>
            <p:nvPr/>
          </p:nvPicPr>
          <p:blipFill>
            <a:blip r:embed="rId7" cstate="print">
              <a:extLst>
                <a:ext uri="{28A0092B-C50C-407E-A947-70E740481C1C}">
                  <a14:useLocalDpi xmlns:a14="http://schemas.microsoft.com/office/drawing/2010/main" val="0"/>
                </a:ext>
              </a:extLst>
            </a:blip>
            <a:srcRect l="4849" r="4849"/>
            <a:stretch/>
          </p:blipFill>
          <p:spPr>
            <a:xfrm>
              <a:off x="6074788" y="3335844"/>
              <a:ext cx="903367" cy="1002388"/>
            </a:xfrm>
            <a:prstGeom prst="rect">
              <a:avLst/>
            </a:prstGeom>
          </p:spPr>
        </p:pic>
      </p:grpSp>
      <p:grpSp>
        <p:nvGrpSpPr>
          <p:cNvPr id="3" name="Group 2">
            <a:extLst>
              <a:ext uri="{FF2B5EF4-FFF2-40B4-BE49-F238E27FC236}">
                <a16:creationId xmlns:a16="http://schemas.microsoft.com/office/drawing/2014/main" id="{F185A2B8-8484-4D59-9CCC-A45E8F2CA7B1}"/>
              </a:ext>
            </a:extLst>
          </p:cNvPr>
          <p:cNvGrpSpPr/>
          <p:nvPr/>
        </p:nvGrpSpPr>
        <p:grpSpPr>
          <a:xfrm>
            <a:off x="6119846" y="1271502"/>
            <a:ext cx="5028644" cy="1302265"/>
            <a:chOff x="6240092" y="1272065"/>
            <a:chExt cx="5028644" cy="1302265"/>
          </a:xfrm>
        </p:grpSpPr>
        <p:sp>
          <p:nvSpPr>
            <p:cNvPr id="47" name="TextBox 46">
              <a:extLst>
                <a:ext uri="{FF2B5EF4-FFF2-40B4-BE49-F238E27FC236}">
                  <a16:creationId xmlns:a16="http://schemas.microsoft.com/office/drawing/2014/main" id="{EB395624-E2EA-46D0-B54E-78F34801B8EF}"/>
                </a:ext>
              </a:extLst>
            </p:cNvPr>
            <p:cNvSpPr txBox="1"/>
            <p:nvPr/>
          </p:nvSpPr>
          <p:spPr>
            <a:xfrm>
              <a:off x="7424758" y="1272065"/>
              <a:ext cx="3183289" cy="369332"/>
            </a:xfrm>
            <a:prstGeom prst="rect">
              <a:avLst/>
            </a:prstGeom>
            <a:noFill/>
          </p:spPr>
          <p:txBody>
            <a:bodyPr wrap="square" rtlCol="0" anchor="ctr">
              <a:spAutoFit/>
            </a:bodyPr>
            <a:lstStyle/>
            <a:p>
              <a:r>
                <a:rPr lang="en-US" b="1" dirty="0">
                  <a:latin typeface="Georgia" panose="02040502050405020303" pitchFamily="18" charset="0"/>
                </a:rPr>
                <a:t>Nishank</a:t>
              </a:r>
            </a:p>
          </p:txBody>
        </p:sp>
        <p:sp>
          <p:nvSpPr>
            <p:cNvPr id="49" name="TextBox 48">
              <a:extLst>
                <a:ext uri="{FF2B5EF4-FFF2-40B4-BE49-F238E27FC236}">
                  <a16:creationId xmlns:a16="http://schemas.microsoft.com/office/drawing/2014/main" id="{3EE63192-791E-4705-914A-0FAB38231386}"/>
                </a:ext>
              </a:extLst>
            </p:cNvPr>
            <p:cNvSpPr txBox="1"/>
            <p:nvPr/>
          </p:nvSpPr>
          <p:spPr>
            <a:xfrm>
              <a:off x="7376629" y="1556947"/>
              <a:ext cx="1248469" cy="665875"/>
            </a:xfrm>
            <a:prstGeom prst="rect">
              <a:avLst/>
            </a:prstGeom>
            <a:noFill/>
          </p:spPr>
          <p:txBody>
            <a:bodyPr wrap="square" rtlCol="0">
              <a:spAutoFit/>
            </a:bodyPr>
            <a:lstStyle/>
            <a:p>
              <a:r>
                <a:rPr lang="en-US" sz="1050" dirty="0">
                  <a:latin typeface="Georgia" panose="02040502050405020303" pitchFamily="18" charset="0"/>
                </a:rPr>
                <a:t>Work experience: </a:t>
              </a:r>
            </a:p>
            <a:p>
              <a:r>
                <a:rPr lang="en-US" sz="1050" dirty="0">
                  <a:latin typeface="Georgia" panose="02040502050405020303" pitchFamily="18" charset="0"/>
                </a:rPr>
                <a:t>Industry:</a:t>
              </a:r>
            </a:p>
            <a:p>
              <a:r>
                <a:rPr lang="en-US" sz="1050" dirty="0">
                  <a:latin typeface="Georgia" panose="02040502050405020303" pitchFamily="18" charset="0"/>
                </a:rPr>
                <a:t>Education:</a:t>
              </a:r>
            </a:p>
            <a:p>
              <a:endParaRPr lang="en-US" sz="1050" dirty="0">
                <a:latin typeface="Georgia" panose="02040502050405020303" pitchFamily="18" charset="0"/>
              </a:endParaRPr>
            </a:p>
            <a:p>
              <a:r>
                <a:rPr lang="en-US" sz="1050" dirty="0">
                  <a:latin typeface="Georgia" panose="02040502050405020303" pitchFamily="18" charset="0"/>
                </a:rPr>
                <a:t>Contact details:</a:t>
              </a:r>
              <a:endParaRPr lang="en-IN" sz="1050" dirty="0">
                <a:latin typeface="Georgia" panose="02040502050405020303" pitchFamily="18" charset="0"/>
              </a:endParaRPr>
            </a:p>
          </p:txBody>
        </p:sp>
        <p:sp>
          <p:nvSpPr>
            <p:cNvPr id="50" name="TextBox 49">
              <a:extLst>
                <a:ext uri="{FF2B5EF4-FFF2-40B4-BE49-F238E27FC236}">
                  <a16:creationId xmlns:a16="http://schemas.microsoft.com/office/drawing/2014/main" id="{68CF7600-EF42-4FB9-BD14-E0BFCAB4C88C}"/>
                </a:ext>
              </a:extLst>
            </p:cNvPr>
            <p:cNvSpPr txBox="1"/>
            <p:nvPr/>
          </p:nvSpPr>
          <p:spPr>
            <a:xfrm>
              <a:off x="8446578" y="1558667"/>
              <a:ext cx="2822158" cy="1015663"/>
            </a:xfrm>
            <a:prstGeom prst="rect">
              <a:avLst/>
            </a:prstGeom>
            <a:noFill/>
          </p:spPr>
          <p:txBody>
            <a:bodyPr wrap="square" rtlCol="0">
              <a:spAutoFit/>
            </a:bodyPr>
            <a:lstStyle/>
            <a:p>
              <a:r>
                <a:rPr lang="en-US" sz="1000" dirty="0">
                  <a:latin typeface="Georgia" panose="02040502050405020303" pitchFamily="18" charset="0"/>
                </a:rPr>
                <a:t>10 years</a:t>
              </a:r>
            </a:p>
            <a:p>
              <a:r>
                <a:rPr lang="en-US" sz="1000" dirty="0">
                  <a:latin typeface="Georgia" panose="02040502050405020303" pitchFamily="18" charset="0"/>
                </a:rPr>
                <a:t>Sales &amp; Marketing / Electronics</a:t>
              </a:r>
            </a:p>
            <a:p>
              <a:r>
                <a:rPr lang="en-US" sz="1000" dirty="0">
                  <a:latin typeface="Georgia" panose="02040502050405020303" pitchFamily="18" charset="0"/>
                </a:rPr>
                <a:t>B.Sc (Hon) Hotel &amp; Restaurant Management (2006-2010)</a:t>
              </a:r>
            </a:p>
            <a:p>
              <a:r>
                <a:rPr lang="en-US" sz="1000" dirty="0">
                  <a:solidFill>
                    <a:schemeClr val="tx2">
                      <a:lumMod val="75000"/>
                    </a:schemeClr>
                  </a:solidFill>
                  <a:latin typeface="Georgia" panose="02040502050405020303" pitchFamily="18" charset="0"/>
                </a:rPr>
                <a:t> </a:t>
              </a:r>
              <a:r>
                <a:rPr lang="en-US" sz="1000" dirty="0">
                  <a:solidFill>
                    <a:schemeClr val="tx2">
                      <a:lumMod val="75000"/>
                    </a:schemeClr>
                  </a:solidFill>
                  <a:latin typeface="Georgia" panose="02040502050405020303" pitchFamily="18" charset="0"/>
                  <a:hlinkClick r:id="rId8">
                    <a:extLst>
                      <a:ext uri="{A12FA001-AC4F-418D-AE19-62706E023703}">
                        <ahyp:hlinkClr xmlns:ahyp="http://schemas.microsoft.com/office/drawing/2018/hyperlinkcolor" val="tx"/>
                      </a:ext>
                    </a:extLst>
                  </a:hlinkClick>
                </a:rPr>
                <a:t>ipba20b6nishanks@iimidr.ac.in</a:t>
              </a:r>
              <a:endParaRPr lang="en-US" sz="1000" dirty="0">
                <a:solidFill>
                  <a:schemeClr val="tx2">
                    <a:lumMod val="75000"/>
                  </a:schemeClr>
                </a:solidFill>
                <a:latin typeface="Georgia" panose="02040502050405020303" pitchFamily="18" charset="0"/>
              </a:endParaRPr>
            </a:p>
            <a:p>
              <a:r>
                <a:rPr lang="en-US" sz="1000" dirty="0">
                  <a:latin typeface="Georgia" panose="02040502050405020303" pitchFamily="18" charset="0"/>
                </a:rPr>
                <a:t>+91-9871744400</a:t>
              </a:r>
            </a:p>
          </p:txBody>
        </p:sp>
        <p:pic>
          <p:nvPicPr>
            <p:cNvPr id="40" name="Picture 39">
              <a:extLst>
                <a:ext uri="{FF2B5EF4-FFF2-40B4-BE49-F238E27FC236}">
                  <a16:creationId xmlns:a16="http://schemas.microsoft.com/office/drawing/2014/main" id="{8916CC68-E908-4F9D-81B4-3EEA7E931AB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240092" y="1382267"/>
              <a:ext cx="862462" cy="1015200"/>
            </a:xfrm>
            <a:prstGeom prst="rect">
              <a:avLst/>
            </a:prstGeom>
          </p:spPr>
        </p:pic>
        <p:sp>
          <p:nvSpPr>
            <p:cNvPr id="42" name="Isosceles Triangle 41">
              <a:extLst>
                <a:ext uri="{FF2B5EF4-FFF2-40B4-BE49-F238E27FC236}">
                  <a16:creationId xmlns:a16="http://schemas.microsoft.com/office/drawing/2014/main" id="{5B71238B-0B6E-485D-BB8F-4B96D0607E5B}"/>
                </a:ext>
              </a:extLst>
            </p:cNvPr>
            <p:cNvSpPr/>
            <p:nvPr/>
          </p:nvSpPr>
          <p:spPr>
            <a:xfrm rot="5400000">
              <a:off x="6787974" y="1738986"/>
              <a:ext cx="991506" cy="297970"/>
            </a:xfrm>
            <a:prstGeom prst="triangl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grpSp>
      <p:grpSp>
        <p:nvGrpSpPr>
          <p:cNvPr id="8" name="Group 7">
            <a:extLst>
              <a:ext uri="{FF2B5EF4-FFF2-40B4-BE49-F238E27FC236}">
                <a16:creationId xmlns:a16="http://schemas.microsoft.com/office/drawing/2014/main" id="{5F1CF890-18CE-412D-84E0-6D27A326A2EA}"/>
              </a:ext>
            </a:extLst>
          </p:cNvPr>
          <p:cNvGrpSpPr/>
          <p:nvPr/>
        </p:nvGrpSpPr>
        <p:grpSpPr>
          <a:xfrm>
            <a:off x="610153" y="3776114"/>
            <a:ext cx="5037924" cy="1302265"/>
            <a:chOff x="610153" y="3776114"/>
            <a:chExt cx="5037924" cy="1302265"/>
          </a:xfrm>
        </p:grpSpPr>
        <p:sp>
          <p:nvSpPr>
            <p:cNvPr id="44" name="TextBox 43">
              <a:extLst>
                <a:ext uri="{FF2B5EF4-FFF2-40B4-BE49-F238E27FC236}">
                  <a16:creationId xmlns:a16="http://schemas.microsoft.com/office/drawing/2014/main" id="{81B307B0-2F95-450A-901D-3EFD17745ABB}"/>
                </a:ext>
              </a:extLst>
            </p:cNvPr>
            <p:cNvSpPr txBox="1"/>
            <p:nvPr/>
          </p:nvSpPr>
          <p:spPr>
            <a:xfrm>
              <a:off x="1804099" y="3776114"/>
              <a:ext cx="3183289" cy="369332"/>
            </a:xfrm>
            <a:prstGeom prst="rect">
              <a:avLst/>
            </a:prstGeom>
            <a:noFill/>
          </p:spPr>
          <p:txBody>
            <a:bodyPr wrap="square" rtlCol="0" anchor="ctr">
              <a:spAutoFit/>
            </a:bodyPr>
            <a:lstStyle/>
            <a:p>
              <a:r>
                <a:rPr lang="en-US" b="1" dirty="0">
                  <a:latin typeface="Georgia" panose="02040502050405020303" pitchFamily="18" charset="0"/>
                </a:rPr>
                <a:t>Harsh Vardhan </a:t>
              </a:r>
              <a:r>
                <a:rPr lang="en-US" b="1" dirty="0" err="1">
                  <a:latin typeface="Georgia" panose="02040502050405020303" pitchFamily="18" charset="0"/>
                </a:rPr>
                <a:t>Giri</a:t>
              </a:r>
              <a:endParaRPr lang="en-US" b="1" dirty="0">
                <a:latin typeface="Georgia" panose="02040502050405020303" pitchFamily="18" charset="0"/>
              </a:endParaRPr>
            </a:p>
          </p:txBody>
        </p:sp>
        <p:sp>
          <p:nvSpPr>
            <p:cNvPr id="45" name="TextBox 44">
              <a:extLst>
                <a:ext uri="{FF2B5EF4-FFF2-40B4-BE49-F238E27FC236}">
                  <a16:creationId xmlns:a16="http://schemas.microsoft.com/office/drawing/2014/main" id="{44EBE8D8-7B49-484A-9031-9AC3B8271356}"/>
                </a:ext>
              </a:extLst>
            </p:cNvPr>
            <p:cNvSpPr txBox="1"/>
            <p:nvPr/>
          </p:nvSpPr>
          <p:spPr>
            <a:xfrm>
              <a:off x="1755970" y="4060996"/>
              <a:ext cx="1248469" cy="665875"/>
            </a:xfrm>
            <a:prstGeom prst="rect">
              <a:avLst/>
            </a:prstGeom>
            <a:noFill/>
          </p:spPr>
          <p:txBody>
            <a:bodyPr wrap="square" rtlCol="0">
              <a:spAutoFit/>
            </a:bodyPr>
            <a:lstStyle/>
            <a:p>
              <a:r>
                <a:rPr lang="en-US" sz="1050" dirty="0">
                  <a:latin typeface="Georgia" panose="02040502050405020303" pitchFamily="18" charset="0"/>
                </a:rPr>
                <a:t>Work experience: </a:t>
              </a:r>
            </a:p>
            <a:p>
              <a:r>
                <a:rPr lang="en-US" sz="1050" dirty="0">
                  <a:latin typeface="Georgia" panose="02040502050405020303" pitchFamily="18" charset="0"/>
                </a:rPr>
                <a:t>Industry:</a:t>
              </a:r>
            </a:p>
            <a:p>
              <a:r>
                <a:rPr lang="en-US" sz="1050" dirty="0">
                  <a:latin typeface="Georgia" panose="02040502050405020303" pitchFamily="18" charset="0"/>
                </a:rPr>
                <a:t>Education:</a:t>
              </a:r>
            </a:p>
            <a:p>
              <a:endParaRPr lang="en-US" sz="1050" dirty="0">
                <a:latin typeface="Georgia" panose="02040502050405020303" pitchFamily="18" charset="0"/>
              </a:endParaRPr>
            </a:p>
            <a:p>
              <a:r>
                <a:rPr lang="en-US" sz="1050" dirty="0">
                  <a:latin typeface="Georgia" panose="02040502050405020303" pitchFamily="18" charset="0"/>
                </a:rPr>
                <a:t>Contact details:</a:t>
              </a:r>
              <a:endParaRPr lang="en-IN" sz="1050" dirty="0">
                <a:latin typeface="Georgia" panose="02040502050405020303" pitchFamily="18" charset="0"/>
              </a:endParaRPr>
            </a:p>
          </p:txBody>
        </p:sp>
        <p:sp>
          <p:nvSpPr>
            <p:cNvPr id="48" name="TextBox 47">
              <a:extLst>
                <a:ext uri="{FF2B5EF4-FFF2-40B4-BE49-F238E27FC236}">
                  <a16:creationId xmlns:a16="http://schemas.microsoft.com/office/drawing/2014/main" id="{AD70EDC1-521C-441E-B54A-7B884838F559}"/>
                </a:ext>
              </a:extLst>
            </p:cNvPr>
            <p:cNvSpPr txBox="1"/>
            <p:nvPr/>
          </p:nvSpPr>
          <p:spPr>
            <a:xfrm>
              <a:off x="2825919" y="4062716"/>
              <a:ext cx="2822158" cy="1015663"/>
            </a:xfrm>
            <a:prstGeom prst="rect">
              <a:avLst/>
            </a:prstGeom>
            <a:noFill/>
          </p:spPr>
          <p:txBody>
            <a:bodyPr wrap="square" rtlCol="0">
              <a:spAutoFit/>
            </a:bodyPr>
            <a:lstStyle/>
            <a:p>
              <a:r>
                <a:rPr lang="en-US" sz="1000" dirty="0">
                  <a:latin typeface="Georgia" panose="02040502050405020303" pitchFamily="18" charset="0"/>
                </a:rPr>
                <a:t>8 years</a:t>
              </a:r>
            </a:p>
            <a:p>
              <a:r>
                <a:rPr lang="en-US" sz="1000" dirty="0">
                  <a:latin typeface="Georgia" panose="02040502050405020303" pitchFamily="18" charset="0"/>
                </a:rPr>
                <a:t>Healthcare</a:t>
              </a:r>
            </a:p>
            <a:p>
              <a:r>
                <a:rPr lang="en-US" sz="1000" dirty="0">
                  <a:latin typeface="Georgia" panose="02040502050405020303" pitchFamily="18" charset="0"/>
                </a:rPr>
                <a:t>M.Sc. Applied Quantitative Finance (2012)</a:t>
              </a:r>
            </a:p>
            <a:p>
              <a:r>
                <a:rPr lang="en-US" sz="1000" dirty="0">
                  <a:latin typeface="Georgia" panose="02040502050405020303" pitchFamily="18" charset="0"/>
                </a:rPr>
                <a:t>B.Sc. (Hons.) Statistics (2010)</a:t>
              </a:r>
            </a:p>
            <a:p>
              <a:r>
                <a:rPr lang="en-US" sz="1000" dirty="0">
                  <a:solidFill>
                    <a:schemeClr val="tx2">
                      <a:lumMod val="75000"/>
                    </a:schemeClr>
                  </a:solidFill>
                  <a:latin typeface="Georgia" panose="02040502050405020303" pitchFamily="18" charset="0"/>
                  <a:hlinkClick r:id="rId10">
                    <a:extLst>
                      <a:ext uri="{A12FA001-AC4F-418D-AE19-62706E023703}">
                        <ahyp:hlinkClr xmlns:ahyp="http://schemas.microsoft.com/office/drawing/2018/hyperlinkcolor" val="tx"/>
                      </a:ext>
                    </a:extLst>
                  </a:hlinkClick>
                </a:rPr>
                <a:t>harshgiri12@gmail.com</a:t>
              </a:r>
              <a:endParaRPr lang="en-US" sz="1000" dirty="0">
                <a:solidFill>
                  <a:schemeClr val="tx2">
                    <a:lumMod val="75000"/>
                  </a:schemeClr>
                </a:solidFill>
                <a:latin typeface="Georgia" panose="02040502050405020303" pitchFamily="18" charset="0"/>
              </a:endParaRPr>
            </a:p>
            <a:p>
              <a:r>
                <a:rPr lang="en-US" sz="1000" dirty="0">
                  <a:latin typeface="Georgia" panose="02040502050405020303" pitchFamily="18" charset="0"/>
                </a:rPr>
                <a:t>+91-8860681299</a:t>
              </a:r>
            </a:p>
          </p:txBody>
        </p:sp>
        <p:sp>
          <p:nvSpPr>
            <p:cNvPr id="53" name="Isosceles Triangle 52">
              <a:extLst>
                <a:ext uri="{FF2B5EF4-FFF2-40B4-BE49-F238E27FC236}">
                  <a16:creationId xmlns:a16="http://schemas.microsoft.com/office/drawing/2014/main" id="{0CB2616A-810E-4ABF-91A5-8A13630DB796}"/>
                </a:ext>
              </a:extLst>
            </p:cNvPr>
            <p:cNvSpPr/>
            <p:nvPr/>
          </p:nvSpPr>
          <p:spPr>
            <a:xfrm rot="5400000">
              <a:off x="1167315" y="4243035"/>
              <a:ext cx="991506" cy="297970"/>
            </a:xfrm>
            <a:prstGeom prst="triangl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pic>
          <p:nvPicPr>
            <p:cNvPr id="55" name="Picture 54">
              <a:extLst>
                <a:ext uri="{FF2B5EF4-FFF2-40B4-BE49-F238E27FC236}">
                  <a16:creationId xmlns:a16="http://schemas.microsoft.com/office/drawing/2014/main" id="{BB4CBDE2-F907-47AC-A371-33423A9AB076}"/>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9704" t="4955" r="13563" b="23335"/>
            <a:stretch/>
          </p:blipFill>
          <p:spPr>
            <a:xfrm>
              <a:off x="610153" y="3883575"/>
              <a:ext cx="873456" cy="1033109"/>
            </a:xfrm>
            <a:prstGeom prst="rect">
              <a:avLst/>
            </a:prstGeom>
          </p:spPr>
        </p:pic>
      </p:grpSp>
      <p:sp>
        <p:nvSpPr>
          <p:cNvPr id="57" name="TextBox 56">
            <a:extLst>
              <a:ext uri="{FF2B5EF4-FFF2-40B4-BE49-F238E27FC236}">
                <a16:creationId xmlns:a16="http://schemas.microsoft.com/office/drawing/2014/main" id="{0BE2F5A9-0263-4E99-8460-FABF422B012A}"/>
              </a:ext>
            </a:extLst>
          </p:cNvPr>
          <p:cNvSpPr txBox="1"/>
          <p:nvPr/>
        </p:nvSpPr>
        <p:spPr>
          <a:xfrm>
            <a:off x="1765989" y="5044202"/>
            <a:ext cx="3183289" cy="369332"/>
          </a:xfrm>
          <a:prstGeom prst="rect">
            <a:avLst/>
          </a:prstGeom>
          <a:noFill/>
        </p:spPr>
        <p:txBody>
          <a:bodyPr wrap="square" rtlCol="0" anchor="ctr">
            <a:spAutoFit/>
          </a:bodyPr>
          <a:lstStyle/>
          <a:p>
            <a:r>
              <a:rPr lang="en-US" b="1" dirty="0" err="1">
                <a:latin typeface="Georgia" panose="02040502050405020303" pitchFamily="18" charset="0"/>
              </a:rPr>
              <a:t>Eeram</a:t>
            </a:r>
            <a:r>
              <a:rPr lang="en-US" b="1" dirty="0">
                <a:latin typeface="Georgia" panose="02040502050405020303" pitchFamily="18" charset="0"/>
              </a:rPr>
              <a:t> Nishat</a:t>
            </a:r>
          </a:p>
        </p:txBody>
      </p:sp>
      <p:sp>
        <p:nvSpPr>
          <p:cNvPr id="59" name="TextBox 58">
            <a:extLst>
              <a:ext uri="{FF2B5EF4-FFF2-40B4-BE49-F238E27FC236}">
                <a16:creationId xmlns:a16="http://schemas.microsoft.com/office/drawing/2014/main" id="{5A4BA7F3-ADD7-4A03-BD70-5BB8A9071E99}"/>
              </a:ext>
            </a:extLst>
          </p:cNvPr>
          <p:cNvSpPr txBox="1"/>
          <p:nvPr/>
        </p:nvSpPr>
        <p:spPr>
          <a:xfrm>
            <a:off x="1717860" y="5329084"/>
            <a:ext cx="1248469" cy="665875"/>
          </a:xfrm>
          <a:prstGeom prst="rect">
            <a:avLst/>
          </a:prstGeom>
          <a:noFill/>
        </p:spPr>
        <p:txBody>
          <a:bodyPr wrap="square" rtlCol="0">
            <a:spAutoFit/>
          </a:bodyPr>
          <a:lstStyle/>
          <a:p>
            <a:r>
              <a:rPr lang="en-US" sz="1050" dirty="0">
                <a:latin typeface="Georgia" panose="02040502050405020303" pitchFamily="18" charset="0"/>
              </a:rPr>
              <a:t>Work experience: </a:t>
            </a:r>
          </a:p>
          <a:p>
            <a:r>
              <a:rPr lang="en-US" sz="1050" dirty="0">
                <a:latin typeface="Georgia" panose="02040502050405020303" pitchFamily="18" charset="0"/>
              </a:rPr>
              <a:t>Industry:</a:t>
            </a:r>
          </a:p>
          <a:p>
            <a:r>
              <a:rPr lang="en-US" sz="1050" dirty="0">
                <a:latin typeface="Georgia" panose="02040502050405020303" pitchFamily="18" charset="0"/>
              </a:rPr>
              <a:t>Education:</a:t>
            </a:r>
          </a:p>
          <a:p>
            <a:endParaRPr lang="en-US" sz="1050" dirty="0">
              <a:latin typeface="Georgia" panose="02040502050405020303" pitchFamily="18" charset="0"/>
            </a:endParaRPr>
          </a:p>
          <a:p>
            <a:r>
              <a:rPr lang="en-US" sz="1050" dirty="0">
                <a:latin typeface="Georgia" panose="02040502050405020303" pitchFamily="18" charset="0"/>
              </a:rPr>
              <a:t>Contact details:</a:t>
            </a:r>
            <a:endParaRPr lang="en-IN" sz="1050" dirty="0">
              <a:latin typeface="Georgia" panose="02040502050405020303" pitchFamily="18" charset="0"/>
            </a:endParaRPr>
          </a:p>
        </p:txBody>
      </p:sp>
      <p:sp>
        <p:nvSpPr>
          <p:cNvPr id="60" name="TextBox 59">
            <a:extLst>
              <a:ext uri="{FF2B5EF4-FFF2-40B4-BE49-F238E27FC236}">
                <a16:creationId xmlns:a16="http://schemas.microsoft.com/office/drawing/2014/main" id="{2ECA0CF7-2F95-49F7-B0EB-739F16678E4F}"/>
              </a:ext>
            </a:extLst>
          </p:cNvPr>
          <p:cNvSpPr txBox="1"/>
          <p:nvPr/>
        </p:nvSpPr>
        <p:spPr>
          <a:xfrm>
            <a:off x="2787809" y="5330804"/>
            <a:ext cx="2822158" cy="1015663"/>
          </a:xfrm>
          <a:prstGeom prst="rect">
            <a:avLst/>
          </a:prstGeom>
          <a:noFill/>
        </p:spPr>
        <p:txBody>
          <a:bodyPr wrap="square" rtlCol="0">
            <a:spAutoFit/>
          </a:bodyPr>
          <a:lstStyle/>
          <a:p>
            <a:r>
              <a:rPr lang="en-US" sz="1000" dirty="0">
                <a:latin typeface="Georgia" panose="02040502050405020303" pitchFamily="18" charset="0"/>
              </a:rPr>
              <a:t>2+ Years</a:t>
            </a:r>
          </a:p>
          <a:p>
            <a:r>
              <a:rPr lang="en-US" sz="1000" dirty="0">
                <a:latin typeface="Georgia" panose="02040502050405020303" pitchFamily="18" charset="0"/>
              </a:rPr>
              <a:t>Industry: SAAS and cloud computing </a:t>
            </a:r>
          </a:p>
          <a:p>
            <a:r>
              <a:rPr lang="en-US" sz="1000" dirty="0">
                <a:latin typeface="Georgia" panose="02040502050405020303" pitchFamily="18" charset="0"/>
              </a:rPr>
              <a:t>B. Tech - Biomedical (2015-2019)</a:t>
            </a:r>
          </a:p>
          <a:p>
            <a:endParaRPr lang="en-US" sz="1000" dirty="0">
              <a:latin typeface="Georgia" panose="02040502050405020303" pitchFamily="18" charset="0"/>
            </a:endParaRPr>
          </a:p>
          <a:p>
            <a:r>
              <a:rPr lang="en-US" sz="1000" u="sng" dirty="0">
                <a:solidFill>
                  <a:schemeClr val="tx2">
                    <a:lumMod val="75000"/>
                  </a:schemeClr>
                </a:solidFill>
                <a:latin typeface="Georgia" panose="02040502050405020303" pitchFamily="18" charset="0"/>
              </a:rPr>
              <a:t>eeramnishaten@gmail.com</a:t>
            </a:r>
            <a:r>
              <a:rPr lang="en-US" sz="1000" dirty="0">
                <a:solidFill>
                  <a:schemeClr val="tx2">
                    <a:lumMod val="75000"/>
                  </a:schemeClr>
                </a:solidFill>
                <a:latin typeface="Georgia" panose="02040502050405020303" pitchFamily="18" charset="0"/>
              </a:rPr>
              <a:t> </a:t>
            </a:r>
          </a:p>
          <a:p>
            <a:r>
              <a:rPr lang="en-US" sz="1000" dirty="0">
                <a:latin typeface="Georgia" panose="02040502050405020303" pitchFamily="18" charset="0"/>
              </a:rPr>
              <a:t>+91-9566186460</a:t>
            </a:r>
          </a:p>
        </p:txBody>
      </p:sp>
      <p:sp>
        <p:nvSpPr>
          <p:cNvPr id="62" name="Isosceles Triangle 61">
            <a:extLst>
              <a:ext uri="{FF2B5EF4-FFF2-40B4-BE49-F238E27FC236}">
                <a16:creationId xmlns:a16="http://schemas.microsoft.com/office/drawing/2014/main" id="{146F0A07-F0D2-40C4-8F03-59D907DA115F}"/>
              </a:ext>
            </a:extLst>
          </p:cNvPr>
          <p:cNvSpPr/>
          <p:nvPr/>
        </p:nvSpPr>
        <p:spPr>
          <a:xfrm rot="5400000">
            <a:off x="1129205" y="5511123"/>
            <a:ext cx="991506" cy="297970"/>
          </a:xfrm>
          <a:prstGeom prst="triangl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pic>
        <p:nvPicPr>
          <p:cNvPr id="64" name="Picture 63">
            <a:extLst>
              <a:ext uri="{FF2B5EF4-FFF2-40B4-BE49-F238E27FC236}">
                <a16:creationId xmlns:a16="http://schemas.microsoft.com/office/drawing/2014/main" id="{9DA9AC5A-88D4-49A5-BBD0-C098923E647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9118" y="5170892"/>
            <a:ext cx="837107" cy="991505"/>
          </a:xfrm>
          <a:prstGeom prst="rect">
            <a:avLst/>
          </a:prstGeom>
        </p:spPr>
      </p:pic>
      <p:grpSp>
        <p:nvGrpSpPr>
          <p:cNvPr id="10" name="Group 9">
            <a:extLst>
              <a:ext uri="{FF2B5EF4-FFF2-40B4-BE49-F238E27FC236}">
                <a16:creationId xmlns:a16="http://schemas.microsoft.com/office/drawing/2014/main" id="{080512EB-FBC3-469F-830E-E14E9CCB8368}"/>
              </a:ext>
            </a:extLst>
          </p:cNvPr>
          <p:cNvGrpSpPr/>
          <p:nvPr/>
        </p:nvGrpSpPr>
        <p:grpSpPr>
          <a:xfrm>
            <a:off x="6115619" y="3913524"/>
            <a:ext cx="5176187" cy="1302265"/>
            <a:chOff x="6092549" y="4893537"/>
            <a:chExt cx="5176187" cy="1302265"/>
          </a:xfrm>
        </p:grpSpPr>
        <p:sp>
          <p:nvSpPr>
            <p:cNvPr id="66" name="TextBox 65">
              <a:extLst>
                <a:ext uri="{FF2B5EF4-FFF2-40B4-BE49-F238E27FC236}">
                  <a16:creationId xmlns:a16="http://schemas.microsoft.com/office/drawing/2014/main" id="{F29715B6-7FD5-443C-8720-3D8236ECCFB2}"/>
                </a:ext>
              </a:extLst>
            </p:cNvPr>
            <p:cNvSpPr txBox="1"/>
            <p:nvPr/>
          </p:nvSpPr>
          <p:spPr>
            <a:xfrm>
              <a:off x="7295442" y="4893537"/>
              <a:ext cx="3183289" cy="369332"/>
            </a:xfrm>
            <a:prstGeom prst="rect">
              <a:avLst/>
            </a:prstGeom>
            <a:noFill/>
          </p:spPr>
          <p:txBody>
            <a:bodyPr wrap="square" rtlCol="0" anchor="ctr">
              <a:spAutoFit/>
            </a:bodyPr>
            <a:lstStyle/>
            <a:p>
              <a:r>
                <a:rPr lang="en-US" b="1" dirty="0">
                  <a:latin typeface="Georgia" panose="02040502050405020303" pitchFamily="18" charset="0"/>
                </a:rPr>
                <a:t>Kinshuk Chaturvedi</a:t>
              </a:r>
            </a:p>
          </p:txBody>
        </p:sp>
        <p:sp>
          <p:nvSpPr>
            <p:cNvPr id="67" name="TextBox 66">
              <a:extLst>
                <a:ext uri="{FF2B5EF4-FFF2-40B4-BE49-F238E27FC236}">
                  <a16:creationId xmlns:a16="http://schemas.microsoft.com/office/drawing/2014/main" id="{9284C820-8C50-493E-B0B1-2E945A909051}"/>
                </a:ext>
              </a:extLst>
            </p:cNvPr>
            <p:cNvSpPr txBox="1"/>
            <p:nvPr/>
          </p:nvSpPr>
          <p:spPr>
            <a:xfrm>
              <a:off x="7247313" y="5178419"/>
              <a:ext cx="1248469" cy="665875"/>
            </a:xfrm>
            <a:prstGeom prst="rect">
              <a:avLst/>
            </a:prstGeom>
            <a:noFill/>
          </p:spPr>
          <p:txBody>
            <a:bodyPr wrap="square" rtlCol="0">
              <a:spAutoFit/>
            </a:bodyPr>
            <a:lstStyle/>
            <a:p>
              <a:r>
                <a:rPr lang="en-US" sz="1050" dirty="0">
                  <a:latin typeface="Georgia" panose="02040502050405020303" pitchFamily="18" charset="0"/>
                </a:rPr>
                <a:t>Work experience: </a:t>
              </a:r>
            </a:p>
            <a:p>
              <a:r>
                <a:rPr lang="en-US" sz="1050" dirty="0">
                  <a:latin typeface="Georgia" panose="02040502050405020303" pitchFamily="18" charset="0"/>
                </a:rPr>
                <a:t>Industry:</a:t>
              </a:r>
            </a:p>
            <a:p>
              <a:r>
                <a:rPr lang="en-US" sz="1050" dirty="0">
                  <a:latin typeface="Georgia" panose="02040502050405020303" pitchFamily="18" charset="0"/>
                </a:rPr>
                <a:t>Education:</a:t>
              </a:r>
            </a:p>
            <a:p>
              <a:endParaRPr lang="en-US" sz="1050" dirty="0">
                <a:latin typeface="Georgia" panose="02040502050405020303" pitchFamily="18" charset="0"/>
              </a:endParaRPr>
            </a:p>
            <a:p>
              <a:r>
                <a:rPr lang="en-US" sz="1050" dirty="0">
                  <a:latin typeface="Georgia" panose="02040502050405020303" pitchFamily="18" charset="0"/>
                </a:rPr>
                <a:t>Contact details:</a:t>
              </a:r>
              <a:endParaRPr lang="en-IN" sz="1050" dirty="0">
                <a:latin typeface="Georgia" panose="02040502050405020303" pitchFamily="18" charset="0"/>
              </a:endParaRPr>
            </a:p>
          </p:txBody>
        </p:sp>
        <p:sp>
          <p:nvSpPr>
            <p:cNvPr id="68" name="TextBox 67">
              <a:extLst>
                <a:ext uri="{FF2B5EF4-FFF2-40B4-BE49-F238E27FC236}">
                  <a16:creationId xmlns:a16="http://schemas.microsoft.com/office/drawing/2014/main" id="{3C04D6CD-4907-48C8-A467-AA5285EE941E}"/>
                </a:ext>
              </a:extLst>
            </p:cNvPr>
            <p:cNvSpPr txBox="1"/>
            <p:nvPr/>
          </p:nvSpPr>
          <p:spPr>
            <a:xfrm>
              <a:off x="8317262" y="5180139"/>
              <a:ext cx="2951474" cy="1015663"/>
            </a:xfrm>
            <a:prstGeom prst="rect">
              <a:avLst/>
            </a:prstGeom>
            <a:noFill/>
          </p:spPr>
          <p:txBody>
            <a:bodyPr wrap="square" rtlCol="0">
              <a:spAutoFit/>
            </a:bodyPr>
            <a:lstStyle/>
            <a:p>
              <a:r>
                <a:rPr lang="en-US" sz="1000" dirty="0">
                  <a:latin typeface="Georgia" panose="02040502050405020303" pitchFamily="18" charset="0"/>
                </a:rPr>
                <a:t>6+ years</a:t>
              </a:r>
            </a:p>
            <a:p>
              <a:r>
                <a:rPr lang="en-US" sz="1000" dirty="0">
                  <a:latin typeface="Georgia" panose="02040502050405020303" pitchFamily="18" charset="0"/>
                </a:rPr>
                <a:t>Power/ Energy Sector</a:t>
              </a:r>
            </a:p>
            <a:p>
              <a:r>
                <a:rPr lang="en-US" sz="1000" dirty="0">
                  <a:latin typeface="Georgia" panose="02040502050405020303" pitchFamily="18" charset="0"/>
                </a:rPr>
                <a:t>MBA - Energy Management (2015-17)</a:t>
              </a:r>
            </a:p>
            <a:p>
              <a:r>
                <a:rPr lang="en-US" sz="1000" dirty="0">
                  <a:latin typeface="Georgia" panose="02040502050405020303" pitchFamily="18" charset="0"/>
                </a:rPr>
                <a:t>B.Tech - Electrical &amp; Electronics Engg. (2008-12)</a:t>
              </a:r>
            </a:p>
            <a:p>
              <a:r>
                <a:rPr lang="en-US" sz="1000" dirty="0">
                  <a:solidFill>
                    <a:schemeClr val="tx2">
                      <a:lumMod val="75000"/>
                    </a:schemeClr>
                  </a:solidFill>
                  <a:latin typeface="Georgia" panose="02040502050405020303" pitchFamily="18" charset="0"/>
                  <a:hlinkClick r:id="rId13">
                    <a:extLst>
                      <a:ext uri="{A12FA001-AC4F-418D-AE19-62706E023703}">
                        <ahyp:hlinkClr xmlns:ahyp="http://schemas.microsoft.com/office/drawing/2018/hyperlinkcolor" val="tx"/>
                      </a:ext>
                    </a:extLst>
                  </a:hlinkClick>
                </a:rPr>
                <a:t>kinshuk.chaturvedi07@gmail.com</a:t>
              </a:r>
              <a:r>
                <a:rPr lang="en-US" sz="1000" dirty="0">
                  <a:solidFill>
                    <a:schemeClr val="tx2">
                      <a:lumMod val="75000"/>
                    </a:schemeClr>
                  </a:solidFill>
                  <a:latin typeface="Georgia" panose="02040502050405020303" pitchFamily="18" charset="0"/>
                </a:rPr>
                <a:t> </a:t>
              </a:r>
            </a:p>
            <a:p>
              <a:r>
                <a:rPr lang="en-US" sz="1000" dirty="0">
                  <a:latin typeface="Georgia" panose="02040502050405020303" pitchFamily="18" charset="0"/>
                </a:rPr>
                <a:t>+91-9919888407</a:t>
              </a:r>
            </a:p>
          </p:txBody>
        </p:sp>
        <p:sp>
          <p:nvSpPr>
            <p:cNvPr id="70" name="Isosceles Triangle 69">
              <a:extLst>
                <a:ext uri="{FF2B5EF4-FFF2-40B4-BE49-F238E27FC236}">
                  <a16:creationId xmlns:a16="http://schemas.microsoft.com/office/drawing/2014/main" id="{16765321-C341-42D8-9FCD-CA64AD45977F}"/>
                </a:ext>
              </a:extLst>
            </p:cNvPr>
            <p:cNvSpPr/>
            <p:nvPr/>
          </p:nvSpPr>
          <p:spPr>
            <a:xfrm rot="5400000">
              <a:off x="6658658" y="5360458"/>
              <a:ext cx="991506" cy="297970"/>
            </a:xfrm>
            <a:prstGeom prst="triangle">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pic>
          <p:nvPicPr>
            <p:cNvPr id="72" name="Picture 71">
              <a:extLst>
                <a:ext uri="{FF2B5EF4-FFF2-40B4-BE49-F238E27FC236}">
                  <a16:creationId xmlns:a16="http://schemas.microsoft.com/office/drawing/2014/main" id="{791B05AD-4855-4BA1-BC9D-E4B2B0422DEC}"/>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9114" r="10358"/>
            <a:stretch/>
          </p:blipFill>
          <p:spPr>
            <a:xfrm>
              <a:off x="6092549" y="5013690"/>
              <a:ext cx="882403" cy="1014178"/>
            </a:xfrm>
            <a:prstGeom prst="rect">
              <a:avLst/>
            </a:prstGeom>
          </p:spPr>
        </p:pic>
      </p:grpSp>
    </p:spTree>
    <p:extLst>
      <p:ext uri="{BB962C8B-B14F-4D97-AF65-F5344CB8AC3E}">
        <p14:creationId xmlns:p14="http://schemas.microsoft.com/office/powerpoint/2010/main" val="62953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5">
            <a:extLst>
              <a:ext uri="{FF2B5EF4-FFF2-40B4-BE49-F238E27FC236}">
                <a16:creationId xmlns:a16="http://schemas.microsoft.com/office/drawing/2014/main" id="{DEF0EA8E-A4E3-4B84-A36A-B7D75126F138}"/>
              </a:ext>
            </a:extLst>
          </p:cNvPr>
          <p:cNvSpPr>
            <a:spLocks noGrp="1"/>
          </p:cNvSpPr>
          <p:nvPr>
            <p:ph type="ftr" sz="quarter" idx="11"/>
          </p:nvPr>
        </p:nvSpPr>
        <p:spPr/>
        <p:txBody>
          <a:bodyPr/>
          <a:lstStyle/>
          <a:p>
            <a:r>
              <a:rPr lang="en-US" dirty="0"/>
              <a:t>Group 7: Approval of Capstone Project</a:t>
            </a:r>
          </a:p>
        </p:txBody>
      </p:sp>
      <p:sp>
        <p:nvSpPr>
          <p:cNvPr id="38" name="Slide Number Placeholder 37">
            <a:extLst>
              <a:ext uri="{FF2B5EF4-FFF2-40B4-BE49-F238E27FC236}">
                <a16:creationId xmlns:a16="http://schemas.microsoft.com/office/drawing/2014/main" id="{7D528619-9F86-4CFD-95F2-953F64A91125}"/>
              </a:ext>
            </a:extLst>
          </p:cNvPr>
          <p:cNvSpPr>
            <a:spLocks noGrp="1"/>
          </p:cNvSpPr>
          <p:nvPr>
            <p:ph type="sldNum" sz="quarter" idx="12"/>
          </p:nvPr>
        </p:nvSpPr>
        <p:spPr/>
        <p:txBody>
          <a:bodyPr/>
          <a:lstStyle/>
          <a:p>
            <a:fld id="{81BB0C51-5258-4AC0-8EE7-D6288C1C1196}" type="slidenum">
              <a:rPr lang="en-US" smtClean="0"/>
              <a:t>2</a:t>
            </a:fld>
            <a:endParaRPr lang="en-US" dirty="0"/>
          </a:p>
        </p:txBody>
      </p:sp>
      <p:sp>
        <p:nvSpPr>
          <p:cNvPr id="12" name="Subtitle 2">
            <a:extLst>
              <a:ext uri="{FF2B5EF4-FFF2-40B4-BE49-F238E27FC236}">
                <a16:creationId xmlns:a16="http://schemas.microsoft.com/office/drawing/2014/main" id="{B3091D6D-F93D-4DCB-925C-23CA052FECD8}"/>
              </a:ext>
            </a:extLst>
          </p:cNvPr>
          <p:cNvSpPr txBox="1">
            <a:spLocks/>
          </p:cNvSpPr>
          <p:nvPr/>
        </p:nvSpPr>
        <p:spPr>
          <a:xfrm>
            <a:off x="617418" y="4803877"/>
            <a:ext cx="10576608" cy="12872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latin typeface="Georgia" panose="02040502050405020303" pitchFamily="18" charset="0"/>
              </a:rPr>
              <a:t>Caveat:</a:t>
            </a:r>
          </a:p>
          <a:p>
            <a:pPr marL="0" indent="0" algn="just">
              <a:buNone/>
            </a:pPr>
            <a:r>
              <a:rPr lang="en-US" sz="2400" i="1" dirty="0">
                <a:latin typeface="Georgia" panose="02040502050405020303" pitchFamily="18" charset="0"/>
              </a:rPr>
              <a:t>“This document and the data shared are strictly private, confidential to its recipients and should not be copied, distributed or reproduced in whole or in part, nor passed to any third party”</a:t>
            </a:r>
            <a:endParaRPr lang="en-IN" sz="2400" i="1" dirty="0">
              <a:latin typeface="Georgia" panose="02040502050405020303" pitchFamily="18" charset="0"/>
            </a:endParaRPr>
          </a:p>
        </p:txBody>
      </p:sp>
    </p:spTree>
    <p:extLst>
      <p:ext uri="{BB962C8B-B14F-4D97-AF65-F5344CB8AC3E}">
        <p14:creationId xmlns:p14="http://schemas.microsoft.com/office/powerpoint/2010/main" val="152092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8F3C6B-4169-482B-A6CB-218BBECE07C6}"/>
              </a:ext>
            </a:extLst>
          </p:cNvPr>
          <p:cNvSpPr>
            <a:spLocks noGrp="1"/>
          </p:cNvSpPr>
          <p:nvPr>
            <p:ph type="title"/>
          </p:nvPr>
        </p:nvSpPr>
        <p:spPr>
          <a:xfrm>
            <a:off x="619433" y="707923"/>
            <a:ext cx="10928553" cy="663677"/>
          </a:xfrm>
        </p:spPr>
        <p:txBody>
          <a:bodyPr>
            <a:normAutofit/>
          </a:bodyPr>
          <a:lstStyle/>
          <a:p>
            <a:r>
              <a:rPr lang="en-US" sz="3600" b="1" cap="small" dirty="0">
                <a:latin typeface="Georgia" panose="02040502050405020303" pitchFamily="18" charset="0"/>
              </a:rPr>
              <a:t>Agenda</a:t>
            </a:r>
            <a:endParaRPr lang="en-IN" sz="3600" b="1" cap="small" dirty="0">
              <a:latin typeface="Georgia" panose="02040502050405020303" pitchFamily="18" charset="0"/>
            </a:endParaRPr>
          </a:p>
        </p:txBody>
      </p:sp>
      <p:graphicFrame>
        <p:nvGraphicFramePr>
          <p:cNvPr id="28" name="Diagram 27">
            <a:extLst>
              <a:ext uri="{FF2B5EF4-FFF2-40B4-BE49-F238E27FC236}">
                <a16:creationId xmlns:a16="http://schemas.microsoft.com/office/drawing/2014/main" id="{E46EABEA-802B-410F-87C8-6D43E8DAB4CE}"/>
              </a:ext>
            </a:extLst>
          </p:cNvPr>
          <p:cNvGraphicFramePr/>
          <p:nvPr/>
        </p:nvGraphicFramePr>
        <p:xfrm>
          <a:off x="1634531" y="1733493"/>
          <a:ext cx="9308112" cy="4121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28">
            <a:extLst>
              <a:ext uri="{FF2B5EF4-FFF2-40B4-BE49-F238E27FC236}">
                <a16:creationId xmlns:a16="http://schemas.microsoft.com/office/drawing/2014/main" id="{57098A72-CD04-4B36-B4CE-282C519A1FB6}"/>
              </a:ext>
            </a:extLst>
          </p:cNvPr>
          <p:cNvSpPr/>
          <p:nvPr/>
        </p:nvSpPr>
        <p:spPr>
          <a:xfrm>
            <a:off x="790502" y="1848984"/>
            <a:ext cx="504967" cy="482881"/>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Georgia" panose="02040502050405020303" pitchFamily="18" charset="0"/>
                <a:cs typeface="Times New Roman" panose="02020603050405020304" pitchFamily="18" charset="0"/>
              </a:rPr>
              <a:t>1</a:t>
            </a:r>
            <a:endParaRPr lang="en-IN" sz="2400" dirty="0">
              <a:latin typeface="Georgia" panose="02040502050405020303"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E4AD469C-C5ED-47D3-91BA-C45F0C122F6A}"/>
              </a:ext>
            </a:extLst>
          </p:cNvPr>
          <p:cNvSpPr/>
          <p:nvPr/>
        </p:nvSpPr>
        <p:spPr>
          <a:xfrm>
            <a:off x="798371" y="2917536"/>
            <a:ext cx="504967" cy="482881"/>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Georgia" panose="02040502050405020303" pitchFamily="18" charset="0"/>
                <a:cs typeface="Times New Roman" panose="02020603050405020304" pitchFamily="18" charset="0"/>
              </a:rPr>
              <a:t>2</a:t>
            </a:r>
            <a:endParaRPr lang="en-IN" sz="2400" dirty="0">
              <a:latin typeface="Georgia" panose="02040502050405020303"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863E69A6-F53F-4B66-9045-3FEF153ECC7F}"/>
              </a:ext>
            </a:extLst>
          </p:cNvPr>
          <p:cNvSpPr/>
          <p:nvPr/>
        </p:nvSpPr>
        <p:spPr>
          <a:xfrm>
            <a:off x="790685" y="3992691"/>
            <a:ext cx="504967" cy="482881"/>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Georgia" panose="02040502050405020303" pitchFamily="18" charset="0"/>
                <a:cs typeface="Times New Roman" panose="02020603050405020304" pitchFamily="18" charset="0"/>
              </a:rPr>
              <a:t>3</a:t>
            </a:r>
            <a:endParaRPr lang="en-IN" sz="2400" dirty="0">
              <a:latin typeface="Georgia" panose="02040502050405020303"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86C1D091-8F20-456F-9B31-B2595DA339F1}"/>
              </a:ext>
            </a:extLst>
          </p:cNvPr>
          <p:cNvSpPr/>
          <p:nvPr/>
        </p:nvSpPr>
        <p:spPr>
          <a:xfrm>
            <a:off x="786339" y="5001084"/>
            <a:ext cx="504967" cy="482881"/>
          </a:xfrm>
          <a:prstGeom prst="rect">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Georgia" panose="02040502050405020303" pitchFamily="18" charset="0"/>
                <a:cs typeface="Times New Roman" panose="02020603050405020304" pitchFamily="18" charset="0"/>
              </a:rPr>
              <a:t>4</a:t>
            </a:r>
            <a:endParaRPr lang="en-IN" sz="2400" dirty="0">
              <a:latin typeface="Georgia" panose="02040502050405020303" pitchFamily="18" charset="0"/>
              <a:cs typeface="Times New Roman" panose="02020603050405020304" pitchFamily="18" charset="0"/>
            </a:endParaRPr>
          </a:p>
        </p:txBody>
      </p:sp>
      <p:sp>
        <p:nvSpPr>
          <p:cNvPr id="36" name="Footer Placeholder 35">
            <a:extLst>
              <a:ext uri="{FF2B5EF4-FFF2-40B4-BE49-F238E27FC236}">
                <a16:creationId xmlns:a16="http://schemas.microsoft.com/office/drawing/2014/main" id="{DEF0EA8E-A4E3-4B84-A36A-B7D75126F138}"/>
              </a:ext>
            </a:extLst>
          </p:cNvPr>
          <p:cNvSpPr>
            <a:spLocks noGrp="1"/>
          </p:cNvSpPr>
          <p:nvPr>
            <p:ph type="ftr" sz="quarter" idx="11"/>
          </p:nvPr>
        </p:nvSpPr>
        <p:spPr/>
        <p:txBody>
          <a:bodyPr/>
          <a:lstStyle/>
          <a:p>
            <a:r>
              <a:rPr lang="en-US" dirty="0"/>
              <a:t>Group 7: Approval of Capstone Project</a:t>
            </a:r>
          </a:p>
        </p:txBody>
      </p:sp>
      <p:sp>
        <p:nvSpPr>
          <p:cNvPr id="38" name="Slide Number Placeholder 37">
            <a:extLst>
              <a:ext uri="{FF2B5EF4-FFF2-40B4-BE49-F238E27FC236}">
                <a16:creationId xmlns:a16="http://schemas.microsoft.com/office/drawing/2014/main" id="{7D528619-9F86-4CFD-95F2-953F64A91125}"/>
              </a:ext>
            </a:extLst>
          </p:cNvPr>
          <p:cNvSpPr>
            <a:spLocks noGrp="1"/>
          </p:cNvSpPr>
          <p:nvPr>
            <p:ph type="sldNum" sz="quarter" idx="12"/>
          </p:nvPr>
        </p:nvSpPr>
        <p:spPr/>
        <p:txBody>
          <a:bodyPr/>
          <a:lstStyle/>
          <a:p>
            <a:fld id="{81BB0C51-5258-4AC0-8EE7-D6288C1C1196}" type="slidenum">
              <a:rPr lang="en-US" smtClean="0"/>
              <a:t>3</a:t>
            </a:fld>
            <a:endParaRPr lang="en-US" dirty="0"/>
          </a:p>
        </p:txBody>
      </p:sp>
    </p:spTree>
    <p:extLst>
      <p:ext uri="{BB962C8B-B14F-4D97-AF65-F5344CB8AC3E}">
        <p14:creationId xmlns:p14="http://schemas.microsoft.com/office/powerpoint/2010/main" val="342335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67933-A8AA-4953-BC34-F9865B0F9323}"/>
              </a:ext>
            </a:extLst>
          </p:cNvPr>
          <p:cNvSpPr>
            <a:spLocks noGrp="1"/>
          </p:cNvSpPr>
          <p:nvPr>
            <p:ph idx="1"/>
          </p:nvPr>
        </p:nvSpPr>
        <p:spPr>
          <a:xfrm>
            <a:off x="619433" y="1371599"/>
            <a:ext cx="10928553" cy="4778477"/>
          </a:xfrm>
        </p:spPr>
        <p:txBody>
          <a:bodyPr>
            <a:normAutofit/>
          </a:bodyPr>
          <a:lstStyle/>
          <a:p>
            <a:pPr marL="0" indent="0">
              <a:buNone/>
            </a:pPr>
            <a:r>
              <a:rPr lang="en-US" sz="2400" dirty="0">
                <a:latin typeface="Georgia" panose="02040502050405020303" pitchFamily="18" charset="0"/>
              </a:rPr>
              <a:t>Revenue optimization strategy by fine tuning demand and supply gap for an electricity distribution company</a:t>
            </a:r>
          </a:p>
          <a:p>
            <a:pPr marL="0" indent="0">
              <a:buNone/>
            </a:pPr>
            <a:endParaRPr lang="en-IN" sz="2400" dirty="0">
              <a:latin typeface="Georgia" panose="02040502050405020303" pitchFamily="18" charset="0"/>
            </a:endParaRPr>
          </a:p>
        </p:txBody>
      </p:sp>
      <p:grpSp>
        <p:nvGrpSpPr>
          <p:cNvPr id="19" name="Group 18">
            <a:extLst>
              <a:ext uri="{FF2B5EF4-FFF2-40B4-BE49-F238E27FC236}">
                <a16:creationId xmlns:a16="http://schemas.microsoft.com/office/drawing/2014/main" id="{A369F6E5-8C2A-46A5-804A-E21AD518D1A7}"/>
              </a:ext>
            </a:extLst>
          </p:cNvPr>
          <p:cNvGrpSpPr/>
          <p:nvPr/>
        </p:nvGrpSpPr>
        <p:grpSpPr>
          <a:xfrm>
            <a:off x="2171807" y="2724669"/>
            <a:ext cx="7174875" cy="2813992"/>
            <a:chOff x="2171807" y="2724669"/>
            <a:chExt cx="7174875" cy="2813992"/>
          </a:xfrm>
        </p:grpSpPr>
        <p:sp>
          <p:nvSpPr>
            <p:cNvPr id="20" name="Minus Sign 19">
              <a:extLst>
                <a:ext uri="{FF2B5EF4-FFF2-40B4-BE49-F238E27FC236}">
                  <a16:creationId xmlns:a16="http://schemas.microsoft.com/office/drawing/2014/main" id="{1EA0415C-FB03-44E3-8F14-80B2EF0D133B}"/>
                </a:ext>
              </a:extLst>
            </p:cNvPr>
            <p:cNvSpPr/>
            <p:nvPr/>
          </p:nvSpPr>
          <p:spPr>
            <a:xfrm rot="21300000">
              <a:off x="2171807" y="3817805"/>
              <a:ext cx="7174875" cy="627720"/>
            </a:xfrm>
            <a:prstGeom prst="mathMinus">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1" name="Arrow: Down 20">
              <a:extLst>
                <a:ext uri="{FF2B5EF4-FFF2-40B4-BE49-F238E27FC236}">
                  <a16:creationId xmlns:a16="http://schemas.microsoft.com/office/drawing/2014/main" id="{0F6CE8C7-1801-4F69-BE59-0AF170FE41EB}"/>
                </a:ext>
              </a:extLst>
            </p:cNvPr>
            <p:cNvSpPr/>
            <p:nvPr/>
          </p:nvSpPr>
          <p:spPr>
            <a:xfrm>
              <a:off x="2379799" y="2724669"/>
              <a:ext cx="2667983" cy="1250663"/>
            </a:xfrm>
            <a:prstGeom prst="downArrow">
              <a:avLst/>
            </a:prstGeom>
            <a:solidFill>
              <a:schemeClr val="tx1">
                <a:lumMod val="65000"/>
                <a:lumOff val="3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Arrow: Up 22">
              <a:extLst>
                <a:ext uri="{FF2B5EF4-FFF2-40B4-BE49-F238E27FC236}">
                  <a16:creationId xmlns:a16="http://schemas.microsoft.com/office/drawing/2014/main" id="{E82B1C4D-AEF3-4F9D-B252-2B61BD931060}"/>
                </a:ext>
              </a:extLst>
            </p:cNvPr>
            <p:cNvSpPr/>
            <p:nvPr/>
          </p:nvSpPr>
          <p:spPr>
            <a:xfrm>
              <a:off x="6470707" y="4287998"/>
              <a:ext cx="2667983" cy="1250663"/>
            </a:xfrm>
            <a:prstGeom prst="upArrow">
              <a:avLst/>
            </a:prstGeom>
            <a:solidFill>
              <a:schemeClr val="tx1">
                <a:lumMod val="65000"/>
                <a:lumOff val="3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sp>
        <p:nvSpPr>
          <p:cNvPr id="8" name="Title 1">
            <a:extLst>
              <a:ext uri="{FF2B5EF4-FFF2-40B4-BE49-F238E27FC236}">
                <a16:creationId xmlns:a16="http://schemas.microsoft.com/office/drawing/2014/main" id="{AD8F3C6B-4169-482B-A6CB-218BBECE07C6}"/>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Objective</a:t>
            </a:r>
            <a:endParaRPr lang="en-IN" sz="3600" b="1" dirty="0">
              <a:latin typeface="Georgia" panose="02040502050405020303" pitchFamily="18" charset="0"/>
            </a:endParaRPr>
          </a:p>
        </p:txBody>
      </p:sp>
      <p:pic>
        <p:nvPicPr>
          <p:cNvPr id="10" name="Graphic 9" descr="Rupee">
            <a:extLst>
              <a:ext uri="{FF2B5EF4-FFF2-40B4-BE49-F238E27FC236}">
                <a16:creationId xmlns:a16="http://schemas.microsoft.com/office/drawing/2014/main" id="{3D9C3FD7-119F-4DEF-88BF-494B6E578A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50594" y="3169843"/>
            <a:ext cx="914400" cy="914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2" name="Graphic 11" descr="Coins">
            <a:extLst>
              <a:ext uri="{FF2B5EF4-FFF2-40B4-BE49-F238E27FC236}">
                <a16:creationId xmlns:a16="http://schemas.microsoft.com/office/drawing/2014/main" id="{8E4ED092-4AA4-4B7A-AC07-BC24C9B7BF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84657" y="3158271"/>
            <a:ext cx="914400" cy="914400"/>
          </a:xfrm>
          <a:prstGeom prst="rect">
            <a:avLst/>
          </a:prstGeom>
          <a:effectLst>
            <a:outerShdw blurRad="50800" dist="38100" dir="10800000" algn="r" rotWithShape="0">
              <a:prstClr val="black">
                <a:alpha val="40000"/>
              </a:prstClr>
            </a:outerShdw>
          </a:effectLst>
        </p:spPr>
      </p:pic>
      <p:pic>
        <p:nvPicPr>
          <p:cNvPr id="13" name="Graphic 12" descr="Rupee">
            <a:extLst>
              <a:ext uri="{FF2B5EF4-FFF2-40B4-BE49-F238E27FC236}">
                <a16:creationId xmlns:a16="http://schemas.microsoft.com/office/drawing/2014/main" id="{EB5EDD43-DE6A-4D9A-9CF3-5412B7962BD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28916" y="4270525"/>
            <a:ext cx="914400" cy="914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25" name="TextBox 24">
            <a:extLst>
              <a:ext uri="{FF2B5EF4-FFF2-40B4-BE49-F238E27FC236}">
                <a16:creationId xmlns:a16="http://schemas.microsoft.com/office/drawing/2014/main" id="{6BE4C665-EDD4-40D2-9CC9-C3C6DD435834}"/>
              </a:ext>
            </a:extLst>
          </p:cNvPr>
          <p:cNvSpPr txBox="1"/>
          <p:nvPr/>
        </p:nvSpPr>
        <p:spPr>
          <a:xfrm rot="21290589">
            <a:off x="4228151" y="3589353"/>
            <a:ext cx="3008671" cy="369332"/>
          </a:xfrm>
          <a:prstGeom prst="rect">
            <a:avLst/>
          </a:prstGeom>
          <a:noFill/>
          <a:effectLst>
            <a:outerShdw blurRad="50800" dist="38100" dir="18900000" algn="bl" rotWithShape="0">
              <a:prstClr val="black">
                <a:alpha val="40000"/>
              </a:prstClr>
            </a:outerShdw>
          </a:effectLst>
        </p:spPr>
        <p:txBody>
          <a:bodyPr wrap="square" rtlCol="0">
            <a:spAutoFit/>
          </a:bodyPr>
          <a:lstStyle/>
          <a:p>
            <a:pPr algn="ctr"/>
            <a:r>
              <a:rPr lang="en-US" b="1" dirty="0">
                <a:latin typeface="Georgia" panose="02040502050405020303" pitchFamily="18" charset="0"/>
              </a:rPr>
              <a:t>Demand - Supply</a:t>
            </a:r>
            <a:endParaRPr lang="en-IN" b="1" dirty="0">
              <a:latin typeface="Georgia" panose="02040502050405020303" pitchFamily="18" charset="0"/>
            </a:endParaRPr>
          </a:p>
        </p:txBody>
      </p:sp>
      <p:sp>
        <p:nvSpPr>
          <p:cNvPr id="2" name="Footer Placeholder 1">
            <a:extLst>
              <a:ext uri="{FF2B5EF4-FFF2-40B4-BE49-F238E27FC236}">
                <a16:creationId xmlns:a16="http://schemas.microsoft.com/office/drawing/2014/main" id="{FAE84C31-C96E-470C-9AEE-8E642EED65C8}"/>
              </a:ext>
            </a:extLst>
          </p:cNvPr>
          <p:cNvSpPr>
            <a:spLocks noGrp="1"/>
          </p:cNvSpPr>
          <p:nvPr>
            <p:ph type="ftr" sz="quarter" idx="11"/>
          </p:nvPr>
        </p:nvSpPr>
        <p:spPr/>
        <p:txBody>
          <a:bodyPr/>
          <a:lstStyle/>
          <a:p>
            <a:r>
              <a:rPr lang="en-US" dirty="0"/>
              <a:t>Group 7: Approval of Capstone Project</a:t>
            </a:r>
          </a:p>
        </p:txBody>
      </p:sp>
      <p:sp>
        <p:nvSpPr>
          <p:cNvPr id="5" name="Slide Number Placeholder 4">
            <a:extLst>
              <a:ext uri="{FF2B5EF4-FFF2-40B4-BE49-F238E27FC236}">
                <a16:creationId xmlns:a16="http://schemas.microsoft.com/office/drawing/2014/main" id="{FA4D1519-A495-42B0-BFEF-941F8A5D3566}"/>
              </a:ext>
            </a:extLst>
          </p:cNvPr>
          <p:cNvSpPr>
            <a:spLocks noGrp="1"/>
          </p:cNvSpPr>
          <p:nvPr>
            <p:ph type="sldNum" sz="quarter" idx="12"/>
          </p:nvPr>
        </p:nvSpPr>
        <p:spPr/>
        <p:txBody>
          <a:bodyPr/>
          <a:lstStyle/>
          <a:p>
            <a:fld id="{81BB0C51-5258-4AC0-8EE7-D6288C1C1196}" type="slidenum">
              <a:rPr lang="en-US" smtClean="0"/>
              <a:t>4</a:t>
            </a:fld>
            <a:endParaRPr lang="en-US" dirty="0"/>
          </a:p>
        </p:txBody>
      </p:sp>
      <p:sp>
        <p:nvSpPr>
          <p:cNvPr id="14" name="TextBox 13">
            <a:extLst>
              <a:ext uri="{FF2B5EF4-FFF2-40B4-BE49-F238E27FC236}">
                <a16:creationId xmlns:a16="http://schemas.microsoft.com/office/drawing/2014/main" id="{E72C9341-91D4-4C62-9D18-94405DD9E8EF}"/>
              </a:ext>
            </a:extLst>
          </p:cNvPr>
          <p:cNvSpPr txBox="1"/>
          <p:nvPr/>
        </p:nvSpPr>
        <p:spPr>
          <a:xfrm>
            <a:off x="644014" y="4459314"/>
            <a:ext cx="337732" cy="1581793"/>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vert270"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600" kern="1200" dirty="0">
                <a:solidFill>
                  <a:schemeClr val="bg1"/>
                </a:solidFill>
                <a:latin typeface="Times New Roman" panose="02020603050405020304" pitchFamily="18" charset="0"/>
                <a:cs typeface="Times New Roman" panose="02020603050405020304" pitchFamily="18" charset="0"/>
              </a:rPr>
              <a:t>Power deficit</a:t>
            </a:r>
            <a:endParaRPr lang="en-IN" sz="1600" kern="12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B046D47-B63A-45CC-B899-744C026A43FD}"/>
              </a:ext>
            </a:extLst>
          </p:cNvPr>
          <p:cNvSpPr txBox="1"/>
          <p:nvPr/>
        </p:nvSpPr>
        <p:spPr>
          <a:xfrm rot="10800000">
            <a:off x="11210254" y="2037208"/>
            <a:ext cx="337732" cy="1581793"/>
          </a:xfrm>
          <a:prstGeom prst="rect">
            <a:avLst/>
          </a:prstGeom>
          <a:solidFill>
            <a:schemeClr val="accent5">
              <a:lumMod val="50000"/>
            </a:schemeClr>
          </a:solidFill>
          <a:ln w="9525" cap="flat">
            <a:noFill/>
            <a:prstDash val="solid"/>
            <a:miter/>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vert270" wrap="square" lIns="0" tIns="0" rIns="0" bIns="0" numCol="1" spcCol="1270" anchor="ctr" anchorCtr="0">
            <a:noAutofit/>
          </a:bodyPr>
          <a:lstStyle/>
          <a:p>
            <a:pPr marL="0" lvl="0" indent="0" algn="ctr" defTabSz="622300">
              <a:lnSpc>
                <a:spcPct val="90000"/>
              </a:lnSpc>
              <a:spcBef>
                <a:spcPct val="0"/>
              </a:spcBef>
              <a:spcAft>
                <a:spcPct val="35000"/>
              </a:spcAft>
              <a:buNone/>
            </a:pPr>
            <a:r>
              <a:rPr lang="en-US" sz="1600" kern="1200" dirty="0">
                <a:solidFill>
                  <a:schemeClr val="bg1"/>
                </a:solidFill>
                <a:latin typeface="Times New Roman" panose="02020603050405020304" pitchFamily="18" charset="0"/>
                <a:cs typeface="Times New Roman" panose="02020603050405020304" pitchFamily="18" charset="0"/>
              </a:rPr>
              <a:t>Power surplus</a:t>
            </a:r>
            <a:endParaRPr lang="en-IN" sz="1600" kern="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86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33ADCB1-6996-426C-BA03-0FD5AACF7021}"/>
              </a:ext>
            </a:extLst>
          </p:cNvPr>
          <p:cNvSpPr txBox="1"/>
          <p:nvPr/>
        </p:nvSpPr>
        <p:spPr>
          <a:xfrm>
            <a:off x="295845" y="4544610"/>
            <a:ext cx="138908" cy="277719"/>
          </a:xfrm>
          <a:prstGeom prst="rect">
            <a:avLst/>
          </a:prstGeom>
          <a:noFill/>
        </p:spPr>
        <p:txBody>
          <a:bodyPr wrap="none" rtlCol="0">
            <a:spAutoFit/>
          </a:bodyPr>
          <a:lstStyle/>
          <a:p>
            <a:endParaRPr lang="en-US" spc="-42" dirty="0">
              <a:solidFill>
                <a:schemeClr val="bg1"/>
              </a:solidFill>
              <a:latin typeface="Montserrat"/>
              <a:cs typeface="Montserrat"/>
            </a:endParaRPr>
          </a:p>
        </p:txBody>
      </p:sp>
      <p:sp>
        <p:nvSpPr>
          <p:cNvPr id="2" name="Title 1">
            <a:extLst>
              <a:ext uri="{FF2B5EF4-FFF2-40B4-BE49-F238E27FC236}">
                <a16:creationId xmlns:a16="http://schemas.microsoft.com/office/drawing/2014/main" id="{DAE59DE5-0266-400B-910C-4FEA743F91D0}"/>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Assumptions</a:t>
            </a:r>
            <a:endParaRPr lang="en-IN" sz="3600" b="1" dirty="0">
              <a:latin typeface="Georgia" panose="02040502050405020303" pitchFamily="18" charset="0"/>
            </a:endParaRPr>
          </a:p>
        </p:txBody>
      </p:sp>
      <p:sp>
        <p:nvSpPr>
          <p:cNvPr id="19" name="Footer Placeholder 18">
            <a:extLst>
              <a:ext uri="{FF2B5EF4-FFF2-40B4-BE49-F238E27FC236}">
                <a16:creationId xmlns:a16="http://schemas.microsoft.com/office/drawing/2014/main" id="{5AC26C78-2845-45C3-A6FC-E237090593F8}"/>
              </a:ext>
            </a:extLst>
          </p:cNvPr>
          <p:cNvSpPr>
            <a:spLocks noGrp="1"/>
          </p:cNvSpPr>
          <p:nvPr>
            <p:ph type="ftr" sz="quarter" idx="11"/>
          </p:nvPr>
        </p:nvSpPr>
        <p:spPr/>
        <p:txBody>
          <a:bodyPr/>
          <a:lstStyle/>
          <a:p>
            <a:r>
              <a:rPr lang="en-US" dirty="0"/>
              <a:t>Group 7: Approval of Capstone Project</a:t>
            </a:r>
          </a:p>
        </p:txBody>
      </p:sp>
      <p:sp>
        <p:nvSpPr>
          <p:cNvPr id="21" name="Slide Number Placeholder 20">
            <a:extLst>
              <a:ext uri="{FF2B5EF4-FFF2-40B4-BE49-F238E27FC236}">
                <a16:creationId xmlns:a16="http://schemas.microsoft.com/office/drawing/2014/main" id="{8AE3496C-4525-4802-BEA6-1A40FED15D1E}"/>
              </a:ext>
            </a:extLst>
          </p:cNvPr>
          <p:cNvSpPr>
            <a:spLocks noGrp="1"/>
          </p:cNvSpPr>
          <p:nvPr>
            <p:ph type="sldNum" sz="quarter" idx="12"/>
          </p:nvPr>
        </p:nvSpPr>
        <p:spPr/>
        <p:txBody>
          <a:bodyPr/>
          <a:lstStyle/>
          <a:p>
            <a:fld id="{81BB0C51-5258-4AC0-8EE7-D6288C1C1196}" type="slidenum">
              <a:rPr lang="en-US" smtClean="0"/>
              <a:t>5</a:t>
            </a:fld>
            <a:endParaRPr lang="en-US" dirty="0"/>
          </a:p>
        </p:txBody>
      </p:sp>
      <p:graphicFrame>
        <p:nvGraphicFramePr>
          <p:cNvPr id="3" name="Diagram 2">
            <a:extLst>
              <a:ext uri="{FF2B5EF4-FFF2-40B4-BE49-F238E27FC236}">
                <a16:creationId xmlns:a16="http://schemas.microsoft.com/office/drawing/2014/main" id="{5153EA8F-3AA5-4119-B5AC-B1694E628776}"/>
              </a:ext>
            </a:extLst>
          </p:cNvPr>
          <p:cNvGraphicFramePr/>
          <p:nvPr>
            <p:extLst>
              <p:ext uri="{D42A27DB-BD31-4B8C-83A1-F6EECF244321}">
                <p14:modId xmlns:p14="http://schemas.microsoft.com/office/powerpoint/2010/main" val="3225276228"/>
              </p:ext>
            </p:extLst>
          </p:nvPr>
        </p:nvGraphicFramePr>
        <p:xfrm>
          <a:off x="644014" y="1371600"/>
          <a:ext cx="10903972" cy="4778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089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3FD3C89-831B-499D-9FBE-2522CB61F865}"/>
              </a:ext>
            </a:extLst>
          </p:cNvPr>
          <p:cNvSpPr/>
          <p:nvPr/>
        </p:nvSpPr>
        <p:spPr>
          <a:xfrm>
            <a:off x="7405819" y="1784544"/>
            <a:ext cx="4245408" cy="3923074"/>
          </a:xfrm>
          <a:prstGeom prst="rect">
            <a:avLst/>
          </a:prstGeom>
          <a:solidFill>
            <a:schemeClr val="accent6">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AEAECED3-5E8F-4B06-A8BC-4840969740E0}"/>
              </a:ext>
            </a:extLst>
          </p:cNvPr>
          <p:cNvSpPr/>
          <p:nvPr/>
        </p:nvSpPr>
        <p:spPr>
          <a:xfrm>
            <a:off x="626477" y="1799295"/>
            <a:ext cx="6713305" cy="3908323"/>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 name="Diagram 3">
            <a:extLst>
              <a:ext uri="{FF2B5EF4-FFF2-40B4-BE49-F238E27FC236}">
                <a16:creationId xmlns:a16="http://schemas.microsoft.com/office/drawing/2014/main" id="{6494418B-A0B3-4F29-888D-784652DF6C5F}"/>
              </a:ext>
            </a:extLst>
          </p:cNvPr>
          <p:cNvGraphicFramePr/>
          <p:nvPr/>
        </p:nvGraphicFramePr>
        <p:xfrm>
          <a:off x="619433" y="1784545"/>
          <a:ext cx="11031793" cy="4778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433ADCB1-6996-426C-BA03-0FD5AACF7021}"/>
              </a:ext>
            </a:extLst>
          </p:cNvPr>
          <p:cNvSpPr txBox="1"/>
          <p:nvPr/>
        </p:nvSpPr>
        <p:spPr>
          <a:xfrm>
            <a:off x="295845" y="4544610"/>
            <a:ext cx="138908" cy="277719"/>
          </a:xfrm>
          <a:prstGeom prst="rect">
            <a:avLst/>
          </a:prstGeom>
          <a:noFill/>
        </p:spPr>
        <p:txBody>
          <a:bodyPr wrap="none" rtlCol="0">
            <a:spAutoFit/>
          </a:bodyPr>
          <a:lstStyle/>
          <a:p>
            <a:endParaRPr lang="en-US" spc="-42" dirty="0">
              <a:solidFill>
                <a:schemeClr val="bg1"/>
              </a:solidFill>
              <a:latin typeface="Montserrat"/>
              <a:cs typeface="Montserrat"/>
            </a:endParaRPr>
          </a:p>
        </p:txBody>
      </p:sp>
      <p:sp>
        <p:nvSpPr>
          <p:cNvPr id="2" name="Title 1">
            <a:extLst>
              <a:ext uri="{FF2B5EF4-FFF2-40B4-BE49-F238E27FC236}">
                <a16:creationId xmlns:a16="http://schemas.microsoft.com/office/drawing/2014/main" id="{DAE59DE5-0266-400B-910C-4FEA743F91D0}"/>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Approach</a:t>
            </a:r>
            <a:endParaRPr lang="en-IN" sz="3600" b="1" dirty="0">
              <a:latin typeface="Georgia" panose="02040502050405020303" pitchFamily="18" charset="0"/>
            </a:endParaRPr>
          </a:p>
        </p:txBody>
      </p:sp>
      <p:grpSp>
        <p:nvGrpSpPr>
          <p:cNvPr id="7" name="Group 6">
            <a:extLst>
              <a:ext uri="{FF2B5EF4-FFF2-40B4-BE49-F238E27FC236}">
                <a16:creationId xmlns:a16="http://schemas.microsoft.com/office/drawing/2014/main" id="{172150D2-76D4-4775-ABD8-190FDD443D14}"/>
              </a:ext>
            </a:extLst>
          </p:cNvPr>
          <p:cNvGrpSpPr/>
          <p:nvPr/>
        </p:nvGrpSpPr>
        <p:grpSpPr>
          <a:xfrm>
            <a:off x="619433" y="2123509"/>
            <a:ext cx="6720349" cy="1062132"/>
            <a:chOff x="619433" y="1710565"/>
            <a:chExt cx="6813755" cy="958893"/>
          </a:xfrm>
        </p:grpSpPr>
        <p:sp>
          <p:nvSpPr>
            <p:cNvPr id="13" name="Arrow: Down 12">
              <a:extLst>
                <a:ext uri="{FF2B5EF4-FFF2-40B4-BE49-F238E27FC236}">
                  <a16:creationId xmlns:a16="http://schemas.microsoft.com/office/drawing/2014/main" id="{1430C8C7-8DF1-4C78-93A3-EEF4F45E389F}"/>
                </a:ext>
              </a:extLst>
            </p:cNvPr>
            <p:cNvSpPr/>
            <p:nvPr/>
          </p:nvSpPr>
          <p:spPr>
            <a:xfrm rot="16200000">
              <a:off x="3546864" y="-1216866"/>
              <a:ext cx="958893" cy="6813755"/>
            </a:xfrm>
            <a:prstGeom prst="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B253BA62-F30B-466D-8538-ED8CC9F78A47}"/>
                </a:ext>
              </a:extLst>
            </p:cNvPr>
            <p:cNvSpPr txBox="1"/>
            <p:nvPr/>
          </p:nvSpPr>
          <p:spPr>
            <a:xfrm>
              <a:off x="2119905" y="1990597"/>
              <a:ext cx="3008671" cy="369332"/>
            </a:xfrm>
            <a:prstGeom prst="rect">
              <a:avLst/>
            </a:prstGeom>
            <a:noFill/>
          </p:spPr>
          <p:txBody>
            <a:bodyPr wrap="square" rtlCol="0">
              <a:spAutoFit/>
            </a:bodyPr>
            <a:lstStyle/>
            <a:p>
              <a:pPr algn="ctr"/>
              <a:r>
                <a:rPr lang="en-US" b="1" dirty="0">
                  <a:solidFill>
                    <a:schemeClr val="bg1"/>
                  </a:solidFill>
                  <a:latin typeface="Georgia" panose="02040502050405020303" pitchFamily="18" charset="0"/>
                </a:rPr>
                <a:t>Data analysis</a:t>
              </a:r>
              <a:endParaRPr lang="en-IN" b="1" dirty="0">
                <a:solidFill>
                  <a:schemeClr val="bg1"/>
                </a:solidFill>
                <a:latin typeface="Georgia" panose="02040502050405020303" pitchFamily="18" charset="0"/>
              </a:endParaRPr>
            </a:p>
          </p:txBody>
        </p:sp>
      </p:grpSp>
      <p:grpSp>
        <p:nvGrpSpPr>
          <p:cNvPr id="14" name="Group 13">
            <a:extLst>
              <a:ext uri="{FF2B5EF4-FFF2-40B4-BE49-F238E27FC236}">
                <a16:creationId xmlns:a16="http://schemas.microsoft.com/office/drawing/2014/main" id="{F0A810FB-C90D-43FA-A71A-8F681F39D1AE}"/>
              </a:ext>
            </a:extLst>
          </p:cNvPr>
          <p:cNvGrpSpPr/>
          <p:nvPr/>
        </p:nvGrpSpPr>
        <p:grpSpPr>
          <a:xfrm>
            <a:off x="7409124" y="3966425"/>
            <a:ext cx="4230070" cy="958894"/>
            <a:chOff x="600052" y="1710565"/>
            <a:chExt cx="6813755" cy="958893"/>
          </a:xfrm>
          <a:solidFill>
            <a:schemeClr val="accent5">
              <a:lumMod val="50000"/>
            </a:schemeClr>
          </a:solidFill>
        </p:grpSpPr>
        <p:sp>
          <p:nvSpPr>
            <p:cNvPr id="15" name="Arrow: Down 14">
              <a:extLst>
                <a:ext uri="{FF2B5EF4-FFF2-40B4-BE49-F238E27FC236}">
                  <a16:creationId xmlns:a16="http://schemas.microsoft.com/office/drawing/2014/main" id="{56F3B376-BC04-4F8D-A1AE-9D3DCA629BCC}"/>
                </a:ext>
              </a:extLst>
            </p:cNvPr>
            <p:cNvSpPr/>
            <p:nvPr/>
          </p:nvSpPr>
          <p:spPr>
            <a:xfrm rot="16200000">
              <a:off x="3527483" y="-1216866"/>
              <a:ext cx="958893" cy="6813755"/>
            </a:xfrm>
            <a:prstGeom prst="downArrow">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0915FA5B-E848-4022-A8C5-3B5C7BBEB6E5}"/>
                </a:ext>
              </a:extLst>
            </p:cNvPr>
            <p:cNvSpPr txBox="1"/>
            <p:nvPr/>
          </p:nvSpPr>
          <p:spPr>
            <a:xfrm>
              <a:off x="2119905" y="1990597"/>
              <a:ext cx="3008671" cy="369332"/>
            </a:xfrm>
            <a:prstGeom prst="rect">
              <a:avLst/>
            </a:prstGeom>
            <a:grpFill/>
            <a:ln>
              <a:solidFill>
                <a:schemeClr val="accent5">
                  <a:lumMod val="50000"/>
                </a:schemeClr>
              </a:solidFill>
            </a:ln>
          </p:spPr>
          <p:txBody>
            <a:bodyPr wrap="square" rtlCol="0">
              <a:spAutoFit/>
            </a:bodyPr>
            <a:lstStyle/>
            <a:p>
              <a:pPr algn="ctr"/>
              <a:r>
                <a:rPr lang="en-US" b="1" dirty="0">
                  <a:solidFill>
                    <a:schemeClr val="bg1"/>
                  </a:solidFill>
                  <a:latin typeface="Georgia" panose="02040502050405020303" pitchFamily="18" charset="0"/>
                </a:rPr>
                <a:t>Strategy</a:t>
              </a:r>
              <a:endParaRPr lang="en-IN" b="1" dirty="0">
                <a:solidFill>
                  <a:schemeClr val="bg1"/>
                </a:solidFill>
                <a:latin typeface="Georgia" panose="02040502050405020303" pitchFamily="18" charset="0"/>
              </a:endParaRPr>
            </a:p>
          </p:txBody>
        </p:sp>
      </p:grpSp>
      <p:sp>
        <p:nvSpPr>
          <p:cNvPr id="19" name="Footer Placeholder 18">
            <a:extLst>
              <a:ext uri="{FF2B5EF4-FFF2-40B4-BE49-F238E27FC236}">
                <a16:creationId xmlns:a16="http://schemas.microsoft.com/office/drawing/2014/main" id="{5AC26C78-2845-45C3-A6FC-E237090593F8}"/>
              </a:ext>
            </a:extLst>
          </p:cNvPr>
          <p:cNvSpPr>
            <a:spLocks noGrp="1"/>
          </p:cNvSpPr>
          <p:nvPr>
            <p:ph type="ftr" sz="quarter" idx="11"/>
          </p:nvPr>
        </p:nvSpPr>
        <p:spPr/>
        <p:txBody>
          <a:bodyPr/>
          <a:lstStyle/>
          <a:p>
            <a:r>
              <a:rPr lang="en-US" dirty="0"/>
              <a:t>Group 7: Approval of Capstone Project</a:t>
            </a:r>
          </a:p>
        </p:txBody>
      </p:sp>
      <p:sp>
        <p:nvSpPr>
          <p:cNvPr id="21" name="Slide Number Placeholder 20">
            <a:extLst>
              <a:ext uri="{FF2B5EF4-FFF2-40B4-BE49-F238E27FC236}">
                <a16:creationId xmlns:a16="http://schemas.microsoft.com/office/drawing/2014/main" id="{8AE3496C-4525-4802-BEA6-1A40FED15D1E}"/>
              </a:ext>
            </a:extLst>
          </p:cNvPr>
          <p:cNvSpPr>
            <a:spLocks noGrp="1"/>
          </p:cNvSpPr>
          <p:nvPr>
            <p:ph type="sldNum" sz="quarter" idx="12"/>
          </p:nvPr>
        </p:nvSpPr>
        <p:spPr/>
        <p:txBody>
          <a:bodyPr/>
          <a:lstStyle/>
          <a:p>
            <a:fld id="{81BB0C51-5258-4AC0-8EE7-D6288C1C1196}" type="slidenum">
              <a:rPr lang="en-US" smtClean="0"/>
              <a:t>6</a:t>
            </a:fld>
            <a:endParaRPr lang="en-US" dirty="0"/>
          </a:p>
        </p:txBody>
      </p:sp>
    </p:spTree>
    <p:extLst>
      <p:ext uri="{BB962C8B-B14F-4D97-AF65-F5344CB8AC3E}">
        <p14:creationId xmlns:p14="http://schemas.microsoft.com/office/powerpoint/2010/main" val="375815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EF5A7-4D87-DC47-9E80-9CC810CA4FD3}"/>
              </a:ext>
            </a:extLst>
          </p:cNvPr>
          <p:cNvSpPr>
            <a:spLocks noGrp="1"/>
          </p:cNvSpPr>
          <p:nvPr>
            <p:ph idx="1"/>
          </p:nvPr>
        </p:nvSpPr>
        <p:spPr>
          <a:xfrm>
            <a:off x="838200" y="1825624"/>
            <a:ext cx="10515600" cy="4530725"/>
          </a:xfrm>
        </p:spPr>
        <p:txBody>
          <a:bodyPr>
            <a:normAutofit fontScale="92500" lnSpcReduction="20000"/>
          </a:bodyPr>
          <a:lstStyle/>
          <a:p>
            <a:pPr>
              <a:buFont typeface="Wingdings" pitchFamily="2" charset="2"/>
              <a:buChar char="§"/>
            </a:pPr>
            <a:r>
              <a:rPr lang="en-US" sz="2400" dirty="0">
                <a:latin typeface="Georgia" panose="02040502050405020303" pitchFamily="18" charset="0"/>
              </a:rPr>
              <a:t>Forecasting of Energy demand in terms of Million Units for a year on monthly basis.</a:t>
            </a:r>
          </a:p>
          <a:p>
            <a:pPr>
              <a:buFont typeface="Wingdings" pitchFamily="2" charset="2"/>
              <a:buChar char="§"/>
            </a:pPr>
            <a:r>
              <a:rPr lang="en-US" sz="2400" dirty="0">
                <a:latin typeface="Georgia" panose="02040502050405020303" pitchFamily="18" charset="0"/>
              </a:rPr>
              <a:t>Forecasting the future energy demand can play a major role in power purchase decisions of any Distribution Company.</a:t>
            </a:r>
          </a:p>
          <a:p>
            <a:pPr>
              <a:buFont typeface="Wingdings" pitchFamily="2" charset="2"/>
              <a:buChar char="§"/>
            </a:pPr>
            <a:r>
              <a:rPr lang="en-US" sz="2400" dirty="0">
                <a:latin typeface="Georgia" panose="02040502050405020303" pitchFamily="18" charset="0"/>
              </a:rPr>
              <a:t>The Energy market in India can be classified as</a:t>
            </a:r>
          </a:p>
          <a:p>
            <a:pPr lvl="1">
              <a:buFont typeface="Wingdings" pitchFamily="2" charset="2"/>
              <a:buChar char="§"/>
            </a:pPr>
            <a:r>
              <a:rPr lang="en-US" dirty="0">
                <a:latin typeface="Georgia" panose="02040502050405020303" pitchFamily="18" charset="0"/>
              </a:rPr>
              <a:t>Long Term market – 12 to 25 Years</a:t>
            </a:r>
          </a:p>
          <a:p>
            <a:pPr lvl="1">
              <a:buFont typeface="Wingdings" pitchFamily="2" charset="2"/>
              <a:buChar char="§"/>
            </a:pPr>
            <a:r>
              <a:rPr lang="en-US" dirty="0">
                <a:latin typeface="Georgia" panose="02040502050405020303" pitchFamily="18" charset="0"/>
              </a:rPr>
              <a:t>Medium Term Market – 5 to 12 Years</a:t>
            </a:r>
          </a:p>
          <a:p>
            <a:pPr lvl="1">
              <a:buFont typeface="Wingdings" pitchFamily="2" charset="2"/>
              <a:buChar char="§"/>
            </a:pPr>
            <a:r>
              <a:rPr lang="en-US" dirty="0">
                <a:latin typeface="Georgia" panose="02040502050405020303" pitchFamily="18" charset="0"/>
              </a:rPr>
              <a:t>Short Term Market- 0-5 Years</a:t>
            </a:r>
          </a:p>
          <a:p>
            <a:pPr lvl="1">
              <a:buFont typeface="Wingdings" pitchFamily="2" charset="2"/>
              <a:buChar char="§"/>
            </a:pPr>
            <a:r>
              <a:rPr lang="en-US" dirty="0">
                <a:latin typeface="Georgia" panose="02040502050405020303" pitchFamily="18" charset="0"/>
              </a:rPr>
              <a:t>Day ahead market facilitated by Power Exchange</a:t>
            </a:r>
          </a:p>
          <a:p>
            <a:pPr>
              <a:buFont typeface="Wingdings" pitchFamily="2" charset="2"/>
              <a:buChar char="§"/>
            </a:pPr>
            <a:r>
              <a:rPr lang="en-US" sz="2400" dirty="0">
                <a:latin typeface="Georgia" panose="02040502050405020303" pitchFamily="18" charset="0"/>
              </a:rPr>
              <a:t>Most of the market agreements are bilateral in nature except the Day ahead market which is bidding based.</a:t>
            </a:r>
          </a:p>
          <a:p>
            <a:pPr>
              <a:buFont typeface="Wingdings" pitchFamily="2" charset="2"/>
              <a:buChar char="§"/>
            </a:pPr>
            <a:r>
              <a:rPr lang="en-US" sz="2400" dirty="0">
                <a:latin typeface="Georgia" panose="02040502050405020303" pitchFamily="18" charset="0"/>
              </a:rPr>
              <a:t>Forecast of electricity demand on monthly basis can help Distribution companies procure short term power more efficiently, hence reducing the power purchase costs</a:t>
            </a:r>
          </a:p>
        </p:txBody>
      </p:sp>
      <p:sp>
        <p:nvSpPr>
          <p:cNvPr id="4" name="Footer Placeholder 3">
            <a:extLst>
              <a:ext uri="{FF2B5EF4-FFF2-40B4-BE49-F238E27FC236}">
                <a16:creationId xmlns:a16="http://schemas.microsoft.com/office/drawing/2014/main" id="{4FBA5A73-421F-CB4E-8F33-3513C79271C3}"/>
              </a:ext>
            </a:extLst>
          </p:cNvPr>
          <p:cNvSpPr>
            <a:spLocks noGrp="1"/>
          </p:cNvSpPr>
          <p:nvPr>
            <p:ph type="ftr" sz="quarter" idx="11"/>
          </p:nvPr>
        </p:nvSpPr>
        <p:spPr/>
        <p:txBody>
          <a:bodyPr/>
          <a:lstStyle/>
          <a:p>
            <a:r>
              <a:rPr lang="en-US"/>
              <a:t>Group 7: Approval of Capstone Project</a:t>
            </a:r>
          </a:p>
        </p:txBody>
      </p:sp>
      <p:sp>
        <p:nvSpPr>
          <p:cNvPr id="5" name="Slide Number Placeholder 4">
            <a:extLst>
              <a:ext uri="{FF2B5EF4-FFF2-40B4-BE49-F238E27FC236}">
                <a16:creationId xmlns:a16="http://schemas.microsoft.com/office/drawing/2014/main" id="{D8483375-BC66-5B4C-8022-8CB463BC3597}"/>
              </a:ext>
            </a:extLst>
          </p:cNvPr>
          <p:cNvSpPr>
            <a:spLocks noGrp="1"/>
          </p:cNvSpPr>
          <p:nvPr>
            <p:ph type="sldNum" sz="quarter" idx="12"/>
          </p:nvPr>
        </p:nvSpPr>
        <p:spPr/>
        <p:txBody>
          <a:bodyPr/>
          <a:lstStyle/>
          <a:p>
            <a:fld id="{81BB0C51-5258-4AC0-8EE7-D6288C1C1196}" type="slidenum">
              <a:rPr lang="en-US" smtClean="0"/>
              <a:t>7</a:t>
            </a:fld>
            <a:endParaRPr lang="en-US"/>
          </a:p>
        </p:txBody>
      </p:sp>
      <p:sp>
        <p:nvSpPr>
          <p:cNvPr id="6" name="Title 1">
            <a:extLst>
              <a:ext uri="{FF2B5EF4-FFF2-40B4-BE49-F238E27FC236}">
                <a16:creationId xmlns:a16="http://schemas.microsoft.com/office/drawing/2014/main" id="{E053AA97-2C29-E440-B3AA-6D5F27AC56AD}"/>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Approach</a:t>
            </a:r>
            <a:endParaRPr lang="en-IN" sz="3600" b="1" dirty="0">
              <a:latin typeface="Georgia" panose="02040502050405020303" pitchFamily="18" charset="0"/>
            </a:endParaRPr>
          </a:p>
        </p:txBody>
      </p:sp>
    </p:spTree>
    <p:extLst>
      <p:ext uri="{BB962C8B-B14F-4D97-AF65-F5344CB8AC3E}">
        <p14:creationId xmlns:p14="http://schemas.microsoft.com/office/powerpoint/2010/main" val="31649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EF5A7-4D87-DC47-9E80-9CC810CA4FD3}"/>
              </a:ext>
            </a:extLst>
          </p:cNvPr>
          <p:cNvSpPr>
            <a:spLocks noGrp="1"/>
          </p:cNvSpPr>
          <p:nvPr>
            <p:ph idx="1"/>
          </p:nvPr>
        </p:nvSpPr>
        <p:spPr/>
        <p:txBody>
          <a:bodyPr>
            <a:normAutofit/>
          </a:bodyPr>
          <a:lstStyle/>
          <a:p>
            <a:r>
              <a:rPr lang="en-US" sz="2400" dirty="0">
                <a:latin typeface="Georgia" panose="02040502050405020303" pitchFamily="18" charset="0"/>
              </a:rPr>
              <a:t>The data for demand was collected from State Load Dispatch Center (SLDC) for the state under consideration (“Confidential) for demand and from monthly installed capacity report published by Central Electricity Authority(CEA) for power availability respectively</a:t>
            </a:r>
          </a:p>
          <a:p>
            <a:r>
              <a:rPr lang="en-US" sz="2400" dirty="0">
                <a:latin typeface="Georgia" panose="02040502050405020303" pitchFamily="18" charset="0"/>
              </a:rPr>
              <a:t>The electricity demand is published in the report on monthly/daily basis</a:t>
            </a:r>
          </a:p>
          <a:p>
            <a:r>
              <a:rPr lang="en-US" sz="2400" dirty="0">
                <a:latin typeface="Georgia" panose="02040502050405020303" pitchFamily="18" charset="0"/>
              </a:rPr>
              <a:t>For our projections we have used the electricity demand data for a period starting from FY 2015-16 to FY 2020-21 for power consumption and for power availability respectively on monthly basis</a:t>
            </a:r>
          </a:p>
          <a:p>
            <a:r>
              <a:rPr lang="en-US" sz="2400" dirty="0">
                <a:latin typeface="Georgia" panose="02040502050405020303" pitchFamily="18" charset="0"/>
              </a:rPr>
              <a:t>Our approach to projections includes forecasting for month on month basis for six months and 12 months respectively</a:t>
            </a:r>
          </a:p>
        </p:txBody>
      </p:sp>
      <p:sp>
        <p:nvSpPr>
          <p:cNvPr id="4" name="Footer Placeholder 3">
            <a:extLst>
              <a:ext uri="{FF2B5EF4-FFF2-40B4-BE49-F238E27FC236}">
                <a16:creationId xmlns:a16="http://schemas.microsoft.com/office/drawing/2014/main" id="{4FBA5A73-421F-CB4E-8F33-3513C79271C3}"/>
              </a:ext>
            </a:extLst>
          </p:cNvPr>
          <p:cNvSpPr>
            <a:spLocks noGrp="1"/>
          </p:cNvSpPr>
          <p:nvPr>
            <p:ph type="ftr" sz="quarter" idx="11"/>
          </p:nvPr>
        </p:nvSpPr>
        <p:spPr/>
        <p:txBody>
          <a:bodyPr/>
          <a:lstStyle/>
          <a:p>
            <a:r>
              <a:rPr lang="en-US"/>
              <a:t>Group 7: Approval of Capstone Project</a:t>
            </a:r>
          </a:p>
        </p:txBody>
      </p:sp>
      <p:sp>
        <p:nvSpPr>
          <p:cNvPr id="5" name="Slide Number Placeholder 4">
            <a:extLst>
              <a:ext uri="{FF2B5EF4-FFF2-40B4-BE49-F238E27FC236}">
                <a16:creationId xmlns:a16="http://schemas.microsoft.com/office/drawing/2014/main" id="{D8483375-BC66-5B4C-8022-8CB463BC3597}"/>
              </a:ext>
            </a:extLst>
          </p:cNvPr>
          <p:cNvSpPr>
            <a:spLocks noGrp="1"/>
          </p:cNvSpPr>
          <p:nvPr>
            <p:ph type="sldNum" sz="quarter" idx="12"/>
          </p:nvPr>
        </p:nvSpPr>
        <p:spPr/>
        <p:txBody>
          <a:bodyPr/>
          <a:lstStyle/>
          <a:p>
            <a:fld id="{81BB0C51-5258-4AC0-8EE7-D6288C1C1196}" type="slidenum">
              <a:rPr lang="en-US" smtClean="0"/>
              <a:t>8</a:t>
            </a:fld>
            <a:endParaRPr lang="en-US"/>
          </a:p>
        </p:txBody>
      </p:sp>
      <p:sp>
        <p:nvSpPr>
          <p:cNvPr id="6" name="Title 1">
            <a:extLst>
              <a:ext uri="{FF2B5EF4-FFF2-40B4-BE49-F238E27FC236}">
                <a16:creationId xmlns:a16="http://schemas.microsoft.com/office/drawing/2014/main" id="{E053AA97-2C29-E440-B3AA-6D5F27AC56AD}"/>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Source and nature of data</a:t>
            </a:r>
            <a:endParaRPr lang="en-IN" sz="3600" b="1" dirty="0">
              <a:latin typeface="Georgia" panose="02040502050405020303" pitchFamily="18" charset="0"/>
            </a:endParaRPr>
          </a:p>
        </p:txBody>
      </p:sp>
    </p:spTree>
    <p:extLst>
      <p:ext uri="{BB962C8B-B14F-4D97-AF65-F5344CB8AC3E}">
        <p14:creationId xmlns:p14="http://schemas.microsoft.com/office/powerpoint/2010/main" val="176296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33ADCB1-6996-426C-BA03-0FD5AACF7021}"/>
              </a:ext>
            </a:extLst>
          </p:cNvPr>
          <p:cNvSpPr txBox="1"/>
          <p:nvPr/>
        </p:nvSpPr>
        <p:spPr>
          <a:xfrm>
            <a:off x="295845" y="4131666"/>
            <a:ext cx="138908" cy="277719"/>
          </a:xfrm>
          <a:prstGeom prst="rect">
            <a:avLst/>
          </a:prstGeom>
          <a:noFill/>
        </p:spPr>
        <p:txBody>
          <a:bodyPr wrap="none" rtlCol="0">
            <a:spAutoFit/>
          </a:bodyPr>
          <a:lstStyle/>
          <a:p>
            <a:endParaRPr lang="en-US" spc="-42" dirty="0">
              <a:solidFill>
                <a:schemeClr val="bg1"/>
              </a:solidFill>
              <a:latin typeface="Montserrat"/>
              <a:cs typeface="Montserrat"/>
            </a:endParaRPr>
          </a:p>
        </p:txBody>
      </p:sp>
      <p:sp>
        <p:nvSpPr>
          <p:cNvPr id="2" name="Title 1">
            <a:extLst>
              <a:ext uri="{FF2B5EF4-FFF2-40B4-BE49-F238E27FC236}">
                <a16:creationId xmlns:a16="http://schemas.microsoft.com/office/drawing/2014/main" id="{DAE59DE5-0266-400B-910C-4FEA743F91D0}"/>
              </a:ext>
            </a:extLst>
          </p:cNvPr>
          <p:cNvSpPr>
            <a:spLocks noGrp="1"/>
          </p:cNvSpPr>
          <p:nvPr>
            <p:ph type="title"/>
          </p:nvPr>
        </p:nvSpPr>
        <p:spPr>
          <a:xfrm>
            <a:off x="619433" y="707923"/>
            <a:ext cx="10928553" cy="663677"/>
          </a:xfrm>
        </p:spPr>
        <p:txBody>
          <a:bodyPr>
            <a:normAutofit/>
          </a:bodyPr>
          <a:lstStyle/>
          <a:p>
            <a:r>
              <a:rPr lang="en-US" sz="3600" b="1" dirty="0">
                <a:latin typeface="Georgia" panose="02040502050405020303" pitchFamily="18" charset="0"/>
              </a:rPr>
              <a:t>About the dataset (1/2)</a:t>
            </a:r>
            <a:endParaRPr lang="en-IN" sz="3600" b="1" dirty="0">
              <a:latin typeface="Georgia" panose="02040502050405020303" pitchFamily="18" charset="0"/>
            </a:endParaRPr>
          </a:p>
        </p:txBody>
      </p:sp>
      <p:sp>
        <p:nvSpPr>
          <p:cNvPr id="3" name="Content Placeholder 2">
            <a:extLst>
              <a:ext uri="{FF2B5EF4-FFF2-40B4-BE49-F238E27FC236}">
                <a16:creationId xmlns:a16="http://schemas.microsoft.com/office/drawing/2014/main" id="{FDB67933-A8AA-4953-BC34-F9865B0F9323}"/>
              </a:ext>
            </a:extLst>
          </p:cNvPr>
          <p:cNvSpPr>
            <a:spLocks noGrp="1"/>
          </p:cNvSpPr>
          <p:nvPr>
            <p:ph idx="1"/>
          </p:nvPr>
        </p:nvSpPr>
        <p:spPr>
          <a:xfrm>
            <a:off x="619432" y="1383177"/>
            <a:ext cx="10928553" cy="4766900"/>
          </a:xfrm>
        </p:spPr>
        <p:txBody>
          <a:bodyPr>
            <a:normAutofit fontScale="92500" lnSpcReduction="10000"/>
          </a:bodyPr>
          <a:lstStyle/>
          <a:p>
            <a:pPr algn="just">
              <a:lnSpc>
                <a:spcPct val="150000"/>
              </a:lnSpc>
              <a:buFont typeface="Wingdings" panose="05000000000000000000" pitchFamily="2" charset="2"/>
              <a:buChar char="§"/>
            </a:pPr>
            <a:r>
              <a:rPr lang="en-US" sz="2400" dirty="0">
                <a:latin typeface="Georgia" panose="02040502050405020303" pitchFamily="18" charset="0"/>
              </a:rPr>
              <a:t>This is a sample from a larger dataset of three years for electricity demand for a State in the Indian landscape</a:t>
            </a:r>
          </a:p>
          <a:p>
            <a:pPr algn="just">
              <a:lnSpc>
                <a:spcPct val="150000"/>
              </a:lnSpc>
              <a:buFont typeface="Wingdings" panose="05000000000000000000" pitchFamily="2" charset="2"/>
              <a:buChar char="§"/>
            </a:pPr>
            <a:r>
              <a:rPr lang="en-US" sz="2400" dirty="0">
                <a:latin typeface="Georgia" panose="02040502050405020303" pitchFamily="18" charset="0"/>
              </a:rPr>
              <a:t>The sample dataset captures the electricity demand/consumption for 30 days x 30 intervals which is actually spread across a timeframe of 365 days of a financial year and 96 time intervals on a daily basis</a:t>
            </a:r>
          </a:p>
          <a:p>
            <a:pPr algn="just">
              <a:lnSpc>
                <a:spcPct val="150000"/>
              </a:lnSpc>
              <a:buFont typeface="Wingdings" panose="05000000000000000000" pitchFamily="2" charset="2"/>
              <a:buChar char="§"/>
            </a:pPr>
            <a:r>
              <a:rPr lang="en-US" sz="2400" dirty="0">
                <a:latin typeface="Georgia" panose="02040502050405020303" pitchFamily="18" charset="0"/>
              </a:rPr>
              <a:t>It tabulates electricity demand for each time interval of each day and is measured in Mega Watt (MW)</a:t>
            </a:r>
          </a:p>
          <a:p>
            <a:pPr algn="just">
              <a:lnSpc>
                <a:spcPct val="150000"/>
              </a:lnSpc>
              <a:buFont typeface="Wingdings" panose="05000000000000000000" pitchFamily="2" charset="2"/>
              <a:buChar char="§"/>
            </a:pPr>
            <a:r>
              <a:rPr lang="en-US" sz="2400" dirty="0">
                <a:latin typeface="Georgia" panose="02040502050405020303" pitchFamily="18" charset="0"/>
              </a:rPr>
              <a:t>The actual dataset consists of block wise data for 96 slots for last five years plus the “COVID year” of FY 2020-21</a:t>
            </a:r>
          </a:p>
          <a:p>
            <a:pPr marL="0" indent="0">
              <a:lnSpc>
                <a:spcPct val="150000"/>
              </a:lnSpc>
              <a:buNone/>
            </a:pPr>
            <a:endParaRPr lang="en-US" sz="2400" dirty="0">
              <a:latin typeface="Georgia" panose="02040502050405020303" pitchFamily="18" charset="0"/>
            </a:endParaRPr>
          </a:p>
          <a:p>
            <a:pPr>
              <a:lnSpc>
                <a:spcPct val="150000"/>
              </a:lnSpc>
              <a:buFont typeface="Wingdings" panose="05000000000000000000" pitchFamily="2" charset="2"/>
              <a:buChar char="§"/>
            </a:pPr>
            <a:endParaRPr lang="en-IN" sz="2400" dirty="0">
              <a:latin typeface="Georgia" panose="02040502050405020303" pitchFamily="18" charset="0"/>
            </a:endParaRPr>
          </a:p>
        </p:txBody>
      </p:sp>
      <p:sp>
        <p:nvSpPr>
          <p:cNvPr id="6" name="Footer Placeholder 5">
            <a:extLst>
              <a:ext uri="{FF2B5EF4-FFF2-40B4-BE49-F238E27FC236}">
                <a16:creationId xmlns:a16="http://schemas.microsoft.com/office/drawing/2014/main" id="{EA9C01C3-2496-4938-85F2-0A872B7E7E29}"/>
              </a:ext>
            </a:extLst>
          </p:cNvPr>
          <p:cNvSpPr>
            <a:spLocks noGrp="1"/>
          </p:cNvSpPr>
          <p:nvPr>
            <p:ph type="ftr" sz="quarter" idx="11"/>
          </p:nvPr>
        </p:nvSpPr>
        <p:spPr/>
        <p:txBody>
          <a:bodyPr/>
          <a:lstStyle/>
          <a:p>
            <a:r>
              <a:rPr lang="en-US" dirty="0"/>
              <a:t>Group 7: Approval of Capstone Project</a:t>
            </a:r>
          </a:p>
        </p:txBody>
      </p:sp>
      <p:sp>
        <p:nvSpPr>
          <p:cNvPr id="8" name="Slide Number Placeholder 7">
            <a:extLst>
              <a:ext uri="{FF2B5EF4-FFF2-40B4-BE49-F238E27FC236}">
                <a16:creationId xmlns:a16="http://schemas.microsoft.com/office/drawing/2014/main" id="{12536247-D539-4922-90A8-F71A1F7645A9}"/>
              </a:ext>
            </a:extLst>
          </p:cNvPr>
          <p:cNvSpPr>
            <a:spLocks noGrp="1"/>
          </p:cNvSpPr>
          <p:nvPr>
            <p:ph type="sldNum" sz="quarter" idx="12"/>
          </p:nvPr>
        </p:nvSpPr>
        <p:spPr/>
        <p:txBody>
          <a:bodyPr/>
          <a:lstStyle/>
          <a:p>
            <a:fld id="{81BB0C51-5258-4AC0-8EE7-D6288C1C1196}" type="slidenum">
              <a:rPr lang="en-US" smtClean="0"/>
              <a:t>9</a:t>
            </a:fld>
            <a:endParaRPr lang="en-US" dirty="0"/>
          </a:p>
        </p:txBody>
      </p:sp>
    </p:spTree>
    <p:extLst>
      <p:ext uri="{BB962C8B-B14F-4D97-AF65-F5344CB8AC3E}">
        <p14:creationId xmlns:p14="http://schemas.microsoft.com/office/powerpoint/2010/main" val="30415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J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10182</TotalTime>
  <Words>1194</Words>
  <Application>Microsoft Macintosh PowerPoint</Application>
  <PresentationFormat>Widescreen</PresentationFormat>
  <Paragraphs>203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Montserrat</vt:lpstr>
      <vt:lpstr>Calibri Light</vt:lpstr>
      <vt:lpstr>Georgia</vt:lpstr>
      <vt:lpstr>Times New Roman</vt:lpstr>
      <vt:lpstr>Calibri</vt:lpstr>
      <vt:lpstr>Arial</vt:lpstr>
      <vt:lpstr>Wingdings</vt:lpstr>
      <vt:lpstr>MJ theme</vt:lpstr>
      <vt:lpstr>Capstone Project  Fine-tuning of demand &amp; supply of electricity by using forecasting techniques</vt:lpstr>
      <vt:lpstr>PowerPoint Presentation</vt:lpstr>
      <vt:lpstr>Agenda</vt:lpstr>
      <vt:lpstr>Objective</vt:lpstr>
      <vt:lpstr>Assumptions</vt:lpstr>
      <vt:lpstr>Approach</vt:lpstr>
      <vt:lpstr>Approach</vt:lpstr>
      <vt:lpstr>Source and nature of data</vt:lpstr>
      <vt:lpstr>About the dataset (1/2)</vt:lpstr>
      <vt:lpstr>About the dataset (2/2)</vt:lpstr>
      <vt:lpstr>Preliminary analysis</vt:lpstr>
      <vt:lpstr>Preliminary analysis</vt:lpstr>
      <vt:lpstr>Selection of forecasting technique</vt:lpstr>
      <vt:lpstr>Decomposition technique - multiplicative</vt:lpstr>
      <vt:lpstr>Decomposition technique – multiplicative/ additive</vt:lpstr>
      <vt:lpstr>Our Team – Group 7</vt:lpstr>
    </vt:vector>
  </TitlesOfParts>
  <Company>PirateCapptain Presentations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PirateCapptain Presentations</dc:creator>
  <cp:lastModifiedBy>Kinshuk Chaturvedi</cp:lastModifiedBy>
  <cp:revision>647</cp:revision>
  <dcterms:created xsi:type="dcterms:W3CDTF">2019-10-18T08:33:17Z</dcterms:created>
  <dcterms:modified xsi:type="dcterms:W3CDTF">2021-06-02T14:47:19Z</dcterms:modified>
  <cp:category>Sloop Plus</cp:category>
</cp:coreProperties>
</file>