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92" r:id="rId5"/>
    <p:sldId id="275" r:id="rId6"/>
    <p:sldId id="297" r:id="rId7"/>
    <p:sldId id="296" r:id="rId8"/>
    <p:sldId id="278" r:id="rId9"/>
    <p:sldId id="295" r:id="rId10"/>
    <p:sldId id="298" r:id="rId11"/>
    <p:sldId id="288" r:id="rId12"/>
    <p:sldId id="293" r:id="rId13"/>
    <p:sldId id="28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4400"/>
    <a:srgbClr val="AEC2D8"/>
    <a:srgbClr val="446992"/>
    <a:srgbClr val="98432A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5634"/>
  </p:normalViewPr>
  <p:slideViewPr>
    <p:cSldViewPr snapToGrid="0" showGuides="1">
      <p:cViewPr varScale="1">
        <p:scale>
          <a:sx n="78" d="100"/>
          <a:sy n="78" d="100"/>
        </p:scale>
        <p:origin x="787" y="72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9/15/2022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37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it-IT" noProof="0"/>
              <a:t>Fare clic per modificare lo stile del titolo dello schema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it-IT" altLang="zh-CN"/>
              <a:t>Fare clic sull'icona per inserire un'immagine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it-IT" altLang="zh-CN"/>
              <a:t>Fare clic sull'icona per inserire un'immagine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it-IT" altLang="zh-CN"/>
              <a:t>Fare clic sull'icona per inserire un'immagine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it-IT" altLang="zh-CN"/>
              <a:t>Fare clic sull'icona per inserire un'immagine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it-IT" altLang="zh-CN"/>
              <a:t>Fare clic sull'icona per inserire un'immagine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PK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it-IT" altLang="zh-CN"/>
              <a:t>Fare clic sull'icona per inserire un'immagine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altLang="zh-CN"/>
              <a:t>Fare clic sull'icona per inserire un'immagine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altLang="zh-CN"/>
              <a:t>Fare clic sull'icona per inserire un'immagine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altLang="zh-CN"/>
              <a:t>Fare clic sull'icona per inserire un'immagine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it-IT" altLang="zh-CN"/>
              <a:t>Fare clic sull'icona per inserire un'immagine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it-IT" altLang="zh-CN"/>
              <a:t>Fare clic sull'icona per inserire un'immagine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it-IT" altLang="zh-CN"/>
              <a:t>Fare clic sull'icona per inserire un'immagine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it-IT" altLang="zh-CN"/>
              <a:t>Fare clic sull'icona per inserire un'immagine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it-IT" altLang="zh-CN"/>
              <a:t>Fare clic sull'icona per inserire un'immagine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‹N›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altLang="zh-CN"/>
              <a:t>Fare clic sull'icona per inserire un'immagine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‹N›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it-IT" altLang="zh-CN"/>
              <a:t>Fare clic sull'icona per inserire un'immagine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it-IT" altLang="zh-CN"/>
              <a:t>Fare clic sull'icona per inserire un'immagine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it-IT" altLang="zh-CN"/>
              <a:t>Fare clic sull'icona per inserire un'immagine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it-IT" altLang="zh-CN"/>
              <a:t>Fare clic sull'icona per inserire un'immagine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it-IT" altLang="zh-CN"/>
              <a:t>Fare clic sull'icona per inserire un'immagine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it-IT" altLang="zh-CN"/>
              <a:t>Fare clic sull'icona per inserire un'immagine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it-IT" altLang="zh-CN"/>
              <a:t>Fare clic sull'icona per inserire un'immagine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it-IT" altLang="zh-CN"/>
              <a:t>Fare clic sull'icona per inserire un'immagine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it-IT" altLang="zh-CN"/>
              <a:t>Fare clic sull'icona per inserire un'immagine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it-IT" altLang="zh-CN"/>
              <a:t>Fare clic sull'icona per inserire un'immagine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it-IT" altLang="zh-CN"/>
              <a:t>Fare clic sull'icona per inserire un'immagine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it-IT" altLang="zh-CN"/>
              <a:t>Fare clic sull'icona per inserire un'immagine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‹N›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‹N›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noProof="0"/>
              <a:t>Fare clic per modificare lo stile del titolo dello schema</a:t>
            </a:r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700739"/>
            <a:ext cx="5257793" cy="2057441"/>
          </a:xfrm>
        </p:spPr>
        <p:txBody>
          <a:bodyPr/>
          <a:lstStyle/>
          <a:p>
            <a:r>
              <a:rPr lang="en-US" dirty="0"/>
              <a:t>Projects and Laboratory on communication systems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36716" y="4128540"/>
            <a:ext cx="4114800" cy="1209813"/>
          </a:xfrm>
        </p:spPr>
        <p:txBody>
          <a:bodyPr/>
          <a:lstStyle/>
          <a:p>
            <a:r>
              <a:rPr lang="en-US" dirty="0"/>
              <a:t>Marco Chiavello s281692</a:t>
            </a:r>
          </a:p>
          <a:p>
            <a:r>
              <a:rPr lang="en-US" dirty="0"/>
              <a:t>Daniele </a:t>
            </a:r>
            <a:r>
              <a:rPr lang="en-US" dirty="0" err="1"/>
              <a:t>Crimi</a:t>
            </a:r>
            <a:r>
              <a:rPr lang="en-US" dirty="0"/>
              <a:t> s290164</a:t>
            </a:r>
          </a:p>
          <a:p>
            <a:r>
              <a:rPr lang="en-US" dirty="0" err="1"/>
              <a:t>Gianpietro</a:t>
            </a:r>
            <a:r>
              <a:rPr lang="en-US" dirty="0"/>
              <a:t> Noto s281305</a:t>
            </a:r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2"/>
          <a:srcRect l="6522" r="6522"/>
          <a:stretch/>
        </p:blipFill>
        <p:spPr>
          <a:xfrm>
            <a:off x="6742557" y="821836"/>
            <a:ext cx="4405503" cy="5066346"/>
          </a:xfrm>
        </p:spPr>
      </p:pic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97686" y="106446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4" name="Footer Placeholder 19">
            <a:extLst>
              <a:ext uri="{FF2B5EF4-FFF2-40B4-BE49-F238E27FC236}">
                <a16:creationId xmlns:a16="http://schemas.microsoft.com/office/drawing/2014/main" id="{B4A8DE6B-F322-B0A6-B1D5-223EFAC3DA55}"/>
              </a:ext>
            </a:extLst>
          </p:cNvPr>
          <p:cNvSpPr txBox="1">
            <a:spLocks/>
          </p:cNvSpPr>
          <p:nvPr/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Academic Year 2021/2022</a:t>
            </a: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4439" y="1703538"/>
            <a:ext cx="6386452" cy="1325563"/>
          </a:xfrm>
        </p:spPr>
        <p:txBody>
          <a:bodyPr/>
          <a:lstStyle/>
          <a:p>
            <a:r>
              <a:rPr lang="en-US" dirty="0"/>
              <a:t>Thanks for your attention!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Marco Chiavello s281692</a:t>
            </a:r>
          </a:p>
          <a:p>
            <a:pPr lvl="0"/>
            <a:r>
              <a:rPr lang="en-US" dirty="0"/>
              <a:t>Daniele </a:t>
            </a:r>
            <a:r>
              <a:rPr lang="en-US" dirty="0" err="1"/>
              <a:t>Crimi</a:t>
            </a:r>
            <a:r>
              <a:rPr lang="en-US" dirty="0"/>
              <a:t> s290164</a:t>
            </a:r>
          </a:p>
          <a:p>
            <a:pPr lvl="0"/>
            <a:r>
              <a:rPr lang="en-US" dirty="0" err="1"/>
              <a:t>Gianpietro</a:t>
            </a:r>
            <a:r>
              <a:rPr lang="en-US" dirty="0"/>
              <a:t> Noto s281305</a:t>
            </a:r>
          </a:p>
          <a:p>
            <a:endParaRPr lang="en-US" dirty="0"/>
          </a:p>
        </p:txBody>
      </p:sp>
      <p:pic>
        <p:nvPicPr>
          <p:cNvPr id="9" name="Segnaposto immagine 8">
            <a:extLst>
              <a:ext uri="{FF2B5EF4-FFF2-40B4-BE49-F238E27FC236}">
                <a16:creationId xmlns:a16="http://schemas.microsoft.com/office/drawing/2014/main" id="{19075FB7-C483-A89B-CE79-582E4D15F0DF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2"/>
          <a:srcRect t="6061" b="6061"/>
          <a:stretch>
            <a:fillRect/>
          </a:stretch>
        </p:blipFill>
        <p:spPr/>
      </p:pic>
      <p:pic>
        <p:nvPicPr>
          <p:cNvPr id="20" name="Segnaposto immagine 19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80337F2A-541E-009A-7E80-F2158F301A1D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3"/>
          <a:srcRect l="7374" r="7374"/>
          <a:stretch>
            <a:fillRect/>
          </a:stretch>
        </p:blipFill>
        <p:spPr/>
      </p:pic>
      <p:pic>
        <p:nvPicPr>
          <p:cNvPr id="31" name="Segnaposto immagine 30">
            <a:extLst>
              <a:ext uri="{FF2B5EF4-FFF2-40B4-BE49-F238E27FC236}">
                <a16:creationId xmlns:a16="http://schemas.microsoft.com/office/drawing/2014/main" id="{540D1C7B-3510-C193-D845-97B16A79590E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4"/>
          <a:srcRect l="15890" r="15890"/>
          <a:stretch>
            <a:fillRect/>
          </a:stretch>
        </p:blipFill>
        <p:spPr/>
      </p:pic>
      <p:pic>
        <p:nvPicPr>
          <p:cNvPr id="35" name="Segnaposto immagine 34">
            <a:extLst>
              <a:ext uri="{FF2B5EF4-FFF2-40B4-BE49-F238E27FC236}">
                <a16:creationId xmlns:a16="http://schemas.microsoft.com/office/drawing/2014/main" id="{50C0AE22-28E3-A77C-C0C4-6217F69D62E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5"/>
          <a:srcRect l="15890" r="15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management system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Generic Database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To keep track of items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Three different System UI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it-IT" b="0" i="0" dirty="0">
                <a:effectLst/>
                <a:latin typeface="arial" panose="020B0604020202020204" pitchFamily="34" charset="0"/>
              </a:rPr>
              <a:t>◉</a:t>
            </a:r>
            <a:r>
              <a:rPr lang="en-US" dirty="0"/>
              <a:t>Admin</a:t>
            </a:r>
          </a:p>
          <a:p>
            <a:r>
              <a:rPr lang="it-IT" b="0" i="0" dirty="0">
                <a:effectLst/>
                <a:latin typeface="arial" panose="020B0604020202020204" pitchFamily="34" charset="0"/>
              </a:rPr>
              <a:t>◉</a:t>
            </a:r>
            <a:r>
              <a:rPr lang="en-US" dirty="0"/>
              <a:t>Customer</a:t>
            </a:r>
          </a:p>
          <a:p>
            <a:r>
              <a:rPr lang="it-IT" b="0" i="0" dirty="0">
                <a:effectLst/>
                <a:latin typeface="arial" panose="020B0604020202020204" pitchFamily="34" charset="0"/>
              </a:rPr>
              <a:t>◉</a:t>
            </a:r>
            <a:r>
              <a:rPr lang="en-US" dirty="0"/>
              <a:t>User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e-motion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64F554-8F3F-2148-FE86-1FE8F66B856B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sz="1600" dirty="0"/>
              <a:t>The project</a:t>
            </a:r>
            <a:endParaRPr 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9AC624B-4FD9-E308-F182-08902D49A82B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sz="1600" noProof="0" dirty="0"/>
              <a:t>The Database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0BEC993E-AD74-9DB2-42BD-E787F0369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6" y="92106"/>
            <a:ext cx="3675017" cy="134852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28C8C81A-1612-8C77-4CB4-891BBE5EB08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7086" y="1630374"/>
            <a:ext cx="4260180" cy="21989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customers </a:t>
            </a:r>
            <a:r>
              <a:rPr lang="it-IT" dirty="0" err="1"/>
              <a:t>table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users </a:t>
            </a:r>
            <a:r>
              <a:rPr lang="it-IT" dirty="0" err="1"/>
              <a:t>table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items </a:t>
            </a:r>
            <a:r>
              <a:rPr lang="it-IT" dirty="0" err="1"/>
              <a:t>table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Totems</a:t>
            </a:r>
            <a:r>
              <a:rPr lang="it-IT" dirty="0"/>
              <a:t> to customers </a:t>
            </a:r>
            <a:r>
              <a:rPr lang="it-IT" dirty="0" err="1"/>
              <a:t>table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Users to customers </a:t>
            </a:r>
            <a:r>
              <a:rPr lang="it-IT" dirty="0" err="1"/>
              <a:t>codes</a:t>
            </a:r>
            <a:r>
              <a:rPr lang="it-IT" dirty="0"/>
              <a:t> </a:t>
            </a:r>
            <a:r>
              <a:rPr lang="it-IT" dirty="0" err="1"/>
              <a:t>table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Rent</a:t>
            </a:r>
            <a:r>
              <a:rPr lang="it-IT" dirty="0"/>
              <a:t> history </a:t>
            </a:r>
            <a:r>
              <a:rPr lang="it-IT" dirty="0" err="1"/>
              <a:t>table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FCA9E6A-CA49-3FA9-D1D5-77DF11E40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491" y="334623"/>
            <a:ext cx="4181799" cy="1947081"/>
          </a:xfrm>
          <a:prstGeom prst="rect">
            <a:avLst/>
          </a:prstGeom>
        </p:spPr>
      </p:pic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5A221C2-0D6F-E1B7-E814-53EF0F148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563" y="352757"/>
            <a:ext cx="3638958" cy="2198900"/>
          </a:xfrm>
          <a:prstGeom prst="rect">
            <a:avLst/>
          </a:prstGeom>
        </p:spPr>
      </p:pic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B7CCD85-DE42-5856-919D-CF9A84DE60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1617" y="2528744"/>
            <a:ext cx="4577922" cy="2601059"/>
          </a:xfrm>
          <a:prstGeom prst="rect">
            <a:avLst/>
          </a:prstGeom>
        </p:spPr>
      </p:pic>
      <p:pic>
        <p:nvPicPr>
          <p:cNvPr id="12" name="Immagine 11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D39F01A-6938-68F8-78D7-1D50CE5CC2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2291" y="3143725"/>
            <a:ext cx="3828230" cy="1817358"/>
          </a:xfrm>
          <a:prstGeom prst="rect">
            <a:avLst/>
          </a:prstGeom>
        </p:spPr>
      </p:pic>
      <p:pic>
        <p:nvPicPr>
          <p:cNvPr id="14" name="Immagine 1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2F48B16-8CAF-1164-A441-D98A3EA49E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6584" y="5299339"/>
            <a:ext cx="2712955" cy="701101"/>
          </a:xfrm>
          <a:prstGeom prst="rect">
            <a:avLst/>
          </a:prstGeom>
        </p:spPr>
      </p:pic>
      <p:pic>
        <p:nvPicPr>
          <p:cNvPr id="16" name="Immagine 1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6B11A1B-7C9F-3A0D-5FB0-15AF8C1588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2290" y="5569872"/>
            <a:ext cx="2895851" cy="86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5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>
            <a:extLst>
              <a:ext uri="{FF2B5EF4-FFF2-40B4-BE49-F238E27FC236}">
                <a16:creationId xmlns:a16="http://schemas.microsoft.com/office/drawing/2014/main" id="{6F5592AF-AB99-4203-28D0-A8A0AE81E201}"/>
              </a:ext>
            </a:extLst>
          </p:cNvPr>
          <p:cNvSpPr/>
          <p:nvPr/>
        </p:nvSpPr>
        <p:spPr>
          <a:xfrm>
            <a:off x="2259875" y="2490972"/>
            <a:ext cx="2046514" cy="16331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9AC624B-4FD9-E308-F182-08902D49A82B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sz="1600" noProof="0" dirty="0"/>
              <a:t>The Database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2CE1D4B-E2AB-F73C-A6FD-D59B0CB13F9B}"/>
              </a:ext>
            </a:extLst>
          </p:cNvPr>
          <p:cNvSpPr/>
          <p:nvPr/>
        </p:nvSpPr>
        <p:spPr>
          <a:xfrm>
            <a:off x="2259875" y="2830288"/>
            <a:ext cx="2046514" cy="409938"/>
          </a:xfrm>
          <a:prstGeom prst="ellipse">
            <a:avLst/>
          </a:prstGeom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DFA4D12A-4CBB-7502-277B-9B032DBF0494}"/>
              </a:ext>
            </a:extLst>
          </p:cNvPr>
          <p:cNvSpPr/>
          <p:nvPr/>
        </p:nvSpPr>
        <p:spPr>
          <a:xfrm>
            <a:off x="2259875" y="3352802"/>
            <a:ext cx="2046514" cy="409938"/>
          </a:xfrm>
          <a:prstGeom prst="ellipse">
            <a:avLst/>
          </a:prstGeom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BF6631AD-08BA-8B3B-7C00-55C68EDAD9EA}"/>
              </a:ext>
            </a:extLst>
          </p:cNvPr>
          <p:cNvSpPr/>
          <p:nvPr/>
        </p:nvSpPr>
        <p:spPr>
          <a:xfrm>
            <a:off x="2259875" y="3875316"/>
            <a:ext cx="2046514" cy="514442"/>
          </a:xfrm>
          <a:prstGeom prst="ellipse">
            <a:avLst/>
          </a:prstGeom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B3FE92A2-3573-E5F5-6FD4-2329038A1650}"/>
              </a:ext>
            </a:extLst>
          </p:cNvPr>
          <p:cNvSpPr/>
          <p:nvPr/>
        </p:nvSpPr>
        <p:spPr>
          <a:xfrm>
            <a:off x="2259875" y="2307774"/>
            <a:ext cx="2046514" cy="409938"/>
          </a:xfrm>
          <a:prstGeom prst="ellipse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Esagono 16">
            <a:extLst>
              <a:ext uri="{FF2B5EF4-FFF2-40B4-BE49-F238E27FC236}">
                <a16:creationId xmlns:a16="http://schemas.microsoft.com/office/drawing/2014/main" id="{82D2E4F0-5482-CEE2-1750-3536904CFE57}"/>
              </a:ext>
            </a:extLst>
          </p:cNvPr>
          <p:cNvSpPr/>
          <p:nvPr/>
        </p:nvSpPr>
        <p:spPr>
          <a:xfrm rot="5400000">
            <a:off x="8638900" y="1053740"/>
            <a:ext cx="1323703" cy="1184364"/>
          </a:xfrm>
          <a:prstGeom prst="hexagon">
            <a:avLst/>
          </a:prstGeom>
          <a:solidFill>
            <a:srgbClr val="D84400"/>
          </a:solidFill>
          <a:ln>
            <a:solidFill>
              <a:srgbClr val="D84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Esagono 18">
            <a:extLst>
              <a:ext uri="{FF2B5EF4-FFF2-40B4-BE49-F238E27FC236}">
                <a16:creationId xmlns:a16="http://schemas.microsoft.com/office/drawing/2014/main" id="{04F0370A-EA72-4456-3DB7-6311F32B00E6}"/>
              </a:ext>
            </a:extLst>
          </p:cNvPr>
          <p:cNvSpPr/>
          <p:nvPr/>
        </p:nvSpPr>
        <p:spPr>
          <a:xfrm rot="5400000">
            <a:off x="8638900" y="2627973"/>
            <a:ext cx="1323703" cy="1184364"/>
          </a:xfrm>
          <a:prstGeom prst="hexagon">
            <a:avLst/>
          </a:prstGeom>
          <a:solidFill>
            <a:srgbClr val="D84400"/>
          </a:solidFill>
          <a:ln>
            <a:solidFill>
              <a:srgbClr val="D84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Esagono 19">
            <a:extLst>
              <a:ext uri="{FF2B5EF4-FFF2-40B4-BE49-F238E27FC236}">
                <a16:creationId xmlns:a16="http://schemas.microsoft.com/office/drawing/2014/main" id="{95182C3C-DE9E-393F-E286-D257D026691C}"/>
              </a:ext>
            </a:extLst>
          </p:cNvPr>
          <p:cNvSpPr/>
          <p:nvPr/>
        </p:nvSpPr>
        <p:spPr>
          <a:xfrm rot="5400000">
            <a:off x="8638901" y="4202206"/>
            <a:ext cx="1323703" cy="1184364"/>
          </a:xfrm>
          <a:prstGeom prst="hexagon">
            <a:avLst/>
          </a:prstGeom>
          <a:solidFill>
            <a:srgbClr val="D84400"/>
          </a:solidFill>
          <a:ln>
            <a:solidFill>
              <a:srgbClr val="D84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558B6F5-39B7-64CF-FA93-7309C9AB9F84}"/>
              </a:ext>
            </a:extLst>
          </p:cNvPr>
          <p:cNvCxnSpPr>
            <a:cxnSpLocks/>
          </p:cNvCxnSpPr>
          <p:nvPr/>
        </p:nvCxnSpPr>
        <p:spPr>
          <a:xfrm flipH="1">
            <a:off x="6482747" y="1637212"/>
            <a:ext cx="2225822" cy="16282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0FCF78FC-E095-5569-64AE-0E552176099E}"/>
              </a:ext>
            </a:extLst>
          </p:cNvPr>
          <p:cNvCxnSpPr>
            <a:cxnSpLocks/>
          </p:cNvCxnSpPr>
          <p:nvPr/>
        </p:nvCxnSpPr>
        <p:spPr>
          <a:xfrm flipH="1">
            <a:off x="6482747" y="3240225"/>
            <a:ext cx="2225822" cy="2518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23098AF8-B628-7256-1403-A59EC6BEDFF7}"/>
              </a:ext>
            </a:extLst>
          </p:cNvPr>
          <p:cNvCxnSpPr>
            <a:cxnSpLocks/>
          </p:cNvCxnSpPr>
          <p:nvPr/>
        </p:nvCxnSpPr>
        <p:spPr>
          <a:xfrm flipH="1" flipV="1">
            <a:off x="6482747" y="3265412"/>
            <a:ext cx="2225822" cy="152897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298C7DA0-F9FD-A577-A94E-B37D9F0000DB}"/>
              </a:ext>
            </a:extLst>
          </p:cNvPr>
          <p:cNvSpPr txBox="1"/>
          <p:nvPr/>
        </p:nvSpPr>
        <p:spPr>
          <a:xfrm>
            <a:off x="1036160" y="1250399"/>
            <a:ext cx="717975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it-IT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----------------------------------------------------------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5DEF1332-0C67-C894-F2B2-85069E52F1EA}"/>
              </a:ext>
            </a:extLst>
          </p:cNvPr>
          <p:cNvSpPr txBox="1"/>
          <p:nvPr/>
        </p:nvSpPr>
        <p:spPr>
          <a:xfrm rot="5400000">
            <a:off x="5585458" y="3084254"/>
            <a:ext cx="390625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it-IT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-------------------------------------</a:t>
            </a:r>
          </a:p>
        </p:txBody>
      </p:sp>
      <p:sp useBgFill="1">
        <p:nvSpPr>
          <p:cNvPr id="40" name="Esagono 39">
            <a:extLst>
              <a:ext uri="{FF2B5EF4-FFF2-40B4-BE49-F238E27FC236}">
                <a16:creationId xmlns:a16="http://schemas.microsoft.com/office/drawing/2014/main" id="{4903724E-2047-D743-A646-0C79D591E775}"/>
              </a:ext>
            </a:extLst>
          </p:cNvPr>
          <p:cNvSpPr/>
          <p:nvPr/>
        </p:nvSpPr>
        <p:spPr>
          <a:xfrm rot="5400000">
            <a:off x="5228713" y="2673230"/>
            <a:ext cx="1323703" cy="1184364"/>
          </a:xfrm>
          <a:prstGeom prst="hexagon">
            <a:avLst/>
          </a:prstGeom>
          <a:ln w="25400">
            <a:solidFill>
              <a:srgbClr val="D84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E43EF630-0698-62B1-74C8-43EB406E9C61}"/>
              </a:ext>
            </a:extLst>
          </p:cNvPr>
          <p:cNvSpPr txBox="1"/>
          <p:nvPr/>
        </p:nvSpPr>
        <p:spPr>
          <a:xfrm>
            <a:off x="1036160" y="4860685"/>
            <a:ext cx="717975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it-IT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----------------------------------------------------------</a:t>
            </a:r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B0D8DC26-6090-31A8-521C-B9C4778E0F79}"/>
              </a:ext>
            </a:extLst>
          </p:cNvPr>
          <p:cNvCxnSpPr>
            <a:cxnSpLocks/>
          </p:cNvCxnSpPr>
          <p:nvPr/>
        </p:nvCxnSpPr>
        <p:spPr>
          <a:xfrm flipH="1">
            <a:off x="4306389" y="3275188"/>
            <a:ext cx="985316" cy="28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F06AE38D-A6CB-94D8-B37F-3589458BF314}"/>
              </a:ext>
            </a:extLst>
          </p:cNvPr>
          <p:cNvSpPr txBox="1"/>
          <p:nvPr/>
        </p:nvSpPr>
        <p:spPr>
          <a:xfrm>
            <a:off x="8800162" y="1381848"/>
            <a:ext cx="989207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it-IT" sz="1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Web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it-IT" sz="1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UI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3CD15B05-7918-4684-9357-10D498E70065}"/>
              </a:ext>
            </a:extLst>
          </p:cNvPr>
          <p:cNvSpPr txBox="1"/>
          <p:nvPr/>
        </p:nvSpPr>
        <p:spPr>
          <a:xfrm>
            <a:off x="7581149" y="2603797"/>
            <a:ext cx="989207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it-IT" sz="1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WEB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it-IT" sz="1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API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F8A748F2-9A13-E448-7207-4AA409A77F57}"/>
              </a:ext>
            </a:extLst>
          </p:cNvPr>
          <p:cNvSpPr txBox="1"/>
          <p:nvPr/>
        </p:nvSpPr>
        <p:spPr>
          <a:xfrm>
            <a:off x="7575921" y="4516058"/>
            <a:ext cx="989207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it-IT" sz="1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WEB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it-IT" sz="1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API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808850E1-DD7D-835E-6B12-2D9AC40CCCFB}"/>
              </a:ext>
            </a:extLst>
          </p:cNvPr>
          <p:cNvSpPr txBox="1"/>
          <p:nvPr/>
        </p:nvSpPr>
        <p:spPr>
          <a:xfrm>
            <a:off x="5389284" y="3018776"/>
            <a:ext cx="989207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it-IT" sz="1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WEB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it-IT" sz="1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SERVER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F7E5C573-4FC9-816D-F098-F850D5633D35}"/>
              </a:ext>
            </a:extLst>
          </p:cNvPr>
          <p:cNvSpPr txBox="1"/>
          <p:nvPr/>
        </p:nvSpPr>
        <p:spPr>
          <a:xfrm>
            <a:off x="7581148" y="1482714"/>
            <a:ext cx="989207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it-IT" sz="1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WEB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it-IT" sz="1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API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6444976F-9751-9A5B-BDAE-319F18650C87}"/>
              </a:ext>
            </a:extLst>
          </p:cNvPr>
          <p:cNvSpPr txBox="1"/>
          <p:nvPr/>
        </p:nvSpPr>
        <p:spPr>
          <a:xfrm>
            <a:off x="8806148" y="2958545"/>
            <a:ext cx="989207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it-IT" sz="1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Totem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it-IT" sz="1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UI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AFD3D835-1854-9C1A-8A06-28D946EDD699}"/>
              </a:ext>
            </a:extLst>
          </p:cNvPr>
          <p:cNvSpPr txBox="1"/>
          <p:nvPr/>
        </p:nvSpPr>
        <p:spPr>
          <a:xfrm>
            <a:off x="8672803" y="4546531"/>
            <a:ext cx="125652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it-IT" sz="1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Smartphone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it-IT" sz="1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UI</a:t>
            </a:r>
          </a:p>
        </p:txBody>
      </p:sp>
      <p:sp>
        <p:nvSpPr>
          <p:cNvPr id="54" name="Title 9">
            <a:extLst>
              <a:ext uri="{FF2B5EF4-FFF2-40B4-BE49-F238E27FC236}">
                <a16:creationId xmlns:a16="http://schemas.microsoft.com/office/drawing/2014/main" id="{A937DF5C-1D6C-FF9D-AB27-CDC7D6BD6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 dirty="0"/>
              <a:t>Database Access</a:t>
            </a:r>
          </a:p>
        </p:txBody>
      </p:sp>
    </p:spTree>
    <p:extLst>
      <p:ext uri="{BB962C8B-B14F-4D97-AF65-F5344CB8AC3E}">
        <p14:creationId xmlns:p14="http://schemas.microsoft.com/office/powerpoint/2010/main" val="3858585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</a:t>
            </a:r>
            <a:r>
              <a:rPr lang="en-US" b="0" dirty="0"/>
              <a:t>&amp;</a:t>
            </a:r>
            <a:r>
              <a:rPr lang="en-US" dirty="0"/>
              <a:t> Flutter</a:t>
            </a:r>
          </a:p>
        </p:txBody>
      </p:sp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CFA8B549-5835-0C7F-9027-5D0D38A50DEB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16185-55D3-A290-727A-4996BB9F0A9F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sz="1600" noProof="0" dirty="0"/>
              <a:t>Communication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96801C-EEE5-82FF-433C-FD5CF22FE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029" y="2011680"/>
            <a:ext cx="4530400" cy="214831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D1013D3-3E56-C7EE-CD96-D23FC6C58A6F}"/>
              </a:ext>
            </a:extLst>
          </p:cNvPr>
          <p:cNvSpPr txBox="1"/>
          <p:nvPr/>
        </p:nvSpPr>
        <p:spPr>
          <a:xfrm>
            <a:off x="6555392" y="4379886"/>
            <a:ext cx="4565673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6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open-source UI software created by Google</a:t>
            </a:r>
            <a:endParaRPr lang="it-IT" sz="1600" dirty="0">
              <a:solidFill>
                <a:schemeClr val="bg1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6C57302-16BF-19E4-077A-191C3E6E3E5F}"/>
              </a:ext>
            </a:extLst>
          </p:cNvPr>
          <p:cNvSpPr txBox="1"/>
          <p:nvPr/>
        </p:nvSpPr>
        <p:spPr>
          <a:xfrm>
            <a:off x="1141246" y="4379886"/>
            <a:ext cx="4120038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6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micro web framework written in Python</a:t>
            </a:r>
            <a:endParaRPr lang="it-IT" sz="1600" dirty="0">
              <a:solidFill>
                <a:schemeClr val="bg1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882D7E9D-2CAA-CEF5-C11C-3A4873570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031" y="1953352"/>
            <a:ext cx="4054112" cy="226771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4028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Totem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96FE97-5E27-FC36-5E3A-511A31E6C78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733725" y="825044"/>
            <a:ext cx="5162709" cy="420683"/>
          </a:xfrm>
        </p:spPr>
        <p:txBody>
          <a:bodyPr/>
          <a:lstStyle/>
          <a:p>
            <a:r>
              <a:rPr lang="en-US" dirty="0"/>
              <a:t>First Configuration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733724" y="1268877"/>
            <a:ext cx="5162709" cy="1506166"/>
          </a:xfrm>
        </p:spPr>
        <p:txBody>
          <a:bodyPr/>
          <a:lstStyle/>
          <a:p>
            <a:r>
              <a:rPr lang="en-US" dirty="0"/>
              <a:t>The totem is sent to the Customer</a:t>
            </a:r>
          </a:p>
          <a:p>
            <a:r>
              <a:rPr lang="en-US" dirty="0"/>
              <a:t>At start it is preconfigured in kiosk mode</a:t>
            </a:r>
          </a:p>
          <a:p>
            <a:r>
              <a:rPr lang="en-US" dirty="0"/>
              <a:t>It is required to insert a key6 pin sent to the customer at registration phase, in order to link the totem to the customer</a:t>
            </a:r>
          </a:p>
          <a:p>
            <a:r>
              <a:rPr lang="en-US" dirty="0"/>
              <a:t>The totem is ready to be used by Users or Customer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774673-50D8-2D6F-C339-6E4B0A126B0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33725" y="2784493"/>
            <a:ext cx="5162709" cy="420683"/>
          </a:xfrm>
        </p:spPr>
        <p:txBody>
          <a:bodyPr/>
          <a:lstStyle/>
          <a:p>
            <a:r>
              <a:rPr lang="en-US" dirty="0"/>
              <a:t>The user’s interaction (totem UI for user)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EB5763E-8BC0-F6C3-3814-6649A828C00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733724" y="3219492"/>
            <a:ext cx="5162709" cy="1177789"/>
          </a:xfrm>
        </p:spPr>
        <p:txBody>
          <a:bodyPr/>
          <a:lstStyle/>
          <a:p>
            <a:r>
              <a:rPr lang="en-US" dirty="0"/>
              <a:t>The totem has an User UI dedicated to login, rent/return an item or performing a registration</a:t>
            </a:r>
          </a:p>
          <a:p>
            <a:r>
              <a:rPr lang="en-US" dirty="0"/>
              <a:t>If the User is not subscribed, the totem shows a QR code to complete the registration by smartphone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E02E0C-26E8-8160-D35F-2398015C051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733721" y="4424845"/>
            <a:ext cx="5162709" cy="421399"/>
          </a:xfrm>
        </p:spPr>
        <p:txBody>
          <a:bodyPr/>
          <a:lstStyle/>
          <a:p>
            <a:r>
              <a:rPr lang="en-US" dirty="0"/>
              <a:t>Features 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8180D0-1AB6-8416-0EB1-10648E1A605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733720" y="4944852"/>
            <a:ext cx="5162709" cy="1635938"/>
          </a:xfrm>
        </p:spPr>
        <p:txBody>
          <a:bodyPr/>
          <a:lstStyle/>
          <a:p>
            <a:r>
              <a:rPr lang="en-US" dirty="0"/>
              <a:t>The login and the rent/return can be performed by RFID scanner (only </a:t>
            </a:r>
            <a:r>
              <a:rPr lang="en-US" dirty="0" err="1"/>
              <a:t>Mifare</a:t>
            </a:r>
            <a:r>
              <a:rPr lang="en-US" dirty="0"/>
              <a:t> Classic)</a:t>
            </a:r>
          </a:p>
          <a:p>
            <a:r>
              <a:rPr lang="en-US" dirty="0"/>
              <a:t>The customer and the Admin can assign an RFID to an User and can associate the RFID to an item</a:t>
            </a:r>
          </a:p>
          <a:p>
            <a:r>
              <a:rPr lang="en-US" dirty="0"/>
              <a:t>It is supposed that the Totem has two RFID reader: one for the login and the other for the item identification code</a:t>
            </a:r>
          </a:p>
        </p:txBody>
      </p:sp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55AB7753-4245-72E4-BEDB-33038672BA35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97A7025-AEF1-A759-CE6F-A7E15B02FDFF}"/>
              </a:ext>
            </a:extLst>
          </p:cNvPr>
          <p:cNvSpPr txBox="1"/>
          <p:nvPr/>
        </p:nvSpPr>
        <p:spPr>
          <a:xfrm>
            <a:off x="5158863" y="845618"/>
            <a:ext cx="783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it-IT" sz="2800" b="0" i="0" dirty="0">
                <a:solidFill>
                  <a:srgbClr val="E0E0E0"/>
                </a:solidFill>
                <a:effectLst/>
                <a:latin typeface="Apple Color Emoji"/>
              </a:rPr>
              <a:t>📱</a:t>
            </a:r>
            <a:endParaRPr lang="it-IT" sz="2800" b="1" i="0" dirty="0">
              <a:solidFill>
                <a:srgbClr val="E0E0E0"/>
              </a:solidFill>
              <a:effectLst/>
              <a:latin typeface="Helvetica Neue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66994CB-B61B-8424-841E-54B11C3D8923}"/>
              </a:ext>
            </a:extLst>
          </p:cNvPr>
          <p:cNvSpPr txBox="1"/>
          <p:nvPr/>
        </p:nvSpPr>
        <p:spPr>
          <a:xfrm>
            <a:off x="5158863" y="2755970"/>
            <a:ext cx="74022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it-IT" sz="2600" b="1" i="0" dirty="0">
                <a:solidFill>
                  <a:srgbClr val="222222"/>
                </a:solidFill>
                <a:effectLst/>
                <a:latin typeface="helvetica neue"/>
              </a:rPr>
              <a:t>👤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ECDB6B3-3F53-C912-30E3-59B4816F44A7}"/>
              </a:ext>
            </a:extLst>
          </p:cNvPr>
          <p:cNvSpPr txBox="1"/>
          <p:nvPr/>
        </p:nvSpPr>
        <p:spPr>
          <a:xfrm>
            <a:off x="5158863" y="4424845"/>
            <a:ext cx="59218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6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⚙️</a:t>
            </a:r>
            <a:endParaRPr lang="it-IT" sz="2600" dirty="0"/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Totem</a:t>
            </a:r>
          </a:p>
        </p:txBody>
      </p:sp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55AB7753-4245-72E4-BEDB-33038672BA35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34" name="Immagine 33">
            <a:extLst>
              <a:ext uri="{FF2B5EF4-FFF2-40B4-BE49-F238E27FC236}">
                <a16:creationId xmlns:a16="http://schemas.microsoft.com/office/drawing/2014/main" id="{85258E40-3364-01AA-DC95-85A4A99EB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3375" y="3636095"/>
            <a:ext cx="1990794" cy="28485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F554046-19A9-C839-87EF-D15CF724471B}"/>
              </a:ext>
            </a:extLst>
          </p:cNvPr>
          <p:cNvSpPr txBox="1"/>
          <p:nvPr/>
        </p:nvSpPr>
        <p:spPr>
          <a:xfrm>
            <a:off x="3694687" y="3636095"/>
            <a:ext cx="3994174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it-IT" sz="1800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When</a:t>
            </a:r>
            <a:r>
              <a:rPr lang="it-IT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an User login he can </a:t>
            </a:r>
            <a:r>
              <a:rPr lang="it-IT" sz="1800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rent</a:t>
            </a:r>
            <a:r>
              <a:rPr lang="it-IT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or </a:t>
            </a:r>
            <a:r>
              <a:rPr lang="it-IT" sz="1800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return</a:t>
            </a:r>
            <a:r>
              <a:rPr lang="it-IT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an item, </a:t>
            </a:r>
            <a:r>
              <a:rPr lang="it-IT" sz="1800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it</a:t>
            </a:r>
            <a:r>
              <a:rPr lang="it-IT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it-IT" sz="1800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is</a:t>
            </a:r>
            <a:r>
              <a:rPr lang="it-IT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it-IT" sz="1800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shown</a:t>
            </a:r>
            <a:endParaRPr lang="it-IT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it-IT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the </a:t>
            </a:r>
            <a:r>
              <a:rPr lang="it-IT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active</a:t>
            </a:r>
            <a:r>
              <a:rPr lang="it-IT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it-IT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rent</a:t>
            </a:r>
            <a:r>
              <a:rPr lang="it-IT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in time and costs.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it-IT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it-IT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When</a:t>
            </a:r>
            <a:r>
              <a:rPr lang="it-IT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the start </a:t>
            </a:r>
            <a:r>
              <a:rPr lang="it-IT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rent</a:t>
            </a:r>
            <a:r>
              <a:rPr lang="it-IT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it-IT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button</a:t>
            </a:r>
            <a:r>
              <a:rPr lang="it-IT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it-IT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is</a:t>
            </a:r>
            <a:r>
              <a:rPr lang="it-IT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it-IT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pressed</a:t>
            </a:r>
            <a:r>
              <a:rPr lang="it-IT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, a timer starts and the green </a:t>
            </a:r>
            <a:r>
              <a:rPr lang="it-IT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button</a:t>
            </a:r>
            <a:r>
              <a:rPr lang="it-IT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it-IT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becomes</a:t>
            </a:r>
            <a:r>
              <a:rPr lang="it-IT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red with text «</a:t>
            </a:r>
            <a:r>
              <a:rPr lang="it-IT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return</a:t>
            </a:r>
            <a:r>
              <a:rPr lang="it-IT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».</a:t>
            </a:r>
            <a:endParaRPr lang="it-IT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40" name="Immagine 39">
            <a:extLst>
              <a:ext uri="{FF2B5EF4-FFF2-40B4-BE49-F238E27FC236}">
                <a16:creationId xmlns:a16="http://schemas.microsoft.com/office/drawing/2014/main" id="{328A3D28-F6F7-3AF0-8D64-00754EDA9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230" y="218078"/>
            <a:ext cx="4074829" cy="22843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F1A52521-EB73-2DF5-31EB-35F552F55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1528" y="1249314"/>
            <a:ext cx="4067304" cy="21796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84348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246" y="991414"/>
            <a:ext cx="9823998" cy="1325563"/>
          </a:xfrm>
        </p:spPr>
        <p:txBody>
          <a:bodyPr/>
          <a:lstStyle/>
          <a:p>
            <a:r>
              <a:rPr lang="en-US" altLang="zh-CN" dirty="0"/>
              <a:t>The WEB UI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19246" y="1747046"/>
            <a:ext cx="4959822" cy="3078854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Have been developed different Web UI to reach the maximum flexibility, so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T</a:t>
            </a:r>
            <a:r>
              <a:rPr lang="en-US" b="0" i="0" dirty="0">
                <a:effectLst/>
                <a:latin typeface="Arial" panose="020B0604020202020204" pitchFamily="34" charset="0"/>
              </a:rPr>
              <a:t>he Admin can play any role of the customers and Users but has the privilege to add/remove Them;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The customers can keep track of the items and Users and can also add/remove/edit them;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The Users can only login to visualize the active rents and the recent history rent.</a:t>
            </a:r>
            <a:endParaRPr lang="en-US" dirty="0"/>
          </a:p>
        </p:txBody>
      </p:sp>
      <p:pic>
        <p:nvPicPr>
          <p:cNvPr id="39" name="图片占位符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965C5ABF-DCA7-6790-2E26-EE57DCD64900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7" name="Segnaposto immagine 6">
            <a:extLst>
              <a:ext uri="{FF2B5EF4-FFF2-40B4-BE49-F238E27FC236}">
                <a16:creationId xmlns:a16="http://schemas.microsoft.com/office/drawing/2014/main" id="{6B3F6C54-28FF-8EE1-33D3-7EB5FED5A90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3"/>
          <a:srcRect l="-5152" t="-22435" r="-5152" b="-10312"/>
          <a:stretch/>
        </p:blipFill>
        <p:spPr>
          <a:xfrm>
            <a:off x="7493157" y="529148"/>
            <a:ext cx="4248873" cy="4731130"/>
          </a:xfr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51EDCE7-C7A9-0CD6-6853-139773B30FD5}"/>
              </a:ext>
            </a:extLst>
          </p:cNvPr>
          <p:cNvSpPr txBox="1"/>
          <p:nvPr/>
        </p:nvSpPr>
        <p:spPr>
          <a:xfrm>
            <a:off x="399833" y="2316977"/>
            <a:ext cx="50206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it-IT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👨🏻‍💻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C334AC-9E26-B7EA-C383-6F7C8669498B}"/>
              </a:ext>
            </a:extLst>
          </p:cNvPr>
          <p:cNvSpPr txBox="1"/>
          <p:nvPr/>
        </p:nvSpPr>
        <p:spPr>
          <a:xfrm>
            <a:off x="399833" y="2917141"/>
            <a:ext cx="50206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it-IT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👨🏻‍💼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0051FEB-E842-9F6B-A9B8-827B10A78D58}"/>
              </a:ext>
            </a:extLst>
          </p:cNvPr>
          <p:cNvSpPr txBox="1"/>
          <p:nvPr/>
        </p:nvSpPr>
        <p:spPr>
          <a:xfrm>
            <a:off x="399833" y="3517305"/>
            <a:ext cx="502061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it-IT" b="0" i="0" dirty="0">
                <a:solidFill>
                  <a:srgbClr val="E0E0E0"/>
                </a:solidFill>
                <a:effectLst/>
                <a:latin typeface="Apple Color Emoji"/>
              </a:rPr>
              <a:t>🙋🏻</a:t>
            </a:r>
            <a:endParaRPr lang="it-IT" b="1" i="0" dirty="0">
              <a:solidFill>
                <a:srgbClr val="E0E0E0"/>
              </a:solidFill>
              <a:effectLst/>
              <a:latin typeface="Helvetica Neue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it-IT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220" y="461845"/>
            <a:ext cx="6599429" cy="1325563"/>
          </a:xfrm>
        </p:spPr>
        <p:txBody>
          <a:bodyPr/>
          <a:lstStyle/>
          <a:p>
            <a:r>
              <a:rPr lang="en-US" dirty="0"/>
              <a:t>Portability on smartphone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16D3C8BC-FB28-3127-D29E-D4195120A3C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403221" y="2396565"/>
            <a:ext cx="2653545" cy="587964"/>
          </a:xfrm>
        </p:spPr>
        <p:txBody>
          <a:bodyPr/>
          <a:lstStyle/>
          <a:p>
            <a:r>
              <a:rPr lang="en-US" dirty="0"/>
              <a:t>Smartphone Android APP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520E98B6-7B33-8FD4-A662-31DD4B85E22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03221" y="3017483"/>
            <a:ext cx="2653545" cy="19691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Smartphone can be used to keep track of active rents and rent history after the User’s login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also provides an ADMIN UI and a CUSTOMER UI used to add/remove/edit Users/items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Slide Number Placeholder 13">
            <a:extLst>
              <a:ext uri="{FF2B5EF4-FFF2-40B4-BE49-F238E27FC236}">
                <a16:creationId xmlns:a16="http://schemas.microsoft.com/office/drawing/2014/main" id="{930FF33C-2E3C-37EC-75C2-1BE4513D9B62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14" name="Segnaposto immagine 13">
            <a:extLst>
              <a:ext uri="{FF2B5EF4-FFF2-40B4-BE49-F238E27FC236}">
                <a16:creationId xmlns:a16="http://schemas.microsoft.com/office/drawing/2014/main" id="{4BAC758D-6286-E931-7BAA-6A0225D48F31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2"/>
          <a:srcRect l="4668" r="6998"/>
          <a:stretch/>
        </p:blipFill>
        <p:spPr>
          <a:xfrm>
            <a:off x="1789200" y="2296125"/>
            <a:ext cx="1908000" cy="2144668"/>
          </a:xfr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DA56CB3-7C90-AAFE-E559-3405067B4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018" y="1834280"/>
            <a:ext cx="3093223" cy="456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48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dark - tm89027928_Win22_jx_v15" id="{6FC4CD7C-8D8C-413D-9734-DB9D2ACDF211}" vid="{3BCE2F71-642F-410D-8C9D-43A56939DC2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1E1349-079A-46DA-8C56-B35AC6C117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A2AE28-B20A-43BD-B938-8C55A179243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19EC099-CA80-4E7D-B4BF-2970B26F4E5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tf89027928_win32</Template>
  <TotalTime>0</TotalTime>
  <Words>462</Words>
  <Application>Microsoft Office PowerPoint</Application>
  <PresentationFormat>Widescreen</PresentationFormat>
  <Paragraphs>91</Paragraphs>
  <Slides>10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22" baseType="lpstr">
      <vt:lpstr>等线</vt:lpstr>
      <vt:lpstr>Abadi</vt:lpstr>
      <vt:lpstr>Apple Color Emoji</vt:lpstr>
      <vt:lpstr>Arial</vt:lpstr>
      <vt:lpstr>Arial</vt:lpstr>
      <vt:lpstr>Calibri</vt:lpstr>
      <vt:lpstr>helvetica neue</vt:lpstr>
      <vt:lpstr>helvetica neue</vt:lpstr>
      <vt:lpstr>Posterama</vt:lpstr>
      <vt:lpstr>Posterama Text Black</vt:lpstr>
      <vt:lpstr>Posterama Text SemiBold</vt:lpstr>
      <vt:lpstr>Office 主题​​</vt:lpstr>
      <vt:lpstr>Projects and Laboratory on communication systems</vt:lpstr>
      <vt:lpstr>Inventory management system</vt:lpstr>
      <vt:lpstr>Presentazione standard di PowerPoint</vt:lpstr>
      <vt:lpstr>Database Access</vt:lpstr>
      <vt:lpstr>Flask &amp; Flutter</vt:lpstr>
      <vt:lpstr>The Totem</vt:lpstr>
      <vt:lpstr>The Totem</vt:lpstr>
      <vt:lpstr>The WEB UI</vt:lpstr>
      <vt:lpstr>Portability on smartphone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 and Laboratory on communication systems</dc:title>
  <dc:creator>CHIAVELLO MARCO</dc:creator>
  <cp:lastModifiedBy>CHIAVELLO MARCO</cp:lastModifiedBy>
  <cp:revision>8</cp:revision>
  <dcterms:created xsi:type="dcterms:W3CDTF">2022-09-14T14:00:46Z</dcterms:created>
  <dcterms:modified xsi:type="dcterms:W3CDTF">2022-09-15T16:16:59Z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