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9" r:id="rId2"/>
    <p:sldId id="284" r:id="rId3"/>
    <p:sldId id="298" r:id="rId4"/>
    <p:sldId id="301" r:id="rId5"/>
    <p:sldId id="305" r:id="rId6"/>
    <p:sldId id="304" r:id="rId7"/>
    <p:sldId id="302" r:id="rId8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요온" initials="요" lastIdx="1" clrIdx="0">
    <p:extLst>
      <p:ext uri="{19B8F6BF-5375-455C-9EA6-DF929625EA0E}">
        <p15:presenceInfo xmlns:p15="http://schemas.microsoft.com/office/powerpoint/2012/main" xmlns="" userId="469a66875683e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>
        <p:scale>
          <a:sx n="80" d="100"/>
          <a:sy n="80" d="100"/>
        </p:scale>
        <p:origin x="-720" y="3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318-82A0-4E11-87A9-01D90863384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EDD0-4719-4EBB-B64E-C002E4E77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0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68F0-C925-427C-BF5A-F74644F11B2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103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2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3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2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25762" y="642918"/>
            <a:ext cx="9880238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직사각형 2"/>
          <p:cNvSpPr/>
          <p:nvPr userDrawn="1"/>
        </p:nvSpPr>
        <p:spPr bwMode="auto">
          <a:xfrm>
            <a:off x="1" y="0"/>
            <a:ext cx="117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1609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6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1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FEF0-095F-429B-9CEB-BBF0F9A8DD8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2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8AE34C50-4384-469A-9245-96E6E9317A4F}"/>
              </a:ext>
            </a:extLst>
          </p:cNvPr>
          <p:cNvSpPr>
            <a:spLocks noGrp="1"/>
          </p:cNvSpPr>
          <p:nvPr/>
        </p:nvSpPr>
        <p:spPr>
          <a:xfrm>
            <a:off x="596348" y="1272388"/>
            <a:ext cx="7384773" cy="2009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3500" b="1" dirty="0">
                <a:solidFill>
                  <a:srgbClr val="002060"/>
                </a:solidFill>
                <a:latin typeface="+mn-ea"/>
              </a:rPr>
              <a:t>파일럿 프로젝트 결과 보고서</a:t>
            </a:r>
            <a:endParaRPr lang="en-US" altLang="ko-KR" sz="3500" b="1" dirty="0">
              <a:solidFill>
                <a:srgbClr val="00206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5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500" dirty="0">
                <a:solidFill>
                  <a:srgbClr val="002060"/>
                </a:solidFill>
                <a:latin typeface="+mn-ea"/>
              </a:rPr>
              <a:t>업종별 카드 거래 현황 분석</a:t>
            </a:r>
            <a:r>
              <a:rPr lang="en-US" altLang="ko-KR" sz="2500" dirty="0">
                <a:solidFill>
                  <a:srgbClr val="002060"/>
                </a:solidFill>
                <a:latin typeface="+mn-ea"/>
              </a:rPr>
              <a:t>&gt;</a:t>
            </a:r>
            <a:endParaRPr lang="ko-KR" altLang="en-US" sz="25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ACDB74AA-9727-4A28-BE49-2E8A9798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6" y="0"/>
            <a:ext cx="40685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45914"/>
              </p:ext>
            </p:extLst>
          </p:nvPr>
        </p:nvGraphicFramePr>
        <p:xfrm>
          <a:off x="2897436" y="4076961"/>
          <a:ext cx="2940029" cy="147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6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7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9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일찍끝내조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8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광주은행 정은지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8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전북은행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박요온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3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>
            <a:extLst>
              <a:ext uri="{FF2B5EF4-FFF2-40B4-BE49-F238E27FC236}">
                <a16:creationId xmlns:a16="http://schemas.microsoft.com/office/drawing/2014/main" xmlns="" id="{9F128AA7-5ADC-B2BC-E1E2-EAC65FBCD667}"/>
              </a:ext>
            </a:extLst>
          </p:cNvPr>
          <p:cNvSpPr/>
          <p:nvPr/>
        </p:nvSpPr>
        <p:spPr>
          <a:xfrm>
            <a:off x="3730879" y="1768519"/>
            <a:ext cx="5883303" cy="4659797"/>
          </a:xfrm>
          <a:prstGeom prst="swooshArrow">
            <a:avLst>
              <a:gd name="adj1" fmla="val 25000"/>
              <a:gd name="adj2" fmla="val 2500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0" scaled="0"/>
            <a:tileRect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이등변 삼각형 21"/>
          <p:cNvSpPr/>
          <p:nvPr/>
        </p:nvSpPr>
        <p:spPr bwMode="auto">
          <a:xfrm flipH="1">
            <a:off x="9163049" y="5980627"/>
            <a:ext cx="638814" cy="638814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91998" y="946046"/>
            <a:ext cx="3182410" cy="566874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57" y="1497635"/>
            <a:ext cx="263771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1846"/>
              </a:lnSpc>
            </a:pPr>
            <a:r>
              <a:rPr lang="en-US" altLang="ko-KR" sz="1846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 Contents ]</a:t>
            </a:r>
            <a:endParaRPr lang="en-US" altLang="ko-KR" sz="1477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410" y="2362001"/>
            <a:ext cx="3453908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Ⅰ. Project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목적 및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Schedule  · · · 2P</a:t>
            </a: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Ⅱ. Project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진행 및 최종 결과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· · · 3P</a:t>
            </a: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Ⅲ. Project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모니터링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· · · 7P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이등변 삼각형 20"/>
          <p:cNvSpPr/>
          <p:nvPr/>
        </p:nvSpPr>
        <p:spPr bwMode="auto">
          <a:xfrm rot="5400000">
            <a:off x="201009" y="910743"/>
            <a:ext cx="782230" cy="830769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3775" y="946046"/>
            <a:ext cx="6267449" cy="566874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000" y="160225"/>
            <a:ext cx="967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Ⅰ. Overview and Project Schedule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734ED90-502E-4EE8-A41C-7FBCAC65BF92}"/>
              </a:ext>
            </a:extLst>
          </p:cNvPr>
          <p:cNvSpPr txBox="1"/>
          <p:nvPr/>
        </p:nvSpPr>
        <p:spPr>
          <a:xfrm>
            <a:off x="3551586" y="1020594"/>
            <a:ext cx="62674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□ 개요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61D94E4-6088-4793-AD22-475DBC4CB395}"/>
              </a:ext>
            </a:extLst>
          </p:cNvPr>
          <p:cNvSpPr/>
          <p:nvPr/>
        </p:nvSpPr>
        <p:spPr>
          <a:xfrm>
            <a:off x="3731519" y="1373001"/>
            <a:ext cx="5882664" cy="366276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목표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업종별 카드 거래 현황 분석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AAF021B-C9FF-DD0B-B406-BB0FB4659148}"/>
              </a:ext>
            </a:extLst>
          </p:cNvPr>
          <p:cNvSpPr/>
          <p:nvPr/>
        </p:nvSpPr>
        <p:spPr>
          <a:xfrm>
            <a:off x="3731518" y="5303588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1)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3FA4B6B-9B63-59E7-F56F-DA08AFF8503B}"/>
              </a:ext>
            </a:extLst>
          </p:cNvPr>
          <p:cNvSpPr/>
          <p:nvPr/>
        </p:nvSpPr>
        <p:spPr>
          <a:xfrm>
            <a:off x="3731518" y="5574626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목표 설정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Client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의 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Needs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파악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목표 달성을 위한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방향성 설정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08C8F27-134B-E8DE-70C8-23C0F350FDAA}"/>
              </a:ext>
            </a:extLst>
          </p:cNvPr>
          <p:cNvSpPr/>
          <p:nvPr/>
        </p:nvSpPr>
        <p:spPr>
          <a:xfrm>
            <a:off x="5220281" y="4461159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2)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051BF9A-0768-5E4A-7B3B-503827A18904}"/>
              </a:ext>
            </a:extLst>
          </p:cNvPr>
          <p:cNvSpPr/>
          <p:nvPr/>
        </p:nvSpPr>
        <p:spPr>
          <a:xfrm>
            <a:off x="5220281" y="4732197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</a:t>
            </a: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Action Plan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수립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요구사항별 요건 및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구체적 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Plan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수립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(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결과값 예측 등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6B5C01-812D-C73A-7BDA-AC95E7216AE5}"/>
              </a:ext>
            </a:extLst>
          </p:cNvPr>
          <p:cNvSpPr/>
          <p:nvPr/>
        </p:nvSpPr>
        <p:spPr>
          <a:xfrm>
            <a:off x="6709044" y="3689372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3)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E5EFF41-FF25-C35D-E70A-8467F54511E3}"/>
              </a:ext>
            </a:extLst>
          </p:cNvPr>
          <p:cNvSpPr/>
          <p:nvPr/>
        </p:nvSpPr>
        <p:spPr>
          <a:xfrm>
            <a:off x="6709044" y="3960410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</a:t>
            </a: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Coding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작업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 err="1">
                <a:solidFill>
                  <a:srgbClr val="002060"/>
                </a:solidFill>
                <a:latin typeface="+mn-ea"/>
              </a:rPr>
              <a:t>요건별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 세부 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Coding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Test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및 공유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31F1834-BF61-7D4A-0441-CA7060C29633}"/>
              </a:ext>
            </a:extLst>
          </p:cNvPr>
          <p:cNvSpPr/>
          <p:nvPr/>
        </p:nvSpPr>
        <p:spPr>
          <a:xfrm>
            <a:off x="8236806" y="2818246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4)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46A21CC-4A3A-B03F-AFAD-832F8210F21F}"/>
              </a:ext>
            </a:extLst>
          </p:cNvPr>
          <p:cNvSpPr/>
          <p:nvPr/>
        </p:nvSpPr>
        <p:spPr>
          <a:xfrm>
            <a:off x="8236806" y="3089284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최종 결과 보고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최종 결과 보고 작성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Review /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모니터링을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통한 보완점 점검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051BF9A-0768-5E4A-7B3B-503827A18904}"/>
              </a:ext>
            </a:extLst>
          </p:cNvPr>
          <p:cNvSpPr/>
          <p:nvPr/>
        </p:nvSpPr>
        <p:spPr>
          <a:xfrm>
            <a:off x="3730240" y="1793221"/>
            <a:ext cx="3560246" cy="132475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* Data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정의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002060"/>
                </a:solidFill>
                <a:latin typeface="+mn-ea"/>
              </a:rPr>
              <a:t>  - </a:t>
            </a:r>
            <a:r>
              <a:rPr lang="ko-KR" altLang="en-US" sz="900" b="1" dirty="0">
                <a:solidFill>
                  <a:srgbClr val="002060"/>
                </a:solidFill>
                <a:latin typeface="+mn-ea"/>
              </a:rPr>
              <a:t>카드 거래 </a:t>
            </a:r>
            <a:r>
              <a:rPr lang="en-US" altLang="ko-KR" sz="900" b="1" dirty="0">
                <a:solidFill>
                  <a:srgbClr val="002060"/>
                </a:solidFill>
                <a:latin typeface="+mn-ea"/>
              </a:rPr>
              <a:t>Data / </a:t>
            </a:r>
            <a:r>
              <a:rPr lang="ko-KR" altLang="en-US" sz="900" b="1" dirty="0">
                <a:solidFill>
                  <a:srgbClr val="002060"/>
                </a:solidFill>
                <a:latin typeface="+mn-ea"/>
              </a:rPr>
              <a:t>카드 업종 </a:t>
            </a:r>
            <a:r>
              <a:rPr lang="en-US" altLang="ko-KR" sz="900" b="1" dirty="0">
                <a:solidFill>
                  <a:srgbClr val="002060"/>
                </a:solidFill>
                <a:latin typeface="+mn-ea"/>
              </a:rPr>
              <a:t>Data 2</a:t>
            </a:r>
            <a:r>
              <a:rPr lang="ko-KR" altLang="en-US" sz="900" b="1" dirty="0">
                <a:solidFill>
                  <a:srgbClr val="002060"/>
                </a:solidFill>
                <a:latin typeface="+mn-ea"/>
              </a:rPr>
              <a:t>개의 </a:t>
            </a:r>
            <a:r>
              <a:rPr lang="en-US" altLang="ko-KR" sz="900" b="1" dirty="0">
                <a:solidFill>
                  <a:srgbClr val="002060"/>
                </a:solidFill>
                <a:latin typeface="+mn-ea"/>
              </a:rPr>
              <a:t>Data Set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002060"/>
                </a:solidFill>
                <a:latin typeface="+mn-ea"/>
              </a:rPr>
              <a:t>  - </a:t>
            </a:r>
            <a:r>
              <a:rPr lang="ko-KR" altLang="en-US" sz="900" b="1" dirty="0">
                <a:solidFill>
                  <a:srgbClr val="002060"/>
                </a:solidFill>
                <a:latin typeface="+mn-ea"/>
              </a:rPr>
              <a:t>카드 거래 </a:t>
            </a:r>
            <a:r>
              <a:rPr lang="en-US" altLang="ko-KR" sz="900" b="1" dirty="0">
                <a:solidFill>
                  <a:srgbClr val="002060"/>
                </a:solidFill>
                <a:latin typeface="+mn-ea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→ 총 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500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개 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raw /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업종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일자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시간대별 거래건 및 거래금액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002060"/>
                </a:solidFill>
                <a:latin typeface="+mn-ea"/>
              </a:rPr>
              <a:t>  - </a:t>
            </a:r>
            <a:r>
              <a:rPr lang="ko-KR" altLang="en-US" sz="900" b="1" dirty="0">
                <a:solidFill>
                  <a:srgbClr val="002060"/>
                </a:solidFill>
                <a:latin typeface="+mn-ea"/>
              </a:rPr>
              <a:t>카드 업종 </a:t>
            </a:r>
            <a:r>
              <a:rPr lang="en-US" altLang="ko-KR" sz="900" b="1" dirty="0">
                <a:solidFill>
                  <a:srgbClr val="002060"/>
                </a:solidFill>
                <a:latin typeface="+mn-ea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→ 업종 </a:t>
            </a:r>
            <a:r>
              <a:rPr lang="ko-KR" altLang="en-US" sz="900" dirty="0" err="1">
                <a:solidFill>
                  <a:srgbClr val="002060"/>
                </a:solidFill>
                <a:latin typeface="+mn-ea"/>
              </a:rPr>
              <a:t>코드별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900" dirty="0" err="1">
                <a:solidFill>
                  <a:srgbClr val="002060"/>
                </a:solidFill>
                <a:latin typeface="+mn-ea"/>
              </a:rPr>
              <a:t>대분류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/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중분류 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/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소분류 세부 업종 구분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35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Project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진행 및 최종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단계별 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Project 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3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xmlns="" id="{B9DD6BEC-5EBD-F12B-C1E6-28A91F3C2325}"/>
              </a:ext>
            </a:extLst>
          </p:cNvPr>
          <p:cNvSpPr/>
          <p:nvPr/>
        </p:nvSpPr>
        <p:spPr>
          <a:xfrm>
            <a:off x="276837" y="1249960"/>
            <a:ext cx="4513277" cy="478172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Step1) 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</a:rPr>
              <a:t>목표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0DDEDF-0A82-158B-B8C8-4DB2B51654B3}"/>
              </a:ext>
            </a:extLst>
          </p:cNvPr>
          <p:cNvSpPr/>
          <p:nvPr/>
        </p:nvSpPr>
        <p:spPr>
          <a:xfrm>
            <a:off x="276837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66EA74A-4128-29BC-BCC1-D71F68E4CB3B}"/>
              </a:ext>
            </a:extLst>
          </p:cNvPr>
          <p:cNvSpPr/>
          <p:nvPr/>
        </p:nvSpPr>
        <p:spPr>
          <a:xfrm>
            <a:off x="493554" y="2038524"/>
            <a:ext cx="4095224" cy="106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2060"/>
                </a:solidFill>
                <a:latin typeface="+mn-ea"/>
              </a:rPr>
              <a:t> ▷ 업종에 </a:t>
            </a:r>
            <a:r>
              <a:rPr lang="ko-KR" altLang="en-US" sz="1400" b="1" dirty="0" smtClean="0">
                <a:solidFill>
                  <a:srgbClr val="002060"/>
                </a:solidFill>
                <a:latin typeface="+mn-ea"/>
              </a:rPr>
              <a:t>따른 월별 </a:t>
            </a:r>
            <a:r>
              <a:rPr lang="ko-KR" altLang="en-US" sz="1400" b="1" dirty="0">
                <a:solidFill>
                  <a:srgbClr val="002060"/>
                </a:solidFill>
                <a:latin typeface="+mn-ea"/>
              </a:rPr>
              <a:t>카드 사용금액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CF00643-F2A7-DA51-98E0-7851C716A7D0}"/>
              </a:ext>
            </a:extLst>
          </p:cNvPr>
          <p:cNvSpPr/>
          <p:nvPr/>
        </p:nvSpPr>
        <p:spPr>
          <a:xfrm>
            <a:off x="325775" y="1904097"/>
            <a:ext cx="335558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4EC3C52-4229-9674-74E2-77D4CF568335}"/>
              </a:ext>
            </a:extLst>
          </p:cNvPr>
          <p:cNvSpPr/>
          <p:nvPr/>
        </p:nvSpPr>
        <p:spPr>
          <a:xfrm>
            <a:off x="493554" y="3510409"/>
            <a:ext cx="4095224" cy="106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ko-KR" altLang="en-US" sz="1400" b="1" dirty="0" err="1">
                <a:solidFill>
                  <a:srgbClr val="002060"/>
                </a:solidFill>
                <a:latin typeface="+mn-ea"/>
              </a:rPr>
              <a:t>요일별</a:t>
            </a:r>
            <a:r>
              <a:rPr lang="ko-KR" altLang="en-US" sz="1400" b="1" dirty="0">
                <a:solidFill>
                  <a:srgbClr val="002060"/>
                </a:solidFill>
                <a:latin typeface="+mn-ea"/>
              </a:rPr>
              <a:t> 카드 이용 시간대 분석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05ECBD8-1199-3CBB-A19A-3364F2099417}"/>
              </a:ext>
            </a:extLst>
          </p:cNvPr>
          <p:cNvSpPr/>
          <p:nvPr/>
        </p:nvSpPr>
        <p:spPr>
          <a:xfrm>
            <a:off x="325775" y="3375982"/>
            <a:ext cx="335558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FBA336B-13E2-1937-02CC-8FBCB379D8B0}"/>
              </a:ext>
            </a:extLst>
          </p:cNvPr>
          <p:cNvSpPr/>
          <p:nvPr/>
        </p:nvSpPr>
        <p:spPr>
          <a:xfrm>
            <a:off x="493554" y="4931090"/>
            <a:ext cx="4095224" cy="106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2060"/>
                </a:solidFill>
                <a:latin typeface="+mn-ea"/>
              </a:rPr>
              <a:t> ▷ 업종에 따른 </a:t>
            </a:r>
            <a:r>
              <a:rPr lang="ko-KR" altLang="en-US" sz="1400" b="1" dirty="0" err="1">
                <a:solidFill>
                  <a:srgbClr val="002060"/>
                </a:solidFill>
                <a:latin typeface="+mn-ea"/>
              </a:rPr>
              <a:t>요일별</a:t>
            </a:r>
            <a:r>
              <a:rPr lang="ko-KR" altLang="en-US" sz="1400" b="1" dirty="0">
                <a:solidFill>
                  <a:srgbClr val="002060"/>
                </a:solidFill>
                <a:latin typeface="+mn-ea"/>
              </a:rPr>
              <a:t> 카드 사용 시간대 분석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4500C10F-46B4-4C73-5654-A1DD1CB6B3DB}"/>
              </a:ext>
            </a:extLst>
          </p:cNvPr>
          <p:cNvSpPr/>
          <p:nvPr/>
        </p:nvSpPr>
        <p:spPr>
          <a:xfrm>
            <a:off x="325775" y="4796663"/>
            <a:ext cx="335558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사각형: 둥근 위쪽 모서리 54">
            <a:extLst>
              <a:ext uri="{FF2B5EF4-FFF2-40B4-BE49-F238E27FC236}">
                <a16:creationId xmlns:a16="http://schemas.microsoft.com/office/drawing/2014/main" xmlns="" id="{439A7189-8A98-F39D-EE54-C30D9B786A99}"/>
              </a:ext>
            </a:extLst>
          </p:cNvPr>
          <p:cNvSpPr/>
          <p:nvPr/>
        </p:nvSpPr>
        <p:spPr>
          <a:xfrm>
            <a:off x="5082332" y="1249960"/>
            <a:ext cx="4513277" cy="478172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Step2) Action Plan 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</a:rPr>
              <a:t>수립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F2C8002-DAD6-566B-1709-451EE6388F3D}"/>
              </a:ext>
            </a:extLst>
          </p:cNvPr>
          <p:cNvSpPr/>
          <p:nvPr/>
        </p:nvSpPr>
        <p:spPr>
          <a:xfrm>
            <a:off x="5082332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AAF2D85-20B8-C08F-1A3F-FA39992D6BA2}"/>
              </a:ext>
            </a:extLst>
          </p:cNvPr>
          <p:cNvSpPr/>
          <p:nvPr/>
        </p:nvSpPr>
        <p:spPr>
          <a:xfrm>
            <a:off x="5236774" y="2038524"/>
            <a:ext cx="4175672" cy="106540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업종별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카드 사용금액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및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사용건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현황 파악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상위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Top2~3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업종에 대한 상세 모니터링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 -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업종 소분류별 사용 현황 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 -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업종 </a:t>
            </a:r>
            <a:r>
              <a:rPr lang="ko-KR" altLang="en-US" sz="1100" dirty="0" err="1">
                <a:solidFill>
                  <a:srgbClr val="002060"/>
                </a:solidFill>
                <a:latin typeface="+mn-ea"/>
              </a:rPr>
              <a:t>소분류별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월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요일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시간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에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따른 사용 현황 비교 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00D4D45-6E80-6160-05E0-2D207C07961E}"/>
              </a:ext>
            </a:extLst>
          </p:cNvPr>
          <p:cNvSpPr/>
          <p:nvPr/>
        </p:nvSpPr>
        <p:spPr>
          <a:xfrm>
            <a:off x="5236774" y="3506597"/>
            <a:ext cx="4175672" cy="106540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카드 이용 시간대 세분화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- 5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개의 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Seg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로 이용 시간대별 카드 사용현황 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6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1729959-DDFA-6139-A835-E53D92E66C2D}"/>
              </a:ext>
            </a:extLst>
          </p:cNvPr>
          <p:cNvSpPr/>
          <p:nvPr/>
        </p:nvSpPr>
        <p:spPr>
          <a:xfrm>
            <a:off x="5236774" y="4928531"/>
            <a:ext cx="4175672" cy="106540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위에서 분석했던 결과와 중복되는 사항으로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특이사항 존재 시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, Depth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있는 추가 분석 실시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6077E2D9-0B4E-B2AA-C544-51F22038A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86752"/>
              </p:ext>
            </p:extLst>
          </p:nvPr>
        </p:nvGraphicFramePr>
        <p:xfrm>
          <a:off x="5312514" y="3980086"/>
          <a:ext cx="4032823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888">
                  <a:extLst>
                    <a:ext uri="{9D8B030D-6E8A-4147-A177-3AD203B41FA5}">
                      <a16:colId xmlns:a16="http://schemas.microsoft.com/office/drawing/2014/main" xmlns="" val="4177787479"/>
                    </a:ext>
                  </a:extLst>
                </a:gridCol>
                <a:gridCol w="741587">
                  <a:extLst>
                    <a:ext uri="{9D8B030D-6E8A-4147-A177-3AD203B41FA5}">
                      <a16:colId xmlns:a16="http://schemas.microsoft.com/office/drawing/2014/main" xmlns="" val="3791975619"/>
                    </a:ext>
                  </a:extLst>
                </a:gridCol>
                <a:gridCol w="741587">
                  <a:extLst>
                    <a:ext uri="{9D8B030D-6E8A-4147-A177-3AD203B41FA5}">
                      <a16:colId xmlns:a16="http://schemas.microsoft.com/office/drawing/2014/main" xmlns="" val="1140155845"/>
                    </a:ext>
                  </a:extLst>
                </a:gridCol>
                <a:gridCol w="741587">
                  <a:extLst>
                    <a:ext uri="{9D8B030D-6E8A-4147-A177-3AD203B41FA5}">
                      <a16:colId xmlns:a16="http://schemas.microsoft.com/office/drawing/2014/main" xmlns="" val="1220232933"/>
                    </a:ext>
                  </a:extLst>
                </a:gridCol>
                <a:gridCol w="741587">
                  <a:extLst>
                    <a:ext uri="{9D8B030D-6E8A-4147-A177-3AD203B41FA5}">
                      <a16:colId xmlns:a16="http://schemas.microsoft.com/office/drawing/2014/main" xmlns="" val="345112398"/>
                    </a:ext>
                  </a:extLst>
                </a:gridCol>
                <a:gridCol w="741587">
                  <a:extLst>
                    <a:ext uri="{9D8B030D-6E8A-4147-A177-3AD203B41FA5}">
                      <a16:colId xmlns:a16="http://schemas.microsoft.com/office/drawing/2014/main" xmlns="" val="2290403674"/>
                    </a:ext>
                  </a:extLst>
                </a:gridCol>
              </a:tblGrid>
              <a:tr h="2585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구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새벽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오전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오후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저녁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3092780"/>
                  </a:ext>
                </a:extLst>
              </a:tr>
              <a:tr h="2585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00 ~ 06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06 ~ 11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11 ~ 13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13 ~ 18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18 ~ 24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57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3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단계별 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Project 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4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xmlns="" id="{B9DD6BEC-5EBD-F12B-C1E6-28A91F3C2325}"/>
              </a:ext>
            </a:extLst>
          </p:cNvPr>
          <p:cNvSpPr/>
          <p:nvPr/>
        </p:nvSpPr>
        <p:spPr>
          <a:xfrm>
            <a:off x="276837" y="1249960"/>
            <a:ext cx="4513277" cy="478172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Step3) Coding 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</a:rPr>
              <a:t>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0DDEDF-0A82-158B-B8C8-4DB2B51654B3}"/>
              </a:ext>
            </a:extLst>
          </p:cNvPr>
          <p:cNvSpPr/>
          <p:nvPr/>
        </p:nvSpPr>
        <p:spPr>
          <a:xfrm>
            <a:off x="276837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66EA74A-4128-29BC-BCC1-D71F68E4CB3B}"/>
              </a:ext>
            </a:extLst>
          </p:cNvPr>
          <p:cNvSpPr/>
          <p:nvPr/>
        </p:nvSpPr>
        <p:spPr>
          <a:xfrm>
            <a:off x="352337" y="1838825"/>
            <a:ext cx="726291" cy="13406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Data</a:t>
            </a:r>
          </a:p>
          <a:p>
            <a:pPr algn="ctr"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4EC3C52-4229-9674-74E2-77D4CF568335}"/>
              </a:ext>
            </a:extLst>
          </p:cNvPr>
          <p:cNvSpPr/>
          <p:nvPr/>
        </p:nvSpPr>
        <p:spPr>
          <a:xfrm>
            <a:off x="352337" y="3352655"/>
            <a:ext cx="726291" cy="134060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Data</a:t>
            </a: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분석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FBA336B-13E2-1937-02CC-8FBCB379D8B0}"/>
              </a:ext>
            </a:extLst>
          </p:cNvPr>
          <p:cNvSpPr/>
          <p:nvPr/>
        </p:nvSpPr>
        <p:spPr>
          <a:xfrm>
            <a:off x="352337" y="4857226"/>
            <a:ext cx="726291" cy="134060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Data</a:t>
            </a: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시각화</a:t>
            </a:r>
          </a:p>
        </p:txBody>
      </p:sp>
      <p:sp>
        <p:nvSpPr>
          <p:cNvPr id="55" name="사각형: 둥근 위쪽 모서리 54">
            <a:extLst>
              <a:ext uri="{FF2B5EF4-FFF2-40B4-BE49-F238E27FC236}">
                <a16:creationId xmlns:a16="http://schemas.microsoft.com/office/drawing/2014/main" xmlns="" id="{439A7189-8A98-F39D-EE54-C30D9B786A99}"/>
              </a:ext>
            </a:extLst>
          </p:cNvPr>
          <p:cNvSpPr/>
          <p:nvPr/>
        </p:nvSpPr>
        <p:spPr>
          <a:xfrm>
            <a:off x="5082332" y="1249960"/>
            <a:ext cx="4513277" cy="478172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* Source Code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F2C8002-DAD6-566B-1709-451EE6388F3D}"/>
              </a:ext>
            </a:extLst>
          </p:cNvPr>
          <p:cNvSpPr/>
          <p:nvPr/>
        </p:nvSpPr>
        <p:spPr>
          <a:xfrm>
            <a:off x="5082332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E61FCBF-4FE0-72A3-9272-1A6ED0E7B43A}"/>
              </a:ext>
            </a:extLst>
          </p:cNvPr>
          <p:cNvSpPr/>
          <p:nvPr/>
        </p:nvSpPr>
        <p:spPr>
          <a:xfrm>
            <a:off x="1233070" y="1838825"/>
            <a:ext cx="3447987" cy="134060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√ 카드 사용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Data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와 카드 업종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Data Join</a:t>
            </a:r>
          </a:p>
          <a:p>
            <a:pPr>
              <a:lnSpc>
                <a:spcPct val="135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- Join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시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대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소문자 차이로 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Key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값 일치 작업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- Data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분석 위한 신규 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Column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생성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카드 사용 시간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35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- </a:t>
            </a:r>
            <a:r>
              <a:rPr lang="ko-KR" altLang="en-US" sz="1100" dirty="0" err="1">
                <a:solidFill>
                  <a:srgbClr val="002060"/>
                </a:solidFill>
                <a:latin typeface="+mn-ea"/>
              </a:rPr>
              <a:t>결측치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 모니터링 → 특이사항 無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68341A6-6AD1-344D-C659-4215728FB1E0}"/>
              </a:ext>
            </a:extLst>
          </p:cNvPr>
          <p:cNvSpPr/>
          <p:nvPr/>
        </p:nvSpPr>
        <p:spPr>
          <a:xfrm>
            <a:off x="1233070" y="3352654"/>
            <a:ext cx="3447987" cy="134060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업종별 카드사용금액 및 사용 현황 모니터링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-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각 상위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Top2~3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업종 현황 파악 및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 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해당 업종 소분류별 사용 현황 비교 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카드 사용 시간대별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/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요일별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사용 현황 모니터링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C52146B-9D4D-B749-DDED-0207B79DABDD}"/>
              </a:ext>
            </a:extLst>
          </p:cNvPr>
          <p:cNvSpPr/>
          <p:nvPr/>
        </p:nvSpPr>
        <p:spPr>
          <a:xfrm>
            <a:off x="1233070" y="4861037"/>
            <a:ext cx="3447987" cy="134060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단순 업종별 카드 사용 현황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→ 상위 업종 파악을 위한 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pie chart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활용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업종 소분류별 카드 사용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현황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월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요일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시간대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)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→ 꺾은선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(line chart)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그래프로 추세 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파악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720E251-8B56-DB4F-F2CF-B2D55B75619C}"/>
              </a:ext>
            </a:extLst>
          </p:cNvPr>
          <p:cNvSpPr/>
          <p:nvPr/>
        </p:nvSpPr>
        <p:spPr>
          <a:xfrm>
            <a:off x="5224943" y="1838825"/>
            <a:ext cx="4195894" cy="437625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5000"/>
              </a:lnSpc>
            </a:pPr>
            <a:endParaRPr lang="en-US" altLang="ko-KR" sz="15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Project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진행 및 최종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7" y="1904098"/>
            <a:ext cx="4034392" cy="544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7" y="2635203"/>
            <a:ext cx="4034392" cy="544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7" y="3352654"/>
            <a:ext cx="4034393" cy="27698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56" y="4005197"/>
            <a:ext cx="1970503" cy="21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5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0DDEDF-0A82-158B-B8C8-4DB2B51654B3}"/>
              </a:ext>
            </a:extLst>
          </p:cNvPr>
          <p:cNvSpPr/>
          <p:nvPr/>
        </p:nvSpPr>
        <p:spPr>
          <a:xfrm>
            <a:off x="276837" y="2093852"/>
            <a:ext cx="9476763" cy="425661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Project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진행 및 최종 결과</a:t>
            </a: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xmlns="" id="{B9DD6BEC-5EBD-F12B-C1E6-28A91F3C2325}"/>
              </a:ext>
            </a:extLst>
          </p:cNvPr>
          <p:cNvSpPr/>
          <p:nvPr/>
        </p:nvSpPr>
        <p:spPr>
          <a:xfrm>
            <a:off x="276837" y="182880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□ 최종 결과</a:t>
            </a:r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 1) 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카드 사용 금액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현황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" y="2139516"/>
            <a:ext cx="5338596" cy="4191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E61FCBF-4FE0-72A3-9272-1A6ED0E7B43A}"/>
              </a:ext>
            </a:extLst>
          </p:cNvPr>
          <p:cNvSpPr/>
          <p:nvPr/>
        </p:nvSpPr>
        <p:spPr>
          <a:xfrm>
            <a:off x="352337" y="2101808"/>
            <a:ext cx="5515063" cy="4191901"/>
          </a:xfrm>
          <a:prstGeom prst="rect">
            <a:avLst/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5000"/>
              </a:lnSpc>
            </a:pP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720E251-8B56-DB4F-F2CF-B2D55B75619C}"/>
              </a:ext>
            </a:extLst>
          </p:cNvPr>
          <p:cNvSpPr/>
          <p:nvPr/>
        </p:nvSpPr>
        <p:spPr>
          <a:xfrm>
            <a:off x="276837" y="741773"/>
            <a:ext cx="9476763" cy="1030269"/>
          </a:xfrm>
          <a:prstGeom prst="rect">
            <a:avLst/>
          </a:prstGeom>
          <a:solidFill>
            <a:schemeClr val="accent4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업종별 카드사용금액 모니터링 결과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유통</a:t>
            </a:r>
            <a:r>
              <a:rPr lang="ko-KR" altLang="en-US" sz="1000" b="1" dirty="0">
                <a:solidFill>
                  <a:srgbClr val="0000FF"/>
                </a:solidFill>
                <a:latin typeface="+mn-ea"/>
              </a:rPr>
              <a:t>업</a:t>
            </a: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‘ </a:t>
            </a:r>
            <a:r>
              <a:rPr lang="ko-KR" altLang="en-US" sz="1000" b="1" dirty="0">
                <a:solidFill>
                  <a:srgbClr val="0000FF"/>
                </a:solidFill>
                <a:latin typeface="+mn-ea"/>
              </a:rPr>
              <a:t>→ </a:t>
            </a: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요식</a:t>
            </a: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유흥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업</a:t>
            </a:r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‘ </a:t>
            </a:r>
            <a:r>
              <a:rPr lang="ko-KR" altLang="en-US" sz="1000" b="1" dirty="0">
                <a:solidFill>
                  <a:srgbClr val="0000FF"/>
                </a:solidFill>
                <a:latin typeface="+mn-ea"/>
              </a:rPr>
              <a:t>→ </a:t>
            </a: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스포츠</a:t>
            </a: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문화</a:t>
            </a: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레저</a:t>
            </a: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순으로 나타남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유통업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’ :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카드사용금액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비율이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가장 높은 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편의점 업종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76.2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%)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에서는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12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월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카드사용액이 가장 많음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요식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유흥업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‘ :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연말 시즌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(11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월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,12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월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sz="1000" b="1" dirty="0" smtClean="0">
                <a:solidFill>
                  <a:srgbClr val="0000FF"/>
                </a:solidFill>
                <a:latin typeface="+mn-ea"/>
              </a:rPr>
              <a:t>한식업종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의 카드사용금액 급격히 증가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마케팅 활용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연말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편의점 및 요식업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한식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 대한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캐시백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이벤트 실시 등  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94" y="2139517"/>
            <a:ext cx="3739671" cy="20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93" y="4197758"/>
            <a:ext cx="3818965" cy="209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5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6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0DDEDF-0A82-158B-B8C8-4DB2B51654B3}"/>
              </a:ext>
            </a:extLst>
          </p:cNvPr>
          <p:cNvSpPr/>
          <p:nvPr/>
        </p:nvSpPr>
        <p:spPr>
          <a:xfrm>
            <a:off x="276837" y="2093852"/>
            <a:ext cx="9476763" cy="425661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Project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진행 및 최종 결과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55" y="2102093"/>
            <a:ext cx="2582970" cy="13798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36" y="2110046"/>
            <a:ext cx="2603156" cy="13718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62" y="3491936"/>
            <a:ext cx="2603157" cy="14217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35" y="3491937"/>
            <a:ext cx="2603156" cy="14217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62" y="4921902"/>
            <a:ext cx="2603155" cy="137185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720E251-8B56-DB4F-F2CF-B2D55B75619C}"/>
              </a:ext>
            </a:extLst>
          </p:cNvPr>
          <p:cNvSpPr/>
          <p:nvPr/>
        </p:nvSpPr>
        <p:spPr>
          <a:xfrm>
            <a:off x="276837" y="741773"/>
            <a:ext cx="9476763" cy="1030269"/>
          </a:xfrm>
          <a:prstGeom prst="rect">
            <a:avLst/>
          </a:prstGeom>
          <a:solidFill>
            <a:schemeClr val="accent4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업종별 카드사용건 모니터링 결과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000" b="1" dirty="0">
                <a:solidFill>
                  <a:srgbClr val="0000FF"/>
                </a:solidFill>
                <a:latin typeface="+mn-ea"/>
              </a:rPr>
              <a:t>요식</a:t>
            </a:r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0000FF"/>
                </a:solidFill>
                <a:latin typeface="+mn-ea"/>
              </a:rPr>
              <a:t>유흥업</a:t>
            </a:r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‘ </a:t>
            </a:r>
            <a:r>
              <a:rPr lang="ko-KR" altLang="en-US" sz="1000" b="1" dirty="0">
                <a:solidFill>
                  <a:srgbClr val="0000FF"/>
                </a:solidFill>
                <a:latin typeface="+mn-ea"/>
              </a:rPr>
              <a:t>→ </a:t>
            </a:r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000" b="1" dirty="0">
                <a:solidFill>
                  <a:srgbClr val="0000FF"/>
                </a:solidFill>
                <a:latin typeface="+mn-ea"/>
              </a:rPr>
              <a:t>유통업</a:t>
            </a:r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‘ </a:t>
            </a:r>
            <a:r>
              <a:rPr lang="ko-KR" altLang="en-US" sz="1000" b="1" dirty="0">
                <a:solidFill>
                  <a:srgbClr val="0000FF"/>
                </a:solidFill>
                <a:latin typeface="+mn-ea"/>
              </a:rPr>
              <a:t>→ </a:t>
            </a:r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000" b="1" dirty="0">
                <a:solidFill>
                  <a:srgbClr val="0000FF"/>
                </a:solidFill>
                <a:latin typeface="+mn-ea"/>
              </a:rPr>
              <a:t>의료업</a:t>
            </a:r>
            <a:r>
              <a:rPr lang="en-US" altLang="ko-KR" sz="10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순으로 나타남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요식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유흥업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‘ :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시간대별 모니터링 결과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저녁 시간대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(18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시 이후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카드사용량 증가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특히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제과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커피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패스트푸드 업종에서 크게 증가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유통업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’ :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시간대별 모니터링 결과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오후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~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저녁 시간대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편의점 업종에서 카드사용량 크게 증가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※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업종에 따른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요일별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카드사용건의 경우는 특이점 찾을 수 없으나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의료업종의 경우 병원과 약국의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요일별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상관관계가 없는 것으로 파악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E61FCBF-4FE0-72A3-9272-1A6ED0E7B43A}"/>
              </a:ext>
            </a:extLst>
          </p:cNvPr>
          <p:cNvSpPr/>
          <p:nvPr/>
        </p:nvSpPr>
        <p:spPr>
          <a:xfrm>
            <a:off x="352337" y="2101808"/>
            <a:ext cx="3906031" cy="4191901"/>
          </a:xfrm>
          <a:prstGeom prst="rect">
            <a:avLst/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5000"/>
              </a:lnSpc>
            </a:pP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xmlns="" id="{B9DD6BEC-5EBD-F12B-C1E6-28A91F3C2325}"/>
              </a:ext>
            </a:extLst>
          </p:cNvPr>
          <p:cNvSpPr/>
          <p:nvPr/>
        </p:nvSpPr>
        <p:spPr>
          <a:xfrm>
            <a:off x="276837" y="182880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□ 최종 결과</a:t>
            </a:r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 2) 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카드 사용 건수 현황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551486" y="2159817"/>
            <a:ext cx="310039" cy="17145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038373" y="3557157"/>
            <a:ext cx="310039" cy="17145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551486" y="3730212"/>
            <a:ext cx="310039" cy="17145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36" y="4913663"/>
            <a:ext cx="2603156" cy="133061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7120413" y="4972974"/>
            <a:ext cx="310039" cy="17145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7120413" y="5826414"/>
            <a:ext cx="310039" cy="17145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720E251-8B56-DB4F-F2CF-B2D55B75619C}"/>
              </a:ext>
            </a:extLst>
          </p:cNvPr>
          <p:cNvSpPr/>
          <p:nvPr/>
        </p:nvSpPr>
        <p:spPr>
          <a:xfrm>
            <a:off x="7182859" y="5401857"/>
            <a:ext cx="680981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600" dirty="0" err="1">
                <a:solidFill>
                  <a:schemeClr val="tx1"/>
                </a:solidFill>
                <a:latin typeface="+mn-ea"/>
              </a:rPr>
              <a:t>요일별</a:t>
            </a:r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 상관관계 無</a:t>
            </a:r>
            <a:endParaRPr lang="en-US" altLang="ko-KR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E61FCBF-4FE0-72A3-9272-1A6ED0E7B43A}"/>
              </a:ext>
            </a:extLst>
          </p:cNvPr>
          <p:cNvSpPr/>
          <p:nvPr/>
        </p:nvSpPr>
        <p:spPr>
          <a:xfrm>
            <a:off x="4258368" y="2101808"/>
            <a:ext cx="2686129" cy="4191901"/>
          </a:xfrm>
          <a:prstGeom prst="rect">
            <a:avLst/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5000"/>
              </a:lnSpc>
            </a:pP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E61FCBF-4FE0-72A3-9272-1A6ED0E7B43A}"/>
              </a:ext>
            </a:extLst>
          </p:cNvPr>
          <p:cNvSpPr/>
          <p:nvPr/>
        </p:nvSpPr>
        <p:spPr>
          <a:xfrm>
            <a:off x="6944497" y="2101808"/>
            <a:ext cx="2686129" cy="4191901"/>
          </a:xfrm>
          <a:prstGeom prst="rect">
            <a:avLst/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5000"/>
              </a:lnSpc>
            </a:pP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158566"/>
            <a:ext cx="3756145" cy="4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Ⅲ. Project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모니터링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+mn-ea"/>
              </a:rPr>
              <a:t>□ </a:t>
            </a:r>
            <a:r>
              <a:rPr lang="en-US" altLang="ko-KR" sz="1500" b="1" dirty="0">
                <a:solidFill>
                  <a:srgbClr val="002060"/>
                </a:solidFill>
                <a:latin typeface="+mn-ea"/>
              </a:rPr>
              <a:t>Project </a:t>
            </a:r>
            <a:r>
              <a:rPr lang="ko-KR" altLang="en-US" sz="1500" b="1" dirty="0">
                <a:solidFill>
                  <a:srgbClr val="002060"/>
                </a:solidFill>
                <a:latin typeface="+mn-ea"/>
              </a:rPr>
              <a:t>후기</a:t>
            </a: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641353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/>
              <a:pPr algn="ctr"/>
              <a:t>7</a:t>
            </a:fld>
            <a:endParaRPr lang="ko-KR" altLang="en-US" sz="1100" dirty="0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xmlns="" id="{83A74C94-789B-C69A-8745-22B45C131911}"/>
              </a:ext>
            </a:extLst>
          </p:cNvPr>
          <p:cNvSpPr/>
          <p:nvPr/>
        </p:nvSpPr>
        <p:spPr>
          <a:xfrm>
            <a:off x="276837" y="1249960"/>
            <a:ext cx="4513277" cy="478172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+mn-ea"/>
              </a:rPr>
              <a:t>광주은행 정은지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87D3D7E-B718-4116-F6F9-E9B08E8E7C7F}"/>
              </a:ext>
            </a:extLst>
          </p:cNvPr>
          <p:cNvSpPr/>
          <p:nvPr/>
        </p:nvSpPr>
        <p:spPr>
          <a:xfrm>
            <a:off x="276837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xmlns="" id="{A2D804C6-C2FB-6753-4438-D3ABF13FF9BE}"/>
              </a:ext>
            </a:extLst>
          </p:cNvPr>
          <p:cNvSpPr/>
          <p:nvPr/>
        </p:nvSpPr>
        <p:spPr>
          <a:xfrm>
            <a:off x="5082332" y="1249960"/>
            <a:ext cx="4513277" cy="478172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bg1"/>
                </a:solidFill>
                <a:latin typeface="+mn-ea"/>
              </a:rPr>
              <a:t>전북은행 박요온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9CC7C5A-9FE0-17C5-C7D7-15B9C74E12ED}"/>
              </a:ext>
            </a:extLst>
          </p:cNvPr>
          <p:cNvSpPr/>
          <p:nvPr/>
        </p:nvSpPr>
        <p:spPr>
          <a:xfrm>
            <a:off x="5082332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EF938D0-C2D0-2966-763A-2960ED4E0440}"/>
              </a:ext>
            </a:extLst>
          </p:cNvPr>
          <p:cNvSpPr/>
          <p:nvPr/>
        </p:nvSpPr>
        <p:spPr>
          <a:xfrm>
            <a:off x="5201174" y="1872382"/>
            <a:ext cx="4253219" cy="36747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□ 실무의 간접 경험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A2527E0A-AE85-6898-8764-A645EA2743FA}"/>
              </a:ext>
            </a:extLst>
          </p:cNvPr>
          <p:cNvSpPr/>
          <p:nvPr/>
        </p:nvSpPr>
        <p:spPr>
          <a:xfrm>
            <a:off x="5345181" y="2368729"/>
            <a:ext cx="3942826" cy="12720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▷ 실무에서 활용하는 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Data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에 비해 심플한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 데이터였으나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파이썬 프로그램을 토대로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 금융 데이터분석을 간접 경험할 수 있어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 좋은 기회였음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2B7BFB7-0E72-AB11-0FD9-4606DAE6DCAC}"/>
              </a:ext>
            </a:extLst>
          </p:cNvPr>
          <p:cNvSpPr/>
          <p:nvPr/>
        </p:nvSpPr>
        <p:spPr>
          <a:xfrm>
            <a:off x="5201174" y="3867801"/>
            <a:ext cx="4253219" cy="36747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□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Action Plan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의 중요성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B9BAEC69-88CE-9CA5-F80A-AEF82017B9E6}"/>
              </a:ext>
            </a:extLst>
          </p:cNvPr>
          <p:cNvSpPr/>
          <p:nvPr/>
        </p:nvSpPr>
        <p:spPr>
          <a:xfrm>
            <a:off x="5345181" y="4364148"/>
            <a:ext cx="3942826" cy="16927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▷ 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Project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시작 전 계획 수립의 필요성 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결과물 관리의 중요성 등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이전 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Project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를 통해 느꼈던 부분을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금번 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Project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시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지킬 수 있도록 노력했고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이를 토대로 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Project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를 보다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수월하게 진행할 수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 있었음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11D39746-A7B1-DBBA-103F-8D55CD1F4718}"/>
              </a:ext>
            </a:extLst>
          </p:cNvPr>
          <p:cNvSpPr/>
          <p:nvPr/>
        </p:nvSpPr>
        <p:spPr>
          <a:xfrm>
            <a:off x="377504" y="1872382"/>
            <a:ext cx="4253219" cy="36747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□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실무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활용에 대한 고민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사각형: 둥근 모서리 19">
            <a:extLst>
              <a:ext uri="{FF2B5EF4-FFF2-40B4-BE49-F238E27FC236}">
                <a16:creationId xmlns="" xmlns:a16="http://schemas.microsoft.com/office/drawing/2014/main" id="{9024CF62-D285-3329-5493-7D6796372055}"/>
              </a:ext>
            </a:extLst>
          </p:cNvPr>
          <p:cNvSpPr/>
          <p:nvPr/>
        </p:nvSpPr>
        <p:spPr>
          <a:xfrm>
            <a:off x="521511" y="2368729"/>
            <a:ext cx="3942826" cy="12720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▷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간단하지만 은행 관련 데이터를 다뤄보면서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,</a:t>
            </a:r>
          </a:p>
          <a:p>
            <a:pPr>
              <a:lnSpc>
                <a:spcPct val="135000"/>
              </a:lnSpc>
            </a:pP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   배운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내용에 대해 실무에서 어떻게 적용할 수 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있을지 고민하고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직접 적용해 보아야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실질적인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  </a:t>
            </a:r>
            <a:endParaRPr lang="en-US" altLang="ko-KR" sz="1200" b="1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실력이 쌓을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수 있다는 것을 느낄 수 있었음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4C32BE0-A50A-DB75-222A-3E19DDA922BA}"/>
              </a:ext>
            </a:extLst>
          </p:cNvPr>
          <p:cNvSpPr/>
          <p:nvPr/>
        </p:nvSpPr>
        <p:spPr>
          <a:xfrm>
            <a:off x="377504" y="3867801"/>
            <a:ext cx="4253219" cy="36747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□ 시각화의 중요함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사각형: 둥근 모서리 21">
            <a:extLst>
              <a:ext uri="{FF2B5EF4-FFF2-40B4-BE49-F238E27FC236}">
                <a16:creationId xmlns="" xmlns:a16="http://schemas.microsoft.com/office/drawing/2014/main" id="{392475A0-6397-4F14-718E-FC820BF9AF26}"/>
              </a:ext>
            </a:extLst>
          </p:cNvPr>
          <p:cNvSpPr/>
          <p:nvPr/>
        </p:nvSpPr>
        <p:spPr>
          <a:xfrm>
            <a:off x="521511" y="4364148"/>
            <a:ext cx="3942826" cy="16927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▷ 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Data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를 단순히 수치로 나타내는 것보다 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시각화함으로써 어떤 자료에 대한 설명력을 높일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 수 있다는 것을 다시 한 번 느낄 수 있었고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, </a:t>
            </a: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실무에서도 유용하게 활용할 수 있을 것으로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생각됨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160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867</Words>
  <Application>Microsoft Office PowerPoint</Application>
  <PresentationFormat>A4 용지(210x297mm)</PresentationFormat>
  <Paragraphs>148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김민우</dc:creator>
  <cp:lastModifiedBy>Windows 사용자</cp:lastModifiedBy>
  <cp:revision>1744</cp:revision>
  <cp:lastPrinted>2021-08-11T02:53:12Z</cp:lastPrinted>
  <dcterms:created xsi:type="dcterms:W3CDTF">2021-07-21T04:04:34Z</dcterms:created>
  <dcterms:modified xsi:type="dcterms:W3CDTF">2022-06-12T13:58:54Z</dcterms:modified>
</cp:coreProperties>
</file>