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519" r:id="rId2"/>
  </p:sldIdLst>
  <p:sldSz cx="9906000" cy="6858000" type="A4"/>
  <p:notesSz cx="6669088" cy="9926638"/>
  <p:embeddedFontLst>
    <p:embeddedFont>
      <p:font typeface="맑은 고딕" panose="020B0503020000020004" pitchFamily="50" charset="-127"/>
      <p:regular r:id="rId5"/>
      <p:bold r:id="rId6"/>
    </p:embeddedFont>
    <p:embeddedFont>
      <p:font typeface="Verdana" panose="020B0604030504040204" pitchFamily="34" charset="0"/>
      <p:regular r:id="rId7"/>
      <p:bold r:id="rId8"/>
      <p:italic r:id="rId9"/>
      <p:boldItalic r:id="rId1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D2D7E1"/>
    <a:srgbClr val="606060"/>
    <a:srgbClr val="BFBFBF"/>
    <a:srgbClr val="000000"/>
    <a:srgbClr val="FF6600"/>
    <a:srgbClr val="CCFFFF"/>
    <a:srgbClr val="009999"/>
    <a:srgbClr val="CC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280" autoAdjust="0"/>
  </p:normalViewPr>
  <p:slideViewPr>
    <p:cSldViewPr>
      <p:cViewPr varScale="1">
        <p:scale>
          <a:sx n="79" d="100"/>
          <a:sy n="79" d="100"/>
        </p:scale>
        <p:origin x="72" y="8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3000" y="84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B2E0-936D-44B7-8767-7F0D34EB95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6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72480" y="60439"/>
            <a:ext cx="7429500" cy="56356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문제 정의서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ea typeface="+mn-ea"/>
              </a:rPr>
              <a:t>작성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480" y="666392"/>
            <a:ext cx="9389149" cy="128259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479" y="1949106"/>
            <a:ext cx="6259817" cy="3280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480" y="1979557"/>
            <a:ext cx="2745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Stakeholders &amp; Pain Point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36792" y="1949106"/>
            <a:ext cx="3129716" cy="328021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7176" y="1979557"/>
            <a:ext cx="90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Priority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480" y="713967"/>
            <a:ext cx="124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Motivation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480" y="5229320"/>
            <a:ext cx="9389149" cy="10800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2480" y="5259771"/>
            <a:ext cx="1002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Problem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8B34B34-57C4-4239-3546-A97A5F7934B4}"/>
              </a:ext>
            </a:extLst>
          </p:cNvPr>
          <p:cNvSpPr txBox="1"/>
          <p:nvPr/>
        </p:nvSpPr>
        <p:spPr>
          <a:xfrm>
            <a:off x="386598" y="5549448"/>
            <a:ext cx="9160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√ 세부적인 </a:t>
            </a:r>
            <a:r>
              <a:rPr lang="ko-KR" altLang="en-US" sz="1400" i="1" dirty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업종별 소비경향</a:t>
            </a:r>
            <a:r>
              <a:rPr lang="en-US" altLang="ko-KR" sz="1400" i="1" dirty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i="1" dirty="0" err="1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트렌드</a:t>
            </a:r>
            <a:r>
              <a:rPr lang="ko-KR" altLang="en-US" sz="1400" i="1" dirty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분석의 부재로 현시점 </a:t>
            </a:r>
            <a:r>
              <a:rPr lang="ko-KR" altLang="en-US" sz="1400" i="1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및 향후 </a:t>
            </a:r>
            <a:r>
              <a:rPr lang="ko-KR" altLang="en-US" sz="1400" i="1" dirty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다른 </a:t>
            </a:r>
            <a:r>
              <a:rPr lang="ko-KR" altLang="en-US" sz="1400" i="1" dirty="0" err="1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팬데믹</a:t>
            </a:r>
            <a:r>
              <a:rPr lang="ko-KR" altLang="en-US" sz="1400" i="1" dirty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i="1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상황에서의</a:t>
            </a:r>
            <a:endParaRPr lang="en-US" altLang="ko-KR" sz="1400" i="1" dirty="0" smtClean="0">
              <a:ln>
                <a:solidFill>
                  <a:srgbClr val="000000">
                    <a:alpha val="30000"/>
                  </a:srgbClr>
                </a:solidFill>
              </a:ln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i="1" dirty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400" i="1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ko-KR" altLang="en-US" sz="1400" i="1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카드 </a:t>
            </a:r>
            <a:r>
              <a:rPr lang="ko-KR" altLang="en-US" sz="1400" i="1" dirty="0">
                <a:ln>
                  <a:solidFill>
                    <a:srgbClr val="0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마케팅 전략수립이 어려움</a:t>
            </a:r>
            <a:endParaRPr lang="ko-KR" altLang="en-US" sz="1400" i="1" dirty="0">
              <a:ln>
                <a:solidFill>
                  <a:srgbClr val="000000">
                    <a:alpha val="30000"/>
                  </a:srgbClr>
                </a:solidFill>
              </a:ln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4" name="사각형: 둥근 모서리 26">
            <a:extLst>
              <a:ext uri="{FF2B5EF4-FFF2-40B4-BE49-F238E27FC236}">
                <a16:creationId xmlns="" xmlns:a16="http://schemas.microsoft.com/office/drawing/2014/main" id="{E2526A81-EBE5-746C-A87E-501B20ACF626}"/>
              </a:ext>
            </a:extLst>
          </p:cNvPr>
          <p:cNvSpPr/>
          <p:nvPr/>
        </p:nvSpPr>
        <p:spPr bwMode="auto">
          <a:xfrm>
            <a:off x="7203569" y="3391931"/>
            <a:ext cx="1407410" cy="23948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1" u="none" strike="noStrike" cap="none" normalizeH="0" baseline="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여수신 전략부서</a:t>
            </a:r>
            <a:endParaRPr kumimoji="0" lang="ko-KR" altLang="en-US" sz="1200" b="0" i="1" u="none" strike="noStrike" cap="none" normalizeH="0" baseline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5" name="사각형: 둥근 모서리 26">
            <a:extLst>
              <a:ext uri="{FF2B5EF4-FFF2-40B4-BE49-F238E27FC236}">
                <a16:creationId xmlns="" xmlns:a16="http://schemas.microsoft.com/office/drawing/2014/main" id="{E2526A81-EBE5-746C-A87E-501B20ACF626}"/>
              </a:ext>
            </a:extLst>
          </p:cNvPr>
          <p:cNvSpPr/>
          <p:nvPr/>
        </p:nvSpPr>
        <p:spPr bwMode="auto">
          <a:xfrm>
            <a:off x="7495373" y="4368919"/>
            <a:ext cx="1620052" cy="23123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1" u="none" strike="noStrike" cap="none" normalizeH="0" baseline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리스크</a:t>
            </a:r>
            <a:r>
              <a:rPr kumimoji="0" lang="ko-KR" altLang="en-US" sz="1100" b="0" i="1" u="none" strike="noStrike" cap="none" normalizeH="0" baseline="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en-US" altLang="ko-KR" sz="1100" b="0" i="1" u="none" strike="noStrike" cap="none" normalizeH="0" baseline="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/</a:t>
            </a:r>
            <a:r>
              <a:rPr kumimoji="0" lang="ko-KR" altLang="en-US" sz="1100" b="0" i="1" u="none" strike="noStrike" cap="none" normalizeH="0" baseline="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상품개발부</a:t>
            </a:r>
            <a:endParaRPr kumimoji="0" lang="ko-KR" altLang="en-US" sz="1100" b="0" i="1" u="none" strike="noStrike" cap="none" normalizeH="0" baseline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74130" y="3662934"/>
            <a:ext cx="227135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latin typeface="+mn-ea"/>
                <a:ea typeface="+mn-ea"/>
              </a:rPr>
              <a:t>카드 소비 패턴을 통한 고객 발굴 </a:t>
            </a:r>
            <a:endParaRPr lang="en-US" altLang="ko-KR" sz="1050" dirty="0" smtClean="0">
              <a:ln>
                <a:solidFill>
                  <a:srgbClr val="000000">
                    <a:alpha val="30000"/>
                  </a:srgbClr>
                </a:solidFill>
              </a:ln>
              <a:latin typeface="+mn-ea"/>
              <a:ea typeface="+mn-ea"/>
            </a:endParaRPr>
          </a:p>
          <a:p>
            <a:r>
              <a:rPr lang="ko-KR" altLang="en-US" sz="1050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latin typeface="+mn-ea"/>
                <a:ea typeface="+mn-ea"/>
              </a:rPr>
              <a:t>및 교차거래 시행</a:t>
            </a:r>
            <a:endParaRPr lang="ko-KR" altLang="en-US" sz="1050" dirty="0">
              <a:ln>
                <a:solidFill>
                  <a:srgbClr val="000000">
                    <a:alpha val="30000"/>
                  </a:srgbClr>
                </a:solidFill>
              </a:ln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262476" y="4644937"/>
            <a:ext cx="241928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latin typeface="+mn-ea"/>
                <a:ea typeface="+mn-ea"/>
              </a:rPr>
              <a:t>카드 및 여수신 거래 현황을 근거로 </a:t>
            </a:r>
            <a:r>
              <a:rPr lang="ko-KR" altLang="en-US" sz="1050" dirty="0" err="1" smtClean="0">
                <a:ln>
                  <a:solidFill>
                    <a:srgbClr val="000000">
                      <a:alpha val="30000"/>
                    </a:srgbClr>
                  </a:solidFill>
                </a:ln>
                <a:latin typeface="+mn-ea"/>
                <a:ea typeface="+mn-ea"/>
              </a:rPr>
              <a:t>리스크</a:t>
            </a:r>
            <a:r>
              <a:rPr lang="ko-KR" altLang="en-US" sz="1050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latin typeface="+mn-ea"/>
                <a:ea typeface="+mn-ea"/>
              </a:rPr>
              <a:t> 업종 선정 및 관리 시행</a:t>
            </a:r>
            <a:endParaRPr lang="ko-KR" altLang="en-US" sz="1050" dirty="0">
              <a:ln>
                <a:solidFill>
                  <a:srgbClr val="000000">
                    <a:alpha val="30000"/>
                  </a:srgbClr>
                </a:solidFill>
              </a:ln>
              <a:latin typeface="+mn-ea"/>
              <a:ea typeface="+mn-ea"/>
            </a:endParaRPr>
          </a:p>
        </p:txBody>
      </p:sp>
      <p:sp>
        <p:nvSpPr>
          <p:cNvPr id="79" name="사각형: 둥근 모서리 26">
            <a:extLst>
              <a:ext uri="{FF2B5EF4-FFF2-40B4-BE49-F238E27FC236}">
                <a16:creationId xmlns="" xmlns:a16="http://schemas.microsoft.com/office/drawing/2014/main" id="{E2526A81-EBE5-746C-A87E-501B20ACF626}"/>
              </a:ext>
            </a:extLst>
          </p:cNvPr>
          <p:cNvSpPr/>
          <p:nvPr/>
        </p:nvSpPr>
        <p:spPr bwMode="auto">
          <a:xfrm>
            <a:off x="7057024" y="2382415"/>
            <a:ext cx="1287725" cy="30398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신용카드 부서</a:t>
            </a:r>
            <a:endParaRPr kumimoji="0" lang="ko-KR" altLang="en-US" sz="1300" b="0" i="1" u="none" strike="noStrike" cap="none" normalizeH="0" baseline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84601" y="2712413"/>
            <a:ext cx="221687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latin typeface="+mn-ea"/>
                <a:ea typeface="+mn-ea"/>
              </a:rPr>
              <a:t>보편적 소비수단으로 분석에 따른</a:t>
            </a:r>
            <a:endParaRPr lang="en-US" altLang="ko-KR" sz="1050" dirty="0" smtClean="0">
              <a:ln>
                <a:solidFill>
                  <a:srgbClr val="000000">
                    <a:alpha val="30000"/>
                  </a:srgbClr>
                </a:solidFill>
              </a:ln>
              <a:latin typeface="+mn-ea"/>
              <a:ea typeface="+mn-ea"/>
            </a:endParaRPr>
          </a:p>
          <a:p>
            <a:r>
              <a:rPr lang="ko-KR" altLang="en-US" sz="1050" dirty="0" smtClean="0">
                <a:ln>
                  <a:solidFill>
                    <a:srgbClr val="000000">
                      <a:alpha val="30000"/>
                    </a:srgbClr>
                  </a:solidFill>
                </a:ln>
                <a:latin typeface="+mn-ea"/>
                <a:ea typeface="+mn-ea"/>
              </a:rPr>
              <a:t>증대 효과가 가장 큼</a:t>
            </a:r>
            <a:endParaRPr lang="ko-KR" altLang="en-US" sz="1050" dirty="0">
              <a:ln>
                <a:solidFill>
                  <a:srgbClr val="000000">
                    <a:alpha val="30000"/>
                  </a:srgbClr>
                </a:solidFill>
              </a:ln>
              <a:latin typeface="+mn-ea"/>
              <a:ea typeface="+mn-ea"/>
            </a:endParaRPr>
          </a:p>
        </p:txBody>
      </p:sp>
      <p:sp>
        <p:nvSpPr>
          <p:cNvPr id="81" name="사각형: 둥근 모서리 26">
            <a:extLst>
              <a:ext uri="{FF2B5EF4-FFF2-40B4-BE49-F238E27FC236}">
                <a16:creationId xmlns="" xmlns:a16="http://schemas.microsoft.com/office/drawing/2014/main" id="{E2526A81-EBE5-746C-A87E-501B20ACF626}"/>
              </a:ext>
            </a:extLst>
          </p:cNvPr>
          <p:cNvSpPr/>
          <p:nvPr/>
        </p:nvSpPr>
        <p:spPr bwMode="auto">
          <a:xfrm>
            <a:off x="6655053" y="2372890"/>
            <a:ext cx="339098" cy="30398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i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0" lang="ko-KR" altLang="en-US" sz="1300" b="0" i="1" u="none" strike="noStrike" cap="none" normalizeH="0" baseline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2" name="사각형: 둥근 모서리 26">
            <a:extLst>
              <a:ext uri="{FF2B5EF4-FFF2-40B4-BE49-F238E27FC236}">
                <a16:creationId xmlns="" xmlns:a16="http://schemas.microsoft.com/office/drawing/2014/main" id="{E2526A81-EBE5-746C-A87E-501B20ACF626}"/>
              </a:ext>
            </a:extLst>
          </p:cNvPr>
          <p:cNvSpPr/>
          <p:nvPr/>
        </p:nvSpPr>
        <p:spPr bwMode="auto">
          <a:xfrm>
            <a:off x="6802049" y="3391931"/>
            <a:ext cx="325424" cy="23948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0" lang="ko-KR" altLang="en-US" sz="1200" b="0" i="1" u="none" strike="noStrike" cap="none" normalizeH="0" baseline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3" name="사각형: 둥근 모서리 26">
            <a:extLst>
              <a:ext uri="{FF2B5EF4-FFF2-40B4-BE49-F238E27FC236}">
                <a16:creationId xmlns="" xmlns:a16="http://schemas.microsoft.com/office/drawing/2014/main" id="{E2526A81-EBE5-746C-A87E-501B20ACF626}"/>
              </a:ext>
            </a:extLst>
          </p:cNvPr>
          <p:cNvSpPr/>
          <p:nvPr/>
        </p:nvSpPr>
        <p:spPr bwMode="auto">
          <a:xfrm>
            <a:off x="7113601" y="4376185"/>
            <a:ext cx="297750" cy="203839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0" lang="ko-KR" altLang="en-US" sz="1100" b="0" i="1" u="none" strike="noStrike" cap="none" normalizeH="0" baseline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7930" y="1011158"/>
            <a:ext cx="9228742" cy="907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rgbClr val="000000">
                      <a:alpha val="30000"/>
                    </a:srgbClr>
                  </a:solidFill>
                </a:ln>
                <a:latin typeface="+mn-ea"/>
                <a:ea typeface="+mn-ea"/>
              </a:defRPr>
            </a:lvl1pPr>
          </a:lstStyle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□</a:t>
            </a:r>
            <a:r>
              <a:rPr lang="en-US" altLang="ko-KR" sz="1400" dirty="0" smtClean="0"/>
              <a:t> </a:t>
            </a:r>
            <a:r>
              <a:rPr lang="ko-KR" altLang="en-US" dirty="0" smtClean="0"/>
              <a:t>현상 </a:t>
            </a:r>
            <a:r>
              <a:rPr lang="en-US" altLang="ko-KR" dirty="0" smtClean="0"/>
              <a:t>: Covid-19 </a:t>
            </a:r>
            <a:r>
              <a:rPr lang="ko-KR" altLang="en-US" dirty="0"/>
              <a:t>로 </a:t>
            </a:r>
            <a:r>
              <a:rPr lang="en-US" altLang="ko-KR" dirty="0"/>
              <a:t>‘</a:t>
            </a:r>
            <a:r>
              <a:rPr lang="ko-KR" altLang="en-US" dirty="0"/>
              <a:t>사회적 </a:t>
            </a:r>
            <a:r>
              <a:rPr lang="ko-KR" altLang="en-US" dirty="0" err="1"/>
              <a:t>거리두기</a:t>
            </a:r>
            <a:r>
              <a:rPr lang="en-US" altLang="ko-KR" dirty="0"/>
              <a:t>’</a:t>
            </a:r>
            <a:r>
              <a:rPr lang="ko-KR" altLang="en-US" dirty="0"/>
              <a:t> 가 확산되면서 </a:t>
            </a:r>
            <a:r>
              <a:rPr lang="ko-KR" altLang="en-US" dirty="0" smtClean="0"/>
              <a:t>소비자 지출의 많은 변화 불러 일으킴</a:t>
            </a:r>
            <a:endParaRPr lang="en-US" altLang="ko-KR" dirty="0"/>
          </a:p>
          <a:p>
            <a:pPr algn="dist">
              <a:lnSpc>
                <a:spcPct val="15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□</a:t>
            </a:r>
            <a:r>
              <a:rPr lang="en-US" altLang="ko-KR" sz="1400" dirty="0" smtClean="0"/>
              <a:t> </a:t>
            </a:r>
            <a:r>
              <a:rPr lang="ko-KR" altLang="en-US" dirty="0" smtClean="0"/>
              <a:t>동기 </a:t>
            </a:r>
            <a:r>
              <a:rPr lang="en-US" altLang="ko-KR" dirty="0"/>
              <a:t>: </a:t>
            </a:r>
            <a:r>
              <a:rPr lang="ko-KR" altLang="en-US" spc="-150" dirty="0" err="1" smtClean="0"/>
              <a:t>언택트</a:t>
            </a:r>
            <a:r>
              <a:rPr lang="ko-KR" altLang="en-US" spc="-150" dirty="0" smtClean="0"/>
              <a:t> </a:t>
            </a:r>
            <a:r>
              <a:rPr lang="ko-KR" altLang="en-US" spc="-150" dirty="0"/>
              <a:t>사회라는 새로운 패러다임의 등장과 </a:t>
            </a:r>
            <a:r>
              <a:rPr lang="en-US" altLang="ko-KR" spc="-150" dirty="0"/>
              <a:t>‘With Covid-19’ </a:t>
            </a:r>
            <a:r>
              <a:rPr lang="ko-KR" altLang="en-US" spc="-150" dirty="0"/>
              <a:t>로의 전환을 맞이하는 현 </a:t>
            </a:r>
            <a:r>
              <a:rPr lang="ko-KR" altLang="en-US" spc="-150" dirty="0" smtClean="0"/>
              <a:t>시점에서</a:t>
            </a:r>
            <a:r>
              <a:rPr lang="en-US" altLang="ko-KR" spc="-150" dirty="0" smtClean="0"/>
              <a:t>, </a:t>
            </a:r>
            <a:r>
              <a:rPr lang="ko-KR" altLang="en-US" i="1" u="sng" spc="-150" dirty="0" smtClean="0"/>
              <a:t>변화한 </a:t>
            </a:r>
            <a:r>
              <a:rPr lang="ko-KR" altLang="en-US" i="1" u="sng" spc="-150" dirty="0"/>
              <a:t>소비경향과 업종별 </a:t>
            </a:r>
            <a:r>
              <a:rPr lang="ko-KR" altLang="en-US" i="1" u="sng" spc="-150" dirty="0" smtClean="0"/>
              <a:t> </a:t>
            </a:r>
            <a:r>
              <a:rPr lang="ko-KR" altLang="en-US" i="1" u="sng" spc="-150" dirty="0" err="1" smtClean="0"/>
              <a:t>트렌드</a:t>
            </a:r>
            <a:r>
              <a:rPr lang="ko-KR" altLang="en-US" i="1" u="sng" spc="-150" dirty="0" smtClean="0"/>
              <a:t> </a:t>
            </a:r>
            <a:r>
              <a:rPr lang="ko-KR" altLang="en-US" i="1" u="sng" spc="-150" dirty="0" smtClean="0"/>
              <a:t>분석</a:t>
            </a:r>
            <a:r>
              <a:rPr lang="ko-KR" altLang="en-US" spc="-150" dirty="0" smtClean="0"/>
              <a:t> </a:t>
            </a:r>
            <a:r>
              <a:rPr lang="ko-KR" altLang="en-US" spc="-150" dirty="0" smtClean="0"/>
              <a:t>을</a:t>
            </a:r>
            <a:endParaRPr lang="en-US" altLang="ko-KR" spc="-150" dirty="0" smtClean="0"/>
          </a:p>
          <a:p>
            <a:pPr>
              <a:lnSpc>
                <a:spcPct val="150000"/>
              </a:lnSpc>
            </a:pPr>
            <a:r>
              <a:rPr lang="en-US" altLang="ko-KR" spc="-150" dirty="0"/>
              <a:t> </a:t>
            </a:r>
            <a:r>
              <a:rPr lang="en-US" altLang="ko-KR" spc="-150" dirty="0" smtClean="0"/>
              <a:t>                     </a:t>
            </a:r>
            <a:r>
              <a:rPr lang="ko-KR" altLang="en-US" spc="-150" dirty="0" smtClean="0"/>
              <a:t> 통한 마케팅 </a:t>
            </a:r>
            <a:r>
              <a:rPr lang="ko-KR" altLang="en-US" spc="-150" dirty="0" smtClean="0"/>
              <a:t>방향을 </a:t>
            </a:r>
            <a:r>
              <a:rPr lang="ko-KR" altLang="en-US" spc="-150" dirty="0" smtClean="0"/>
              <a:t>제시</a:t>
            </a:r>
            <a:endParaRPr lang="ko-KR" altLang="en-US" spc="-150" dirty="0"/>
          </a:p>
        </p:txBody>
      </p:sp>
      <p:sp>
        <p:nvSpPr>
          <p:cNvPr id="20" name="오른쪽 화살표 19"/>
          <p:cNvSpPr/>
          <p:nvPr/>
        </p:nvSpPr>
        <p:spPr bwMode="auto">
          <a:xfrm rot="5400000">
            <a:off x="6591544" y="3161283"/>
            <a:ext cx="245769" cy="279289"/>
          </a:xfrm>
          <a:prstGeom prst="rightArrow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8" name="오른쪽 화살표 97"/>
          <p:cNvSpPr/>
          <p:nvPr/>
        </p:nvSpPr>
        <p:spPr bwMode="auto">
          <a:xfrm rot="5400000">
            <a:off x="6907238" y="4145845"/>
            <a:ext cx="245769" cy="279289"/>
          </a:xfrm>
          <a:prstGeom prst="rightArrow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6567668" y="2318111"/>
            <a:ext cx="2633804" cy="82659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6760514" y="3345628"/>
            <a:ext cx="2635200" cy="76121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7080224" y="4315205"/>
            <a:ext cx="2466448" cy="7853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CA9E3CD-6C05-54B3-3F3F-0E30D749E3C1}"/>
              </a:ext>
            </a:extLst>
          </p:cNvPr>
          <p:cNvSpPr/>
          <p:nvPr/>
        </p:nvSpPr>
        <p:spPr>
          <a:xfrm>
            <a:off x="461634" y="2419245"/>
            <a:ext cx="5859518" cy="7458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카드 매출액이 감소하여 증가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감소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최대비중 업종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 구분하여 마케팅이 필요하나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세부적인 현황 파악이 어려움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28C951A-EEAD-5F7F-E42E-10654A54E149}"/>
              </a:ext>
            </a:extLst>
          </p:cNvPr>
          <p:cNvSpPr/>
          <p:nvPr/>
        </p:nvSpPr>
        <p:spPr>
          <a:xfrm>
            <a:off x="386598" y="2316902"/>
            <a:ext cx="2820340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▷ 신용카드 부서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CA9E3CD-6C05-54B3-3F3F-0E30D749E3C1}"/>
              </a:ext>
            </a:extLst>
          </p:cNvPr>
          <p:cNvSpPr/>
          <p:nvPr/>
        </p:nvSpPr>
        <p:spPr>
          <a:xfrm>
            <a:off x="461634" y="3333607"/>
            <a:ext cx="5859518" cy="7458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우량거래처를 발굴하여 마케팅을 시도함과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동시에 어려운 거래처에는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코로나대출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소상공인 대출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 상품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권유를 통해 적합한 마케팅 기준이 필요함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B28C951A-EEAD-5F7F-E42E-10654A54E149}"/>
              </a:ext>
            </a:extLst>
          </p:cNvPr>
          <p:cNvSpPr/>
          <p:nvPr/>
        </p:nvSpPr>
        <p:spPr>
          <a:xfrm>
            <a:off x="386598" y="3231264"/>
            <a:ext cx="2820340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▷ 여수신 전략부서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CA9E3CD-6C05-54B3-3F3F-0E30D749E3C1}"/>
              </a:ext>
            </a:extLst>
          </p:cNvPr>
          <p:cNvSpPr/>
          <p:nvPr/>
        </p:nvSpPr>
        <p:spPr>
          <a:xfrm>
            <a:off x="461634" y="4249099"/>
            <a:ext cx="5859518" cy="7458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부실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위험이 있는 업종 선별 및 대응이 어려움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니즈에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따른 신상품 개발 혹은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리뉴얼이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필요함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28C951A-EEAD-5F7F-E42E-10654A54E149}"/>
              </a:ext>
            </a:extLst>
          </p:cNvPr>
          <p:cNvSpPr/>
          <p:nvPr/>
        </p:nvSpPr>
        <p:spPr>
          <a:xfrm>
            <a:off x="386598" y="4146756"/>
            <a:ext cx="2820340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▷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리스크관리부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상품개발부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7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11148</TotalTime>
  <Words>190</Words>
  <Application>Microsoft Office PowerPoint</Application>
  <PresentationFormat>A4 용지(210x297mm)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Wingdings</vt:lpstr>
      <vt:lpstr>Arial</vt:lpstr>
      <vt:lpstr>맑은 고딕</vt:lpstr>
      <vt:lpstr>굴림</vt:lpstr>
      <vt:lpstr>Verdana</vt:lpstr>
      <vt:lpstr>cdb2004c012l</vt:lpstr>
      <vt:lpstr>문제 정의서 작성</vt:lpstr>
    </vt:vector>
  </TitlesOfParts>
  <Company>웹서비스팀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student</cp:lastModifiedBy>
  <cp:revision>622</cp:revision>
  <dcterms:created xsi:type="dcterms:W3CDTF">2002-06-08T00:31:27Z</dcterms:created>
  <dcterms:modified xsi:type="dcterms:W3CDTF">2022-06-23T06:11:58Z</dcterms:modified>
</cp:coreProperties>
</file>