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9" r:id="rId2"/>
    <p:sldId id="284" r:id="rId3"/>
    <p:sldId id="311" r:id="rId4"/>
    <p:sldId id="313" r:id="rId5"/>
    <p:sldId id="317" r:id="rId6"/>
    <p:sldId id="318" r:id="rId7"/>
    <p:sldId id="319" r:id="rId8"/>
    <p:sldId id="320" r:id="rId9"/>
    <p:sldId id="321" r:id="rId10"/>
    <p:sldId id="322" r:id="rId11"/>
    <p:sldId id="328" r:id="rId12"/>
    <p:sldId id="329" r:id="rId13"/>
    <p:sldId id="330" r:id="rId14"/>
    <p:sldId id="314" r:id="rId15"/>
    <p:sldId id="315" r:id="rId16"/>
    <p:sldId id="316" r:id="rId17"/>
    <p:sldId id="326" r:id="rId18"/>
    <p:sldId id="331" r:id="rId19"/>
    <p:sldId id="302" r:id="rId2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요온" initials="요" lastIdx="1" clrIdx="0">
    <p:extLst>
      <p:ext uri="{19B8F6BF-5375-455C-9EA6-DF929625EA0E}">
        <p15:presenceInfo xmlns:p15="http://schemas.microsoft.com/office/powerpoint/2012/main" userId="469a66875683e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318-82A0-4E11-87A9-01D908633840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EDD0-4719-4EBB-B64E-C002E4E77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0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D68F0-C925-427C-BF5A-F74644F11B20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103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2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3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2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25762" y="642918"/>
            <a:ext cx="9880238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직사각형 2"/>
          <p:cNvSpPr/>
          <p:nvPr userDrawn="1"/>
        </p:nvSpPr>
        <p:spPr bwMode="auto">
          <a:xfrm>
            <a:off x="1" y="0"/>
            <a:ext cx="117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1609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9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6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2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1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9" indent="0">
              <a:buNone/>
              <a:defRPr sz="1000"/>
            </a:lvl7pPr>
            <a:lvl8pPr marL="3200480" indent="0">
              <a:buNone/>
              <a:defRPr sz="1000"/>
            </a:lvl8pPr>
            <a:lvl9pPr marL="365769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7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FEF0-095F-429B-9CEB-BBF0F9A8DD8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86C6-4B0C-402C-A486-4E77DAC38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2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hps.org/data/_provix/202012/16093924308968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xmlns="" id="{8AE34C50-4384-469A-9245-96E6E9317A4F}"/>
              </a:ext>
            </a:extLst>
          </p:cNvPr>
          <p:cNvSpPr>
            <a:spLocks noGrp="1"/>
          </p:cNvSpPr>
          <p:nvPr/>
        </p:nvSpPr>
        <p:spPr>
          <a:xfrm>
            <a:off x="596348" y="1272388"/>
            <a:ext cx="7384773" cy="2009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3500" b="1" smtClean="0">
                <a:solidFill>
                  <a:srgbClr val="002060"/>
                </a:solidFill>
                <a:latin typeface="+mn-ea"/>
              </a:rPr>
              <a:t>팀 </a:t>
            </a:r>
            <a:r>
              <a:rPr lang="ko-KR" altLang="en-US" sz="3500" b="1" dirty="0">
                <a:solidFill>
                  <a:srgbClr val="002060"/>
                </a:solidFill>
                <a:latin typeface="+mn-ea"/>
              </a:rPr>
              <a:t>프로젝트 결과 보고서</a:t>
            </a:r>
            <a:endParaRPr lang="en-US" altLang="ko-KR" sz="3500" b="1" dirty="0">
              <a:solidFill>
                <a:srgbClr val="00206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500" dirty="0">
                <a:solidFill>
                  <a:srgbClr val="002060"/>
                </a:solidFill>
                <a:latin typeface="+mn-ea"/>
              </a:rPr>
              <a:t>&lt;Covid19 </a:t>
            </a:r>
            <a:r>
              <a:rPr lang="ko-KR" altLang="en-US" sz="2500" dirty="0">
                <a:solidFill>
                  <a:srgbClr val="002060"/>
                </a:solidFill>
                <a:latin typeface="+mn-ea"/>
              </a:rPr>
              <a:t>전</a:t>
            </a:r>
            <a:r>
              <a:rPr lang="en-US" altLang="ko-KR" sz="25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2500" dirty="0">
                <a:solidFill>
                  <a:srgbClr val="002060"/>
                </a:solidFill>
                <a:latin typeface="+mn-ea"/>
              </a:rPr>
              <a:t>후 업종별 매출액 변화 분석</a:t>
            </a:r>
            <a:r>
              <a:rPr lang="en-US" altLang="ko-KR" sz="2500" dirty="0">
                <a:solidFill>
                  <a:srgbClr val="002060"/>
                </a:solidFill>
                <a:latin typeface="+mn-ea"/>
              </a:rPr>
              <a:t>&gt;</a:t>
            </a:r>
            <a:endParaRPr lang="ko-KR" altLang="en-US" sz="25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ACDB74AA-9727-4A28-BE49-2E8A9798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6" y="0"/>
            <a:ext cx="40685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4280"/>
              </p:ext>
            </p:extLst>
          </p:nvPr>
        </p:nvGraphicFramePr>
        <p:xfrm>
          <a:off x="3241384" y="3615566"/>
          <a:ext cx="2429573" cy="1906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6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6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90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팀명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선릉파이터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PM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박요온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29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오승현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2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한혜형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3411239"/>
                  </a:ext>
                </a:extLst>
              </a:tr>
              <a:tr h="3142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김영목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1098060"/>
                  </a:ext>
                </a:extLst>
              </a:tr>
              <a:tr h="3142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박성실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872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881686"/>
            <a:ext cx="4724402" cy="36858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8" y="2904154"/>
            <a:ext cx="4561862" cy="3674837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10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자동차업의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업종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상세 모니터링 결과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자동차 부품 및 정비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업종과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기타운송수단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업종에선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19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년과 유사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반면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국산자동차신품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’(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신차구매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업종의 경우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19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년 대비 크게 증가하였음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→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20.3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월 매출액의 경우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오히려 폭발적으로 증가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▷ 주요 원인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해외 여행 제한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코로나 확산으로 인한 대중교통 이용 감소 등으로 이동수단의 인식 변경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                 20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년 이후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차박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’(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차에서 숙박하기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유행 등으로 본인 소유의 차에 대한 수요 증대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5-1)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개인 신용카드 매출액 증가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자동차업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10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4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자동차업종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소분류별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개인 신용카드 매출액 현황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2570855"/>
            <a:ext cx="4676163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증감 현황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4953000" y="2570855"/>
            <a:ext cx="4800600" cy="29934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월별 매출액 현황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459480" y="3063240"/>
            <a:ext cx="1379220" cy="34277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858455" y="2870200"/>
            <a:ext cx="0" cy="34067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4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8" y="2881686"/>
            <a:ext cx="4657690" cy="36973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09864"/>
            <a:ext cx="4782128" cy="1844883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11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여행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교통업의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상세 모니터링 결과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모든 소분류 업종에서 매출액 감소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특히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‘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항공업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분야에서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19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급감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▷ 주요 원인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코로나 감염 확산 우려 및 해외출입국자에 대한 규제 강화 등으로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항공업을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통한 국내 및 해외 이동 급감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※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항공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기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운용 현황 →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20.1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월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78,976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건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/ 20.3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월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26,231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건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1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월 대비 △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52,745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건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(66.8%))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5-2)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개인 신용카드 매출액 감소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여행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교통업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11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2570855"/>
            <a:ext cx="4676163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증감 현황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4953000" y="2570855"/>
            <a:ext cx="4800600" cy="29934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항공업의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월별 매출액 현황 및 항공 운용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탑승객 현황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</a:t>
            </a:r>
            <a:r>
              <a:rPr lang="ko-KR" altLang="en-US" sz="1300" b="1" smtClean="0">
                <a:solidFill>
                  <a:schemeClr val="bg1"/>
                </a:solidFill>
                <a:latin typeface="+mn-ea"/>
              </a:rPr>
              <a:t>여행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교통업종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소분류별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개인 신용카드 매출액 현황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6089" y="3063240"/>
            <a:ext cx="1379220" cy="342771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70200"/>
            <a:ext cx="4800600" cy="1901101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944719" y="2870200"/>
            <a:ext cx="0" cy="168275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761523" y="4307681"/>
            <a:ext cx="467097" cy="36517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C48EAB2-9F94-11A5-826C-BEA69FBBFE66}"/>
              </a:ext>
            </a:extLst>
          </p:cNvPr>
          <p:cNvSpPr/>
          <p:nvPr/>
        </p:nvSpPr>
        <p:spPr>
          <a:xfrm>
            <a:off x="7188635" y="4378871"/>
            <a:ext cx="2546493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20.3~4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월 </a:t>
            </a:r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</a:rPr>
              <a:t>항공표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 취소에 따른 매출액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(-)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기록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816128" y="4787177"/>
            <a:ext cx="0" cy="162759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C48EAB2-9F94-11A5-826C-BEA69FBBFE66}"/>
              </a:ext>
            </a:extLst>
          </p:cNvPr>
          <p:cNvSpPr/>
          <p:nvPr/>
        </p:nvSpPr>
        <p:spPr>
          <a:xfrm>
            <a:off x="7188635" y="4771301"/>
            <a:ext cx="2546493" cy="2598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월별 항공기 운용 현황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단위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대수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63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881686"/>
            <a:ext cx="4676163" cy="3680221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12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의류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잡화업의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소분류 상세 모니터링 결과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모든 소분류 업종에서 매출액 감소하였으나 크지 않은 수준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▷ 주요 원인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보통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3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월의 경우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초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중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고 개학 및 대학 개강 시즌으로 의류에 대한 수요 증가하는 시즌이나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                 20.3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월의 경우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코로나로 인한 외출 제한 및 비대면 모임 등으로 일시적으로 수요 감소한 것으로 추정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            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→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그 외 연도에 따른 월별 추세는 동일한 수준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계절적 요인의 영향 큼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5-3)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개인 신용카드 매출액 감소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의류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잡화업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12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2570855"/>
            <a:ext cx="4676163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증감 현황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4953000" y="2570855"/>
            <a:ext cx="4800600" cy="29934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소분류별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월별 매출액 현황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의류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잡화업종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소분류별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개인 신용카드 매출액 현황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70200"/>
            <a:ext cx="4800600" cy="369730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925668" y="2870200"/>
            <a:ext cx="0" cy="340360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5573118" y="2870200"/>
            <a:ext cx="0" cy="3403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8287743" y="2870200"/>
            <a:ext cx="0" cy="3403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C48EAB2-9F94-11A5-826C-BEA69FBBFE66}"/>
              </a:ext>
            </a:extLst>
          </p:cNvPr>
          <p:cNvSpPr/>
          <p:nvPr/>
        </p:nvSpPr>
        <p:spPr>
          <a:xfrm>
            <a:off x="6969246" y="3013306"/>
            <a:ext cx="545980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20.3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C48EAB2-9F94-11A5-826C-BEA69FBBFE66}"/>
              </a:ext>
            </a:extLst>
          </p:cNvPr>
          <p:cNvSpPr/>
          <p:nvPr/>
        </p:nvSpPr>
        <p:spPr>
          <a:xfrm>
            <a:off x="5616696" y="3013306"/>
            <a:ext cx="545980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19.3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C48EAB2-9F94-11A5-826C-BEA69FBBFE66}"/>
              </a:ext>
            </a:extLst>
          </p:cNvPr>
          <p:cNvSpPr/>
          <p:nvPr/>
        </p:nvSpPr>
        <p:spPr>
          <a:xfrm>
            <a:off x="8325527" y="3013306"/>
            <a:ext cx="545980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21.3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5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70073"/>
            <a:ext cx="4800599" cy="3690273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13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교육업의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년도별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사교육 참여율 모니터링 결과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19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감소       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*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교육업의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경우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소분류 업종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미존재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  ▷ 주요 원인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사회적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거리두기에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의한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휴원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등으로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교육업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매출액 감소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                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세부 업종별 매출 변동률 결과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유아교육업종에서 약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50%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가량 크게 감소 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               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반면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학원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‘ / ‘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교육용품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의 경우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감소율 크지 않은 수준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5-4)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개인 신용카드 매출액 감소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교육업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13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2570855"/>
            <a:ext cx="4676163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교육유형별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사교육 참여율 현황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4953000" y="2570855"/>
            <a:ext cx="4800600" cy="29934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세부 업종별 매출 변동률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(19.3Q / 20.3Q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비교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교육업종의 사교육 참여율 현황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" b="6493"/>
          <a:stretch/>
        </p:blipFill>
        <p:spPr>
          <a:xfrm>
            <a:off x="276837" y="2881686"/>
            <a:ext cx="4676163" cy="3685820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4391025" y="3903186"/>
            <a:ext cx="0" cy="39696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834438" y="4648200"/>
            <a:ext cx="395288" cy="12192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5229225" y="6555616"/>
            <a:ext cx="453389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* Source)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카드매출 데이터로 본 코로나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19 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이후 서울시 소매업 업종별 매출 변화</a:t>
            </a:r>
            <a:endParaRPr lang="en-US" altLang="ko-KR" sz="7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r">
              <a:lnSpc>
                <a:spcPct val="120000"/>
              </a:lnSpc>
            </a:pP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* http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://www.kahps.org/data/_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provix/202012/16093924308968.pdf</a:t>
            </a:r>
            <a:endParaRPr lang="en-US" altLang="ko-KR" sz="700" b="1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171450" indent="-171450" algn="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7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통계청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(KOSIS)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사교육 참여율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87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6-1)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매출액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감소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(Top3)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업종의 회복 정도 분석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&lt;Top1)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여행 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교통업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14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매출액 감소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업종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여행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교통업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52.2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%)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의류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잡화업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17.3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교육업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16.8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순       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 19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월평균 매출액 감소율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년도 큰 폭으로 하락 후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21~22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년 매출액 성장 제한 추세 중에 있음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업종 소분류 모니터링 결과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‘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항공업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및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여행사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자동차임대업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에서 큰 폭으로 하락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22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년 상반기 이후 세계적으로 코로나 안정화 추세 및 해외 출입국자의 격리 면제 등으로 점차 회복세에 들 것으로 예상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□ 여행 </a:t>
            </a:r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교통업 회복 정도 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6984896-1EED-32F7-7E79-4CC5635A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570728"/>
            <a:ext cx="4676163" cy="399677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DC4A390-A976-F049-1612-F367887B0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18" y="2613723"/>
            <a:ext cx="2288259" cy="19433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27811AA-C3B7-4EFA-E8E4-5F06B81B8C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60" y="2613722"/>
            <a:ext cx="2288258" cy="19433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E850BE6-F578-19E4-3BCD-5FB728625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18" y="4590167"/>
            <a:ext cx="2288259" cy="194338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D17EA730-5DAA-3F5E-49D5-554F7394E03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012981" y="3032338"/>
            <a:ext cx="417705" cy="29036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C48EAB2-9F94-11A5-826C-BEA69FBBFE66}"/>
              </a:ext>
            </a:extLst>
          </p:cNvPr>
          <p:cNvSpPr/>
          <p:nvPr/>
        </p:nvSpPr>
        <p:spPr>
          <a:xfrm>
            <a:off x="1881342" y="2772176"/>
            <a:ext cx="680981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20.1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012981" y="5969655"/>
            <a:ext cx="417705" cy="29036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8BAF1E5-3E00-CD9A-0A2F-72682D302463}"/>
              </a:ext>
            </a:extLst>
          </p:cNvPr>
          <p:cNvSpPr/>
          <p:nvPr/>
        </p:nvSpPr>
        <p:spPr>
          <a:xfrm>
            <a:off x="2446418" y="5984933"/>
            <a:ext cx="680981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20.3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644773" y="3657601"/>
            <a:ext cx="4244727" cy="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61CB28F1-ECD9-A483-ACBC-D1A21F882ACB}"/>
              </a:ext>
            </a:extLst>
          </p:cNvPr>
          <p:cNvCxnSpPr>
            <a:cxnSpLocks/>
          </p:cNvCxnSpPr>
          <p:nvPr/>
        </p:nvCxnSpPr>
        <p:spPr>
          <a:xfrm>
            <a:off x="644773" y="3200401"/>
            <a:ext cx="4244727" cy="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431591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5986146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8249398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5986146" y="4747910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39805" y="3224212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39805" y="2981324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719468" y="3408362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719468" y="3333749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39805" y="5493067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39805" y="5210174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6-2)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매출액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감소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(Top3)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업종의 회복 정도 분석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&lt;Top2)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의류 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500" b="1" dirty="0" err="1">
                <a:solidFill>
                  <a:srgbClr val="002060"/>
                </a:solidFill>
                <a:latin typeface="맑은 고딕" panose="020B0503020000020004" pitchFamily="50" charset="-127"/>
              </a:rPr>
              <a:t>잡화업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15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매출액 감소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업종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여행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교통업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52.2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의류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잡화업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17.3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%)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교육업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16.8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순       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 19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월평균 매출액 감소율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21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평균 매출액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&gt; 19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년 최소 매출액으로 회복 진행 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중이였으나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, 22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년 재차 감소 추세에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있음  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(22.2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월까지 데이터로 일수 감안 지속 모니터링 필요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업종 소분류 모니터링 결과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 ‘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화장품업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’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의 경우 지속 하락추세에 있음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▷ 업종 소분류별 매출액 편차가 크게 존재하며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, ‘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의복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직물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‘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업종이 전체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‘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의류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/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잡화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’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업종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매출액의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50%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 이상으로 해당 업종의 성장이 관건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□ 의류 </a:t>
            </a:r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sz="1300" b="1" dirty="0" err="1">
                <a:solidFill>
                  <a:schemeClr val="bg1"/>
                </a:solidFill>
                <a:latin typeface="+mn-ea"/>
              </a:rPr>
              <a:t>잡화업</a:t>
            </a: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 회복 정도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86F16EE-0498-26EE-1928-650D0504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570728"/>
            <a:ext cx="4676163" cy="39967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830B5D-D89E-7789-654C-87D60A75B9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18" y="2590863"/>
            <a:ext cx="2288258" cy="1943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A01110D-206D-E4EA-74C1-C2B552CD56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09" y="2590863"/>
            <a:ext cx="2288258" cy="1943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22FB144-5831-5EA1-BC81-33FD9ACC75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18" y="4554388"/>
            <a:ext cx="2288258" cy="20131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6E05780-E7B7-0131-F8E0-DB56CEB9A2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09" y="4554387"/>
            <a:ext cx="2288258" cy="2013117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A9A66E17-A3D1-F8BF-780B-4AEBE9400B22}"/>
              </a:ext>
            </a:extLst>
          </p:cNvPr>
          <p:cNvCxnSpPr>
            <a:cxnSpLocks/>
          </p:cNvCxnSpPr>
          <p:nvPr/>
        </p:nvCxnSpPr>
        <p:spPr>
          <a:xfrm>
            <a:off x="644773" y="4829907"/>
            <a:ext cx="4244727" cy="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901C890D-6720-382A-341F-DDEDFE739A73}"/>
              </a:ext>
            </a:extLst>
          </p:cNvPr>
          <p:cNvCxnSpPr>
            <a:cxnSpLocks/>
          </p:cNvCxnSpPr>
          <p:nvPr/>
        </p:nvCxnSpPr>
        <p:spPr>
          <a:xfrm>
            <a:off x="644773" y="3679372"/>
            <a:ext cx="4244727" cy="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431591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5986146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8249398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5986146" y="4747910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8249398" y="4747910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천억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11230" y="5731669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11230" y="5279230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11230" y="3859530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5311230" y="3202780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685518" y="4011933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685518" y="3124199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685518" y="5086087"/>
            <a:ext cx="1942058" cy="0"/>
          </a:xfrm>
          <a:prstGeom prst="line">
            <a:avLst/>
          </a:prstGeom>
          <a:ln w="63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816A898E-82AE-1039-382F-28B0A760F3B7}"/>
              </a:ext>
            </a:extLst>
          </p:cNvPr>
          <p:cNvCxnSpPr>
            <a:cxnSpLocks/>
          </p:cNvCxnSpPr>
          <p:nvPr/>
        </p:nvCxnSpPr>
        <p:spPr>
          <a:xfrm>
            <a:off x="7685518" y="4983213"/>
            <a:ext cx="1942058" cy="0"/>
          </a:xfrm>
          <a:prstGeom prst="line">
            <a:avLst/>
          </a:prstGeom>
          <a:ln w="63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70726"/>
            <a:ext cx="4800600" cy="39967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86AD3F-B5F8-C691-9F90-0D22192EC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570726"/>
            <a:ext cx="4676163" cy="3996777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6-3)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매출액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감소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(Top3)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업종의 회복 정도 분석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&lt;Top3) </a:t>
            </a:r>
            <a:r>
              <a:rPr lang="ko-KR" altLang="en-US" sz="1500" b="1" dirty="0" err="1">
                <a:solidFill>
                  <a:srgbClr val="002060"/>
                </a:solidFill>
                <a:latin typeface="맑은 고딕" panose="020B0503020000020004" pitchFamily="50" charset="-127"/>
              </a:rPr>
              <a:t>교육업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&gt;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16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매출액 감소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업종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여행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교통업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52.2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의류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잡화업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17.3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교육업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16.8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%)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순       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*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기준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: 19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년 월평균 매출액 감소율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20.3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월 매출액 최저 기록 후 지속 상승하는 추세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지역별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증감 대비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21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증감의 경우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경상권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수도권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충청권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순으로 매출액 증대 이루어짐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▷ 코로나로 인한 </a:t>
            </a:r>
            <a:r>
              <a:rPr lang="ko-KR" altLang="en-US" sz="1100" b="1" dirty="0" err="1">
                <a:solidFill>
                  <a:srgbClr val="0000FF"/>
                </a:solidFill>
                <a:latin typeface="+mn-ea"/>
              </a:rPr>
              <a:t>휴원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 및 영업시간 단축 등으로 감소하였으나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, 21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년 이후 정상 개학과 맞물려 매출 증가하였고 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22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년 중 회복 완료될 것으로 예상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+mn-ea"/>
              </a:rPr>
              <a:t>□ </a:t>
            </a:r>
            <a:r>
              <a:rPr lang="ko-KR" altLang="en-US" sz="1300" b="1" dirty="0" err="1">
                <a:solidFill>
                  <a:schemeClr val="bg1"/>
                </a:solidFill>
                <a:latin typeface="+mn-ea"/>
              </a:rPr>
              <a:t>교육업</a:t>
            </a: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 회복 정도 분석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44773" y="4290649"/>
            <a:ext cx="4244727" cy="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9CB31D7E-83C6-50F6-9719-96C0D5EBBE4D}"/>
              </a:ext>
            </a:extLst>
          </p:cNvPr>
          <p:cNvCxnSpPr>
            <a:cxnSpLocks/>
          </p:cNvCxnSpPr>
          <p:nvPr/>
        </p:nvCxnSpPr>
        <p:spPr>
          <a:xfrm>
            <a:off x="644773" y="3722914"/>
            <a:ext cx="4244727" cy="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CF7BF60F-B13E-4453-35E1-4AFA347D03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012981" y="5969655"/>
            <a:ext cx="417705" cy="29036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11ADCC60-BD32-19F3-752C-C318B0A0C3A7}"/>
              </a:ext>
            </a:extLst>
          </p:cNvPr>
          <p:cNvSpPr/>
          <p:nvPr/>
        </p:nvSpPr>
        <p:spPr>
          <a:xfrm>
            <a:off x="2446418" y="5984933"/>
            <a:ext cx="680981" cy="259803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20.3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월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431591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8234754" y="3090751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%)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69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17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연도별 업종 소분류에 따른 개인 신용카드 매출액 비중 결과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음식점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업이 가장 높은 비중 차지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함       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※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전자상거래업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제외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2019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년 이후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n-ea"/>
              </a:rPr>
              <a:t>음식점업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 방문 고객 수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대면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지속 감소 추세인 반면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n-ea"/>
              </a:rPr>
              <a:t>배달앱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 이용률 및 배달대행 이용률의 경우 지속 증가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(19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년 대비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배 수준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▷ 코로나로 인한 비대면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언택트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서비스 확산 및 기존 배달 전문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음식점업의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활황과 대면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음식점업도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배달 서비스 병행으로</a:t>
            </a: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큰 타격 없음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  <a:latin typeface="+mn-ea"/>
              </a:rPr>
              <a:t>□ 매출액 최대업종의 원인 분석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7)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매출액 최대업종의 원인 분석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593048"/>
            <a:ext cx="6066812" cy="39744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49" y="2593049"/>
            <a:ext cx="3409950" cy="13122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3905250"/>
            <a:ext cx="3409949" cy="266225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6343650" y="2570728"/>
            <a:ext cx="340995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81851" y="2600611"/>
            <a:ext cx="1219200" cy="1285589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통계청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(KOSIS)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일 평균 방문 고객 및 배달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테이크아웃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수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28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8" y="3975652"/>
            <a:ext cx="3177564" cy="299345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의류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잡화업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18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Ⅴ. Step4 </a:t>
            </a:r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최종 결론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1118277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주요 업종별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Marketing 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활성화 방안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주요 </a:t>
            </a:r>
            <a:r>
              <a:rPr lang="ko-KR" altLang="en-US" sz="1500" b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업종별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Marketing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활성화 방안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399680"/>
            <a:ext cx="4772241" cy="299345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자동차업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5049079" y="1399680"/>
            <a:ext cx="4704522" cy="299345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음식점업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276837" y="1698601"/>
            <a:ext cx="4772241" cy="22770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Summary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20.3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월 개별소비세 인하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(70%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감면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와 각 업체별 신차효과 등으로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전년 동기 대비 매출액 ↑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  √ 향후 다른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팬데믹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상황 발생 시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신차구매를 위한 적극적 마케팅 必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Marketing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신규 고객 유입을 위한 당행 카드로 신차 구매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및 자동차세 납부 시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캐시백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Event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진행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차박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’, ‘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캠핑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’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등 최근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Trend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에 맞춰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제휴업체 선정으로 당행 카드 홍보 및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가맹점 수수료 확보</a:t>
            </a:r>
            <a:endParaRPr lang="ko-KR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1391285"/>
            <a:ext cx="9476763" cy="517622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706589"/>
            <a:ext cx="4772241" cy="2269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5049077" y="1706589"/>
            <a:ext cx="4704523" cy="2269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4282968"/>
            <a:ext cx="4772241" cy="2269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5049077" y="4282968"/>
            <a:ext cx="4704523" cy="2269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5049077" y="1698601"/>
            <a:ext cx="4704524" cy="227705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Summary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배달 전문 음식점의 매출액 급증 및 일반 음식점의 배달 서비스 병행으로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코로나에 의한 매출액 타격 無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Marketing 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한국리서치 주간리포트 「여론」 참고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276836" y="4274573"/>
            <a:ext cx="3177563" cy="22929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Summary 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* 한국섬유연합회 자료 참고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3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일반 패션시장의 경우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회복세에 있음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</a:rPr>
              <a:t>Marketing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당행 카드로 스포츠웨어 구입 시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캐시백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Event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3460294" y="3975652"/>
            <a:ext cx="3177564" cy="299345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교육업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3460292" y="4274573"/>
            <a:ext cx="3177563" cy="22929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Summary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사회적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거리두기에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의한 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임시휴원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등으로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일시적 매출액 감소를 이루었으나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현재의 경우 정상 개학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개원으로 많이 회복된 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상황인 바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공격적 마케팅보단 코로나 이전의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마케팅 수준 유지 必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Marketing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매출액 감소폭이 크지 않았던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학원업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‘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및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 ‘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교육용품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업 위주의 마케팅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6637857" y="3975652"/>
            <a:ext cx="3115746" cy="299345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여행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교통업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6637855" y="4274573"/>
            <a:ext cx="3115745" cy="22929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Summary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코로나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19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에 의한 매출액 감소가 가장 큰 업종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향후 다른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펜데믹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발생 시에도 매출액 감소 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     1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순위 업종으로 추정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+mn-ea"/>
              </a:rPr>
              <a:t>▷ 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Marketing</a:t>
            </a:r>
          </a:p>
          <a:p>
            <a:pPr>
              <a:lnSpc>
                <a:spcPct val="14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마케팅 비용 대비 효용성 낮은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업종으로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일정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기간 모니터링 必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장기적 관점으로 여행 관련 예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적금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상품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   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개발을 통한 선제적 대응 및 마케팅 대상 확보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76" y="2654300"/>
            <a:ext cx="1953995" cy="13086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71" y="2654300"/>
            <a:ext cx="1641063" cy="1305876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8674845" y="2455786"/>
            <a:ext cx="1078756" cy="1504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주말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금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토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 당행 카드로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배달앱을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 통한 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</a:rPr>
              <a:t>결제 시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</a:rPr>
              <a:t>캐시백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 Event</a:t>
            </a:r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18973" y="2671763"/>
            <a:ext cx="1108813" cy="127476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039153" y="3479800"/>
            <a:ext cx="1693708" cy="46672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4" descr="https://postfiles.pstatic.net/MjAyMjA1MTVfMjAx/MDAxNjUyNTUwNzQ4NDU3.W9fs76lRsGr4sdFXKgeeu1cTD4SUt3KRiYlhwZ_6aTMg.hk24x04AcYlFBaS3-8EsTofbV8TPhzVJB3JzxeuNQGgg.PNG.ssuni8762/image.png?type=w77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t="2099" r="5296" b="11368"/>
          <a:stretch/>
        </p:blipFill>
        <p:spPr bwMode="auto">
          <a:xfrm>
            <a:off x="344547" y="4524376"/>
            <a:ext cx="1625706" cy="1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img.etoday.co.kr/pto_db/2022/04/20220407150925_1737379_433_32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353" y="4524376"/>
            <a:ext cx="1407946" cy="134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Ⅵ. Project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모니터링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+mn-ea"/>
              </a:rPr>
              <a:t>□ </a:t>
            </a:r>
            <a:r>
              <a:rPr lang="en-US" altLang="ko-KR" sz="1500" b="1" dirty="0">
                <a:solidFill>
                  <a:srgbClr val="002060"/>
                </a:solidFill>
                <a:latin typeface="+mn-ea"/>
              </a:rPr>
              <a:t>Lesson &amp; Learned</a:t>
            </a:r>
            <a:endParaRPr lang="ko-KR" altLang="en-US" sz="1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/>
              <a:pPr algn="ctr"/>
              <a:t>19</a:t>
            </a:fld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CBE1D05-5611-E9C9-7671-FB60143B1581}"/>
              </a:ext>
            </a:extLst>
          </p:cNvPr>
          <p:cNvSpPr/>
          <p:nvPr/>
        </p:nvSpPr>
        <p:spPr>
          <a:xfrm>
            <a:off x="352337" y="1285838"/>
            <a:ext cx="726291" cy="922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박요온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FEDAEF25-9DAE-262C-11D4-38F3A7A539E6}"/>
              </a:ext>
            </a:extLst>
          </p:cNvPr>
          <p:cNvSpPr/>
          <p:nvPr/>
        </p:nvSpPr>
        <p:spPr>
          <a:xfrm>
            <a:off x="1233070" y="1285838"/>
            <a:ext cx="8180561" cy="92262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분석 실행 전 문제정의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이해관계자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필요사항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우선순위 등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의 중요성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기획 단계에서 많은 시간을 소요해야 함을 느꼈고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문제점을 다양한 관점에서 바라볼 수 있는 능력이 필요하다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생각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C5CF954-04F8-FDDD-66DE-CBE5DCE42231}"/>
              </a:ext>
            </a:extLst>
          </p:cNvPr>
          <p:cNvSpPr/>
          <p:nvPr/>
        </p:nvSpPr>
        <p:spPr>
          <a:xfrm>
            <a:off x="352337" y="2326446"/>
            <a:ext cx="726291" cy="922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오승현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CAB7EA2-91C4-C0EA-1487-7799B24614ED}"/>
              </a:ext>
            </a:extLst>
          </p:cNvPr>
          <p:cNvSpPr/>
          <p:nvPr/>
        </p:nvSpPr>
        <p:spPr>
          <a:xfrm>
            <a:off x="352337" y="3367053"/>
            <a:ext cx="726291" cy="922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 err="1">
                <a:solidFill>
                  <a:schemeClr val="bg1"/>
                </a:solidFill>
                <a:latin typeface="+mn-ea"/>
              </a:rPr>
              <a:t>한혜형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53A3456-1687-5AEE-C94C-DE8854E02575}"/>
              </a:ext>
            </a:extLst>
          </p:cNvPr>
          <p:cNvSpPr/>
          <p:nvPr/>
        </p:nvSpPr>
        <p:spPr>
          <a:xfrm>
            <a:off x="1233070" y="3367053"/>
            <a:ext cx="8180561" cy="92262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√ 교육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과정 끝난 후 은행에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돌아갔을때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할 수 있을까 막연하게 걱정했던 부분들이 이번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과제를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통해 실제 분석에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적용해보면서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수업시간 예시나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구글링을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통해 활용할 수 있겠다는 긍정적 마인드가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생김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49B003E-3CF6-9241-17BB-883F1731C3A4}"/>
              </a:ext>
            </a:extLst>
          </p:cNvPr>
          <p:cNvSpPr/>
          <p:nvPr/>
        </p:nvSpPr>
        <p:spPr>
          <a:xfrm>
            <a:off x="352337" y="4407659"/>
            <a:ext cx="726291" cy="9226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 dirty="0" err="1">
                <a:solidFill>
                  <a:schemeClr val="bg1"/>
                </a:solidFill>
                <a:latin typeface="+mn-ea"/>
              </a:rPr>
              <a:t>김영목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9FAF15C-175F-8873-8809-A4E770B85386}"/>
              </a:ext>
            </a:extLst>
          </p:cNvPr>
          <p:cNvSpPr/>
          <p:nvPr/>
        </p:nvSpPr>
        <p:spPr>
          <a:xfrm>
            <a:off x="352337" y="5448264"/>
            <a:ext cx="726291" cy="9226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300" b="1">
                <a:solidFill>
                  <a:schemeClr val="bg1"/>
                </a:solidFill>
                <a:latin typeface="+mn-ea"/>
              </a:rPr>
              <a:t>박성실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0E1503F-35F9-8D57-E62F-811D5BC42A97}"/>
              </a:ext>
            </a:extLst>
          </p:cNvPr>
          <p:cNvSpPr/>
          <p:nvPr/>
        </p:nvSpPr>
        <p:spPr>
          <a:xfrm>
            <a:off x="1233070" y="5448264"/>
            <a:ext cx="8180561" cy="92262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√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지속적으로 팀원간 의사소통을 통해 같은 목표와 방향으로 나아가는 것이 중요함 </a:t>
            </a:r>
          </a:p>
          <a:p>
            <a:pPr>
              <a:lnSpc>
                <a:spcPct val="135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이해관계자 입장에서 실질적으로 도움이 되는 결론 도출을 위해 다양한 시각으로 구체적이고 심도 있는 고민이 필요함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8E73935-C17D-7249-89EA-3F56AFB830B1}"/>
              </a:ext>
            </a:extLst>
          </p:cNvPr>
          <p:cNvSpPr/>
          <p:nvPr/>
        </p:nvSpPr>
        <p:spPr>
          <a:xfrm>
            <a:off x="1233070" y="4407659"/>
            <a:ext cx="8180561" cy="92262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√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시각화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프레임 등 학습했던 지식으로 적절하게 쓰이도록 하는 지혜를 배움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보고 및 의사 전달을 위하여 다양한 기법 체득이 필요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10AF7E22-78F7-2E8A-7500-72BF9F1D019F}"/>
              </a:ext>
            </a:extLst>
          </p:cNvPr>
          <p:cNvSpPr/>
          <p:nvPr/>
        </p:nvSpPr>
        <p:spPr>
          <a:xfrm>
            <a:off x="1233070" y="2326446"/>
            <a:ext cx="8180561" cy="92262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5000"/>
              </a:lnSpc>
            </a:pP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√ 수집한 데이터의 </a:t>
            </a:r>
            <a:r>
              <a:rPr lang="ko-KR" altLang="en-US" sz="1100" b="1" dirty="0" err="1" smtClean="0">
                <a:solidFill>
                  <a:srgbClr val="002060"/>
                </a:solidFill>
                <a:latin typeface="+mn-ea"/>
              </a:rPr>
              <a:t>파싱에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 대한 노하우 학습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5000"/>
              </a:lnSpc>
            </a:pP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√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So What?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에 대한 끊임없는 관심으로 결론 구체화를 위한 세부자료 탐색 과정이 유용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16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>
            <a:extLst>
              <a:ext uri="{FF2B5EF4-FFF2-40B4-BE49-F238E27FC236}">
                <a16:creationId xmlns:a16="http://schemas.microsoft.com/office/drawing/2014/main" xmlns="" id="{9F128AA7-5ADC-B2BC-E1E2-EAC65FBCD667}"/>
              </a:ext>
            </a:extLst>
          </p:cNvPr>
          <p:cNvSpPr/>
          <p:nvPr/>
        </p:nvSpPr>
        <p:spPr>
          <a:xfrm>
            <a:off x="3730879" y="1768519"/>
            <a:ext cx="5883303" cy="4659797"/>
          </a:xfrm>
          <a:prstGeom prst="swooshArrow">
            <a:avLst>
              <a:gd name="adj1" fmla="val 25000"/>
              <a:gd name="adj2" fmla="val 2500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0" scaled="0"/>
            <a:tileRect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이등변 삼각형 21"/>
          <p:cNvSpPr/>
          <p:nvPr/>
        </p:nvSpPr>
        <p:spPr bwMode="auto">
          <a:xfrm flipH="1">
            <a:off x="9163049" y="5980627"/>
            <a:ext cx="638814" cy="638814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91998" y="946046"/>
            <a:ext cx="3182410" cy="566874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157" y="1497635"/>
            <a:ext cx="263771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ts val="1846"/>
              </a:lnSpc>
            </a:pPr>
            <a:r>
              <a:rPr lang="en-US" altLang="ko-KR" sz="1846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[ Contents ]</a:t>
            </a:r>
            <a:endParaRPr lang="en-US" altLang="ko-KR" sz="1477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2410" y="2362001"/>
            <a:ext cx="3453908" cy="391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Ⅰ. Overview                      · · · 2P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Ⅱ. Step1 :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목표 설정          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· · · 3P</a:t>
            </a: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Ⅲ. Step2 :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분석 계획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· · · 4P</a:t>
            </a: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Ⅳ. Step3 : Data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분석 결과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· · · 5P</a:t>
            </a: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Ⅴ. Step4 :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최종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결론          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·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· ·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18P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endParaRPr lang="en-US" altLang="ko-KR" sz="5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Ⅵ. Project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모니터링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· · ·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19P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이등변 삼각형 20"/>
          <p:cNvSpPr/>
          <p:nvPr/>
        </p:nvSpPr>
        <p:spPr bwMode="auto">
          <a:xfrm rot="5400000">
            <a:off x="201009" y="910743"/>
            <a:ext cx="782230" cy="830769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 sz="166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33775" y="946046"/>
            <a:ext cx="6267449" cy="566874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000" y="160225"/>
            <a:ext cx="9677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Ⅰ. Overview</a:t>
            </a:r>
            <a:endParaRPr lang="ko-KR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734ED90-502E-4EE8-A41C-7FBCAC65BF92}"/>
              </a:ext>
            </a:extLst>
          </p:cNvPr>
          <p:cNvSpPr txBox="1"/>
          <p:nvPr/>
        </p:nvSpPr>
        <p:spPr>
          <a:xfrm>
            <a:off x="3551586" y="1020594"/>
            <a:ext cx="62674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□ 개요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61D94E4-6088-4793-AD22-475DBC4CB395}"/>
              </a:ext>
            </a:extLst>
          </p:cNvPr>
          <p:cNvSpPr/>
          <p:nvPr/>
        </p:nvSpPr>
        <p:spPr>
          <a:xfrm>
            <a:off x="3731519" y="1373001"/>
            <a:ext cx="5882664" cy="366276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Covid19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전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후 업종별 매출액 변화 분석 및 마케팅 활성화 방안 도출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AAF021B-C9FF-DD0B-B406-BB0FB4659148}"/>
              </a:ext>
            </a:extLst>
          </p:cNvPr>
          <p:cNvSpPr/>
          <p:nvPr/>
        </p:nvSpPr>
        <p:spPr>
          <a:xfrm>
            <a:off x="3731518" y="5303588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1)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3FA4B6B-9B63-59E7-F56F-DA08AFF8503B}"/>
              </a:ext>
            </a:extLst>
          </p:cNvPr>
          <p:cNvSpPr/>
          <p:nvPr/>
        </p:nvSpPr>
        <p:spPr>
          <a:xfrm>
            <a:off x="3731518" y="5574626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목표 설정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주제 선정 및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문제 정의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분석 배경</a:t>
            </a: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08C8F27-134B-E8DE-70C8-23C0F350FDAA}"/>
              </a:ext>
            </a:extLst>
          </p:cNvPr>
          <p:cNvSpPr/>
          <p:nvPr/>
        </p:nvSpPr>
        <p:spPr>
          <a:xfrm>
            <a:off x="5220281" y="4461159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2)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051BF9A-0768-5E4A-7B3B-503827A18904}"/>
              </a:ext>
            </a:extLst>
          </p:cNvPr>
          <p:cNvSpPr/>
          <p:nvPr/>
        </p:nvSpPr>
        <p:spPr>
          <a:xfrm>
            <a:off x="5220281" y="4732197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분석 계획 수립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Data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수집 전략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Data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분석 전략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결과 보고 예측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F6B5C01-812D-C73A-7BDA-AC95E7216AE5}"/>
              </a:ext>
            </a:extLst>
          </p:cNvPr>
          <p:cNvSpPr/>
          <p:nvPr/>
        </p:nvSpPr>
        <p:spPr>
          <a:xfrm>
            <a:off x="6709044" y="3584833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3)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E5EFF41-FF25-C35D-E70A-8467F54511E3}"/>
              </a:ext>
            </a:extLst>
          </p:cNvPr>
          <p:cNvSpPr/>
          <p:nvPr/>
        </p:nvSpPr>
        <p:spPr>
          <a:xfrm>
            <a:off x="6709044" y="3855871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</a:t>
            </a: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Data 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분석</a:t>
            </a: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시각화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Data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수집 및 </a:t>
            </a:r>
            <a:r>
              <a:rPr lang="ko-KR" altLang="en-US" sz="900" dirty="0" err="1">
                <a:solidFill>
                  <a:srgbClr val="002060"/>
                </a:solidFill>
                <a:latin typeface="+mn-ea"/>
              </a:rPr>
              <a:t>전처리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시나리오별 분석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Data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시각화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31F1834-BF61-7D4A-0441-CA7060C29633}"/>
              </a:ext>
            </a:extLst>
          </p:cNvPr>
          <p:cNvSpPr/>
          <p:nvPr/>
        </p:nvSpPr>
        <p:spPr>
          <a:xfrm>
            <a:off x="8236806" y="2736807"/>
            <a:ext cx="1377377" cy="20246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Step 4)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46A21CC-4A3A-B03F-AFAD-832F8210F21F}"/>
              </a:ext>
            </a:extLst>
          </p:cNvPr>
          <p:cNvSpPr/>
          <p:nvPr/>
        </p:nvSpPr>
        <p:spPr>
          <a:xfrm>
            <a:off x="8236806" y="3007845"/>
            <a:ext cx="1377377" cy="8536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▷ 최종 결과 보고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최종 결과 보고 작성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- Review /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모니터링을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900" dirty="0">
                <a:solidFill>
                  <a:srgbClr val="002060"/>
                </a:solidFill>
                <a:latin typeface="+mn-ea"/>
              </a:rPr>
              <a:t>   </a:t>
            </a:r>
            <a:r>
              <a:rPr lang="ko-KR" altLang="en-US" sz="900" dirty="0">
                <a:solidFill>
                  <a:srgbClr val="002060"/>
                </a:solidFill>
                <a:latin typeface="+mn-ea"/>
              </a:rPr>
              <a:t>통한 보완점 점검</a:t>
            </a:r>
            <a:endParaRPr lang="en-US" altLang="ko-KR" sz="9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051BF9A-0768-5E4A-7B3B-503827A18904}"/>
              </a:ext>
            </a:extLst>
          </p:cNvPr>
          <p:cNvSpPr/>
          <p:nvPr/>
        </p:nvSpPr>
        <p:spPr>
          <a:xfrm>
            <a:off x="3730240" y="1793222"/>
            <a:ext cx="3560246" cy="943586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*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분석 배경</a:t>
            </a:r>
            <a:endParaRPr lang="en-US" altLang="ko-KR" sz="12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  - 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코로나 전 </a:t>
            </a: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/ 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후에 따른 업종별 소비 패턴 분석을 통한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002060"/>
                </a:solidFill>
                <a:latin typeface="+mn-ea"/>
              </a:rPr>
              <a:t>    </a:t>
            </a:r>
            <a:r>
              <a:rPr lang="ko-KR" altLang="en-US" sz="1000" b="1" dirty="0">
                <a:solidFill>
                  <a:srgbClr val="002060"/>
                </a:solidFill>
                <a:latin typeface="+mn-ea"/>
              </a:rPr>
              <a:t>포스트 코로나 시대의 즉각적인 대처방안 마련</a:t>
            </a:r>
            <a:endParaRPr lang="en-US" altLang="ko-KR" sz="10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3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Ⅱ. Step1 :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목표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주제 선정 및 문제 정의</a:t>
            </a: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3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0C733EE-95B8-7FAC-7F99-3182F615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" y="1249960"/>
            <a:ext cx="4761723" cy="25438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1CB71B3-D6DD-6820-BE53-969097A3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4" y="3894436"/>
            <a:ext cx="4742474" cy="8544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41BC1B4-911C-2E58-4BB8-FC12E6940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1" y="4781495"/>
            <a:ext cx="4785155" cy="8668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CBB7F11-8D07-1C46-4289-F9B4FD860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" y="5698279"/>
            <a:ext cx="4761724" cy="82879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09B8732-17A0-62FD-C1A6-EE007657FC8C}"/>
              </a:ext>
            </a:extLst>
          </p:cNvPr>
          <p:cNvSpPr/>
          <p:nvPr/>
        </p:nvSpPr>
        <p:spPr>
          <a:xfrm>
            <a:off x="5170838" y="1609725"/>
            <a:ext cx="4513277" cy="48926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CA9E3CD-6C05-54B3-3F3F-0E30D749E3C1}"/>
              </a:ext>
            </a:extLst>
          </p:cNvPr>
          <p:cNvSpPr/>
          <p:nvPr/>
        </p:nvSpPr>
        <p:spPr>
          <a:xfrm>
            <a:off x="5321089" y="1766718"/>
            <a:ext cx="4251536" cy="745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▷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코로나 전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후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업종별 변화한 소비경향과 업종별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트렌드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분석을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통해 마케팅 방향 </a:t>
            </a:r>
            <a:r>
              <a:rPr lang="ko-KR" altLang="en-US" sz="1100" b="1" dirty="0">
                <a:solidFill>
                  <a:srgbClr val="0000FF"/>
                </a:solidFill>
                <a:latin typeface="+mn-ea"/>
              </a:rPr>
              <a:t>제시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28C951A-EEAD-5F7F-E42E-10654A54E149}"/>
              </a:ext>
            </a:extLst>
          </p:cNvPr>
          <p:cNvSpPr/>
          <p:nvPr/>
        </p:nvSpPr>
        <p:spPr>
          <a:xfrm>
            <a:off x="5246053" y="1664375"/>
            <a:ext cx="2398474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>
                <a:solidFill>
                  <a:schemeClr val="bg1"/>
                </a:solidFill>
                <a:latin typeface="+mn-ea"/>
              </a:rPr>
              <a:t> 주제 </a:t>
            </a: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선정</a:t>
            </a:r>
          </a:p>
        </p:txBody>
      </p:sp>
      <p:sp>
        <p:nvSpPr>
          <p:cNvPr id="23" name="사각형: 둥근 위쪽 모서리 121">
            <a:extLst>
              <a:ext uri="{FF2B5EF4-FFF2-40B4-BE49-F238E27FC236}">
                <a16:creationId xmlns="" xmlns:a16="http://schemas.microsoft.com/office/drawing/2014/main" id="{F19CF30C-37AB-5E60-FC81-88424295C660}"/>
              </a:ext>
            </a:extLst>
          </p:cNvPr>
          <p:cNvSpPr/>
          <p:nvPr/>
        </p:nvSpPr>
        <p:spPr>
          <a:xfrm>
            <a:off x="5170838" y="1249960"/>
            <a:ext cx="4513277" cy="312074"/>
          </a:xfrm>
          <a:prstGeom prst="round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002060"/>
                </a:solidFill>
                <a:latin typeface="+mn-ea"/>
              </a:rPr>
              <a:t>Definition</a:t>
            </a:r>
            <a:endParaRPr lang="ko-KR" altLang="en-US" sz="15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62FA72B-57DD-A013-58CE-5200964B5EF6}"/>
              </a:ext>
            </a:extLst>
          </p:cNvPr>
          <p:cNvSpPr/>
          <p:nvPr/>
        </p:nvSpPr>
        <p:spPr>
          <a:xfrm>
            <a:off x="5321089" y="2734962"/>
            <a:ext cx="4251536" cy="2559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▷ 신용카드 부서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카드 매출액이 감소하여 증가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감소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최대비중 업종 등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 구분하여 마케팅이 필요한데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세부적인 현황 파악이 어려움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▷ 여수신 전략부서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우량거래처를 발굴하여 마케팅을 시도함과 동시에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어려운 거래처에는 코로나대출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소상공인 대출 등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상품 권유를 통해 적합한 마케팅 기준이 필요함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▷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+mn-ea"/>
              </a:rPr>
              <a:t>리스크관리부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상품개발부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-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부실 위험이 있는 업종 선별 및 대응이 어려움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고객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니즈에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따른 신상품 개발 혹은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리뉴얼이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필요함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0C69DF7-61AE-B3BB-563D-AC92595C0201}"/>
              </a:ext>
            </a:extLst>
          </p:cNvPr>
          <p:cNvSpPr/>
          <p:nvPr/>
        </p:nvSpPr>
        <p:spPr>
          <a:xfrm>
            <a:off x="5246053" y="2622666"/>
            <a:ext cx="2398474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 Stakeholders &amp; Pain Point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AB37AD6-80DB-921E-4709-621497B580AB}"/>
              </a:ext>
            </a:extLst>
          </p:cNvPr>
          <p:cNvSpPr/>
          <p:nvPr/>
        </p:nvSpPr>
        <p:spPr>
          <a:xfrm>
            <a:off x="5321089" y="5543669"/>
            <a:ext cx="4251536" cy="87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▷ 세부적인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업종별 소비경향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트렌드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분석의 부재로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현시점 및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향후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다른 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</a:rPr>
              <a:t>팬데믹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 상황에서의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카드 마케팅 전략수립이 어려움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DFF0792-3F73-6513-63E1-1F1B882269FD}"/>
              </a:ext>
            </a:extLst>
          </p:cNvPr>
          <p:cNvSpPr/>
          <p:nvPr/>
        </p:nvSpPr>
        <p:spPr>
          <a:xfrm>
            <a:off x="5232801" y="5433545"/>
            <a:ext cx="2398474" cy="325773"/>
          </a:xfrm>
          <a:prstGeom prst="rect">
            <a:avLst/>
          </a:prstGeom>
          <a:solidFill>
            <a:srgbClr val="00206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 Problem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53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Ⅲ. Step2 :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계획</a:t>
            </a:r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Data 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수집 및 분석 전략</a:t>
            </a: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4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xmlns="" id="{B9DD6BEC-5EBD-F12B-C1E6-28A91F3C2325}"/>
              </a:ext>
            </a:extLst>
          </p:cNvPr>
          <p:cNvSpPr/>
          <p:nvPr/>
        </p:nvSpPr>
        <p:spPr>
          <a:xfrm>
            <a:off x="276837" y="1249960"/>
            <a:ext cx="4513277" cy="478172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1500" b="1" dirty="0">
                <a:solidFill>
                  <a:schemeClr val="bg1"/>
                </a:solidFill>
                <a:latin typeface="+mn-ea"/>
              </a:rPr>
              <a:t>수집 전략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10DDEDF-0A82-158B-B8C8-4DB2B51654B3}"/>
              </a:ext>
            </a:extLst>
          </p:cNvPr>
          <p:cNvSpPr/>
          <p:nvPr/>
        </p:nvSpPr>
        <p:spPr>
          <a:xfrm>
            <a:off x="276837" y="1728132"/>
            <a:ext cx="4513277" cy="46223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66EA74A-4128-29BC-BCC1-D71F68E4CB3B}"/>
              </a:ext>
            </a:extLst>
          </p:cNvPr>
          <p:cNvSpPr/>
          <p:nvPr/>
        </p:nvSpPr>
        <p:spPr>
          <a:xfrm>
            <a:off x="493554" y="1820830"/>
            <a:ext cx="4095224" cy="75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Data 1)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코로나 </a:t>
            </a:r>
            <a:r>
              <a:rPr lang="ko-KR" altLang="en-US" sz="1300" b="1" dirty="0" err="1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수 추이 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+mn-ea"/>
              </a:rPr>
              <a:t>통계청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5" name="사각형: 둥근 위쪽 모서리 54">
            <a:extLst>
              <a:ext uri="{FF2B5EF4-FFF2-40B4-BE49-F238E27FC236}">
                <a16:creationId xmlns:a16="http://schemas.microsoft.com/office/drawing/2014/main" xmlns="" id="{439A7189-8A98-F39D-EE54-C30D9B786A99}"/>
              </a:ext>
            </a:extLst>
          </p:cNvPr>
          <p:cNvSpPr/>
          <p:nvPr/>
        </p:nvSpPr>
        <p:spPr>
          <a:xfrm>
            <a:off x="5082332" y="1249960"/>
            <a:ext cx="4513277" cy="478172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1500" b="1" dirty="0">
                <a:solidFill>
                  <a:schemeClr val="bg1"/>
                </a:solidFill>
                <a:latin typeface="+mn-ea"/>
              </a:rPr>
              <a:t>분석 전략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7F2C8002-DAD6-566B-1709-451EE6388F3D}"/>
              </a:ext>
            </a:extLst>
          </p:cNvPr>
          <p:cNvSpPr/>
          <p:nvPr/>
        </p:nvSpPr>
        <p:spPr>
          <a:xfrm>
            <a:off x="5082332" y="1728132"/>
            <a:ext cx="4513277" cy="46223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AAF2D85-20B8-C08F-1A3F-FA39992D6BA2}"/>
              </a:ext>
            </a:extLst>
          </p:cNvPr>
          <p:cNvSpPr/>
          <p:nvPr/>
        </p:nvSpPr>
        <p:spPr>
          <a:xfrm>
            <a:off x="5236774" y="1820830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코로나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수 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vs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소비자 동향 지수 추이 비교 분석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3016FFE-0CC0-18C7-3676-E0A76C4B9AFD}"/>
              </a:ext>
            </a:extLst>
          </p:cNvPr>
          <p:cNvSpPr/>
          <p:nvPr/>
        </p:nvSpPr>
        <p:spPr>
          <a:xfrm>
            <a:off x="493554" y="2717458"/>
            <a:ext cx="4095224" cy="75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Data 2)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소비자 동향 지수 추이 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+mn-ea"/>
              </a:rPr>
              <a:t>한국은행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B9BA481-DCC4-7400-810D-57259B0845B3}"/>
              </a:ext>
            </a:extLst>
          </p:cNvPr>
          <p:cNvSpPr/>
          <p:nvPr/>
        </p:nvSpPr>
        <p:spPr>
          <a:xfrm>
            <a:off x="493554" y="3604888"/>
            <a:ext cx="4095224" cy="75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Data 3)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코로나 전후 전체 카드 매출액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+mn-ea"/>
              </a:rPr>
              <a:t>한국은행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5F6FC10-4716-5F65-2CB1-B594AF5C4E23}"/>
              </a:ext>
            </a:extLst>
          </p:cNvPr>
          <p:cNvSpPr/>
          <p:nvPr/>
        </p:nvSpPr>
        <p:spPr>
          <a:xfrm>
            <a:off x="493554" y="4492318"/>
            <a:ext cx="4095224" cy="75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Data 4)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코로나 전후 업종별 개인 신용카드</a:t>
            </a:r>
            <a:endParaRPr lang="en-US" altLang="ko-KR" sz="13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              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매출액 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+mn-ea"/>
              </a:rPr>
              <a:t>한국은행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8AAFAFD-65E3-BC9E-5167-991A4CD3DD8E}"/>
              </a:ext>
            </a:extLst>
          </p:cNvPr>
          <p:cNvSpPr/>
          <p:nvPr/>
        </p:nvSpPr>
        <p:spPr>
          <a:xfrm>
            <a:off x="493554" y="5386034"/>
            <a:ext cx="4095224" cy="75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▷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Data 5) 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포스 단말기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,</a:t>
            </a:r>
            <a:r>
              <a:rPr lang="ko-KR" altLang="en-US" sz="1300" b="1" dirty="0" err="1">
                <a:solidFill>
                  <a:srgbClr val="002060"/>
                </a:solidFill>
                <a:latin typeface="+mn-ea"/>
              </a:rPr>
              <a:t>무인데스크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이용현황 </a:t>
            </a: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solidFill>
                  <a:srgbClr val="002060"/>
                </a:solidFill>
                <a:latin typeface="+mn-ea"/>
              </a:rPr>
              <a:t>                </a:t>
            </a:r>
            <a:r>
              <a:rPr lang="ko-KR" altLang="en-US" sz="1300" b="1" dirty="0" err="1">
                <a:solidFill>
                  <a:srgbClr val="002060"/>
                </a:solidFill>
                <a:latin typeface="+mn-ea"/>
              </a:rPr>
              <a:t>배달앱</a:t>
            </a:r>
            <a:r>
              <a:rPr lang="ko-KR" altLang="en-US" sz="1300" b="1" dirty="0">
                <a:solidFill>
                  <a:srgbClr val="002060"/>
                </a:solidFill>
                <a:latin typeface="+mn-ea"/>
              </a:rPr>
              <a:t> 및 배달대행 이용현황 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1000" dirty="0">
                <a:solidFill>
                  <a:srgbClr val="002060"/>
                </a:solidFill>
                <a:latin typeface="+mn-ea"/>
              </a:rPr>
              <a:t>통계청</a:t>
            </a:r>
            <a:r>
              <a:rPr lang="en-US" altLang="ko-KR" sz="1000" dirty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F77264C-EAA2-D35C-D025-AE22C0DC73B0}"/>
              </a:ext>
            </a:extLst>
          </p:cNvPr>
          <p:cNvSpPr/>
          <p:nvPr/>
        </p:nvSpPr>
        <p:spPr>
          <a:xfrm>
            <a:off x="5236774" y="2465427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코로나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수 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vs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업종별 개인 신용매출액 상관분석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F4654F5-43E9-4181-9948-73200B7AE97C}"/>
              </a:ext>
            </a:extLst>
          </p:cNvPr>
          <p:cNvSpPr/>
          <p:nvPr/>
        </p:nvSpPr>
        <p:spPr>
          <a:xfrm>
            <a:off x="5236774" y="3110024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코로나 전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후 전체 카드 매출액 추이 분석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(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개인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기업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신용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체크 포함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D95FCCE-0BDD-3E76-8553-2C43E9DE8CFB}"/>
              </a:ext>
            </a:extLst>
          </p:cNvPr>
          <p:cNvSpPr/>
          <p:nvPr/>
        </p:nvSpPr>
        <p:spPr>
          <a:xfrm>
            <a:off x="5236774" y="3754621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코로나 전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후 업종별 개인 신용카드 매출액 </a:t>
            </a:r>
            <a:r>
              <a:rPr lang="ko-KR" altLang="en-US" sz="1100" b="1" dirty="0" err="1">
                <a:solidFill>
                  <a:srgbClr val="002060"/>
                </a:solidFill>
                <a:latin typeface="+mn-ea"/>
              </a:rPr>
              <a:t>증감율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 비교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(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증감 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업종 선정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00BD4369-A64A-D20B-97BC-BCDF29760D20}"/>
              </a:ext>
            </a:extLst>
          </p:cNvPr>
          <p:cNvSpPr/>
          <p:nvPr/>
        </p:nvSpPr>
        <p:spPr>
          <a:xfrm>
            <a:off x="5236774" y="4399218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업종 대분류 기준 증가 </a:t>
            </a: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Top3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업종의 소분류별 상세분석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(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주요 증감 원인 등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9B4DF28-AEA1-19A2-D1A6-F947189A9325}"/>
              </a:ext>
            </a:extLst>
          </p:cNvPr>
          <p:cNvSpPr/>
          <p:nvPr/>
        </p:nvSpPr>
        <p:spPr>
          <a:xfrm>
            <a:off x="5236774" y="5043815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매출액 감소업종의 회복정도 분석</a:t>
            </a:r>
            <a:endParaRPr lang="en-US" altLang="ko-KR" sz="11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  (</a:t>
            </a:r>
            <a:r>
              <a:rPr lang="ko-KR" altLang="en-US" sz="1100" dirty="0">
                <a:solidFill>
                  <a:srgbClr val="002060"/>
                </a:solidFill>
                <a:latin typeface="+mn-ea"/>
              </a:rPr>
              <a:t>코로나 이전 대비 現 매출액 수준 비교</a:t>
            </a: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9E55A75-75EE-B025-0165-F0B52C967231}"/>
              </a:ext>
            </a:extLst>
          </p:cNvPr>
          <p:cNvSpPr/>
          <p:nvPr/>
        </p:nvSpPr>
        <p:spPr>
          <a:xfrm>
            <a:off x="5236774" y="5688412"/>
            <a:ext cx="4175672" cy="48803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√ 매출액 최대업종의 원인 분석</a:t>
            </a: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67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2512541"/>
            <a:ext cx="9226550" cy="3501081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코로나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19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확진자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vs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소비자 동향지수 비교 분석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5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20.1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월 코로나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19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국내 첫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확진자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발생 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약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개월간 소비자동향지수 하락 추세 →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20.4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월 지수 최저점 기록 후 지속 증가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21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 이후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지출 부문에 있어서는 점차 나아질 것으로 예상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하고 있으나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수입 부문에서는 여전히 소득에 대한 부담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을 느끼고 있음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국내 코로나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확진자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수 최대였던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22.3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월의 경우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오히려 소비 지출 전망을 긍정적으로 예상        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※ 22.3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월 신규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확진자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수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9,962,498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명</a:t>
            </a:r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전파력은 강하나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중증도는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낮았던 신종바이러스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오미크론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등에 의했던 것으로 코로나 </a:t>
            </a:r>
            <a:r>
              <a:rPr lang="ko-KR" altLang="en-US" sz="1100" b="1" dirty="0" err="1" smtClean="0">
                <a:solidFill>
                  <a:srgbClr val="0000FF"/>
                </a:solidFill>
                <a:latin typeface="+mn-ea"/>
              </a:rPr>
              <a:t>확진에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 대한 공포감이 낮아진 결과로 추정 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코로나 신규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확진자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수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&amp; 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소비자 동향지수 추이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2598815"/>
            <a:ext cx="751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* Data : 2020.01 ~ 2022.05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월 코로나 신규 </a:t>
            </a:r>
            <a:r>
              <a:rPr lang="ko-KR" altLang="en-US" sz="1200" b="1" dirty="0" err="1" smtClean="0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 수 및 소비자 동향지수 추이 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(2022.05</a:t>
            </a:r>
            <a:r>
              <a:rPr lang="ko-KR" altLang="en-US" sz="1000" dirty="0" smtClean="0">
                <a:solidFill>
                  <a:srgbClr val="002060"/>
                </a:solidFill>
                <a:latin typeface="+mn-ea"/>
              </a:rPr>
              <a:t>월 기준</a:t>
            </a:r>
            <a:r>
              <a:rPr lang="en-US" altLang="ko-KR" sz="1000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5930685"/>
            <a:ext cx="935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소비자 동향 지수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매월 한국은행이 소비자의 경제상황에 대한 인식과 향후 소비지출전망 등을 조사하여 지수화한 것으로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      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지수가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보다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크면 경기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전망에 대한 긍정적 인식이 더 높다는 것을 의미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(100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기준으로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까지 값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724148" y="4562412"/>
            <a:ext cx="86389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8127790" y="3889399"/>
            <a:ext cx="360796" cy="2508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347170"/>
            <a:ext cx="9359850" cy="20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통계청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(KOSIS)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소비자동향조사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전국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2008.9~)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8168691" y="3018596"/>
            <a:ext cx="1457909" cy="22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천만명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5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6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코로나 발생 당시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(2020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주요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Keyword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의 경우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감염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/ 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환자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/ 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바이러스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등 대부분 코로나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19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발생과 관련된 반면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  코로나 발생으로 일정기간 경과 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(2022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주요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Keyword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의 경우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대선 등 영향으로 사회적 관심 많이 낮아짐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주요 키워드 모니터링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(Word Cloud)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1-1)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코로나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19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전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후에 따른 주요 키워드 비교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8" y="2570855"/>
            <a:ext cx="3114062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20.01.01 ~ 20.12.31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8" t="17406" r="9656" b="18371"/>
          <a:stretch/>
        </p:blipFill>
        <p:spPr>
          <a:xfrm>
            <a:off x="357494" y="3074138"/>
            <a:ext cx="2976256" cy="315607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276838" y="2570728"/>
            <a:ext cx="3114062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3390900" y="2570855"/>
            <a:ext cx="3114062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22.01.01 ~ 22.06.20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3390900" y="2570728"/>
            <a:ext cx="3114062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6504962" y="2570855"/>
            <a:ext cx="3248638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주요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Key word Top 10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6504962" y="2570728"/>
            <a:ext cx="3248638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2" t="17627" r="10288" b="18109"/>
          <a:stretch/>
        </p:blipFill>
        <p:spPr>
          <a:xfrm>
            <a:off x="3459802" y="3074137"/>
            <a:ext cx="2976257" cy="31560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268" y="3074136"/>
            <a:ext cx="3099132" cy="31560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67505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Google ‘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코로나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’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검색 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관련 기사 타이틀로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크롤링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3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7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6337218" y="1625600"/>
            <a:ext cx="3365583" cy="4941905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* Data : 2020.03 ~ 2021.12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월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간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코로나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신규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2060"/>
                </a:solidFill>
                <a:latin typeface="+mn-ea"/>
              </a:rPr>
              <a:t>          </a:t>
            </a:r>
            <a:r>
              <a:rPr lang="ko-KR" altLang="en-US" sz="1100" b="1" dirty="0" err="1" smtClean="0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+mn-ea"/>
              </a:rPr>
              <a:t>수 및 업종별 매출액 </a:t>
            </a:r>
            <a:r>
              <a:rPr lang="ko-KR" altLang="en-US" sz="1100" b="1" dirty="0" smtClean="0">
                <a:solidFill>
                  <a:srgbClr val="002060"/>
                </a:solidFill>
                <a:latin typeface="+mn-ea"/>
              </a:rPr>
              <a:t>금액</a:t>
            </a:r>
            <a:endParaRPr lang="en-US" altLang="ko-KR" sz="1100" b="1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          (x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축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업종별 매출액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/ y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축 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sz="1100" dirty="0" err="1" smtClean="0">
                <a:solidFill>
                  <a:srgbClr val="002060"/>
                </a:solidFill>
                <a:latin typeface="+mn-ea"/>
              </a:rPr>
              <a:t>확진자</a:t>
            </a:r>
            <a:r>
              <a:rPr lang="ko-KR" altLang="en-US" sz="1100" dirty="0" smtClean="0">
                <a:solidFill>
                  <a:srgbClr val="002060"/>
                </a:solidFill>
                <a:latin typeface="+mn-ea"/>
              </a:rPr>
              <a:t> 수</a:t>
            </a:r>
            <a:r>
              <a:rPr lang="en-US" altLang="ko-KR" sz="1100" dirty="0" smtClean="0">
                <a:solidFill>
                  <a:srgbClr val="00206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* </a:t>
            </a: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22.1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월 이후 코로나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확진자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급증으로</a:t>
            </a:r>
            <a:endParaRPr lang="en-US" altLang="ko-KR" sz="900" dirty="0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</a:t>
            </a:r>
            <a:r>
              <a:rPr lang="ko-KR" altLang="en-US" sz="900" dirty="0" err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이상치로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판단하여 </a:t>
            </a:r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제외함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√ 양의 상관관계 업종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(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코로나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확진자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수 ↑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개인 신용매출액 ↑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종합소매업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’ /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전자상거래업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/ ‘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연료업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등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√ 음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상관관계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업종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(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코로나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확진자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수 ↑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개인 신용매출액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↓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   →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자동차업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/ 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가구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</a:rPr>
              <a:t>가전업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등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*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약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22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개월간의 월별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Data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로 건수 미비에 따른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유의미한 상관분석 결과는 도출 불가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코로나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19 </a:t>
            </a:r>
            <a:r>
              <a:rPr lang="ko-KR" altLang="en-US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확진자</a:t>
            </a:r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500" b="1" dirty="0" err="1" smtClean="0">
                <a:solidFill>
                  <a:srgbClr val="002060"/>
                </a:solidFill>
                <a:latin typeface="맑은 고딕" panose="020B0503020000020004" pitchFamily="50" charset="-127"/>
              </a:rPr>
              <a:t>vs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업종별 개인 신용매출액 상관분석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6337218" y="1165652"/>
            <a:ext cx="3365583" cy="45994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코로나 </a:t>
            </a:r>
            <a:r>
              <a:rPr lang="ko-KR" altLang="en-US" sz="1300" b="1" dirty="0" err="1" smtClean="0">
                <a:solidFill>
                  <a:schemeClr val="bg1"/>
                </a:solidFill>
                <a:latin typeface="+mn-ea"/>
              </a:rPr>
              <a:t>확진자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 수에 따른 업종별</a:t>
            </a:r>
            <a:endParaRPr lang="en-US" altLang="ko-KR" sz="13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개인 신용매출액 상관분석 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300" b="1" dirty="0" err="1" smtClean="0">
                <a:solidFill>
                  <a:schemeClr val="bg1"/>
                </a:solidFill>
                <a:latin typeface="+mn-ea"/>
              </a:rPr>
              <a:t>reg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 plot)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1163800"/>
            <a:ext cx="5958863" cy="540370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1163800"/>
            <a:ext cx="5958863" cy="54037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506097" y="1193251"/>
            <a:ext cx="1683608" cy="10968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94919" y="1193251"/>
            <a:ext cx="1683608" cy="109686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506097" y="2330496"/>
            <a:ext cx="1683608" cy="104701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83741" y="3419126"/>
            <a:ext cx="1683608" cy="109686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506097" y="3427364"/>
            <a:ext cx="1683608" cy="1096868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2" y="2884868"/>
            <a:ext cx="4542547" cy="3658893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8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코로나 발생 전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(2019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과 코로나 발생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년 후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(2021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전체 카드 매출액 추이 모니터링 결과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월별 매출액 증감 유사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한 형태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√ 반면 코로나 발생 초기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(2020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년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의 경우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기존 패턴과는 다소 차이 존재함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월 감소 후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월 반등 미비한 수준이었으며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전년 동기 대비 크게 감소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0000FF"/>
                </a:solidFill>
                <a:latin typeface="+mn-ea"/>
              </a:rPr>
              <a:t>▷ 발생 초기 소비자동향지수 하락세 및 기업의 활동 위축 등으로 카드 매출액 역시 감소한 것으로 추정</a:t>
            </a:r>
            <a:endParaRPr lang="en-US" altLang="ko-KR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전체 카드 매출액 추이 분석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3)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코로나 전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후 전체 카드 매출액 추이 분석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267447" y="2573763"/>
            <a:ext cx="751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* Data : 2019.01 ~ 2022.02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월 전체 카드 매출액 </a:t>
            </a:r>
            <a:r>
              <a:rPr lang="en-US" altLang="ko-KR" sz="800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rgbClr val="002060"/>
                </a:solidFill>
                <a:latin typeface="+mn-ea"/>
              </a:rPr>
              <a:t>개인</a:t>
            </a:r>
            <a:r>
              <a:rPr lang="en-US" altLang="ko-KR" sz="800" dirty="0" smtClean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002060"/>
                </a:solidFill>
                <a:latin typeface="+mn-ea"/>
              </a:rPr>
              <a:t>기업</a:t>
            </a:r>
            <a:r>
              <a:rPr lang="en-US" altLang="ko-KR" sz="80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rgbClr val="002060"/>
                </a:solidFill>
                <a:latin typeface="+mn-ea"/>
              </a:rPr>
              <a:t>신용</a:t>
            </a:r>
            <a:r>
              <a:rPr lang="en-US" altLang="ko-KR" sz="800" dirty="0" smtClean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800" dirty="0" smtClean="0">
                <a:solidFill>
                  <a:srgbClr val="002060"/>
                </a:solidFill>
                <a:latin typeface="+mn-ea"/>
              </a:rPr>
              <a:t>체크 포함</a:t>
            </a:r>
            <a:r>
              <a:rPr lang="en-US" altLang="ko-KR" sz="800" dirty="0" smtClean="0">
                <a:solidFill>
                  <a:srgbClr val="002060"/>
                </a:solidFill>
                <a:latin typeface="+mn-ea"/>
              </a:rPr>
              <a:t>)</a:t>
            </a:r>
            <a:endParaRPr lang="ko-KR" altLang="en-US" sz="8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F4654F5-43E9-4181-9948-73200B7AE97C}"/>
              </a:ext>
            </a:extLst>
          </p:cNvPr>
          <p:cNvSpPr/>
          <p:nvPr/>
        </p:nvSpPr>
        <p:spPr>
          <a:xfrm>
            <a:off x="1243073" y="3046266"/>
            <a:ext cx="382528" cy="3220790"/>
          </a:xfrm>
          <a:prstGeom prst="rect">
            <a:avLst/>
          </a:prstGeom>
          <a:solidFill>
            <a:srgbClr val="FF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endParaRPr lang="en-US" altLang="ko-KR" sz="11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통계청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(KOSIS)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지급결제통계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8168691" y="2764596"/>
            <a:ext cx="1457909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10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조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1243072" y="5572323"/>
            <a:ext cx="360796" cy="2508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3307552" y="5162022"/>
            <a:ext cx="1537473" cy="41030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0000FF"/>
                </a:solidFill>
                <a:latin typeface="+mn-ea"/>
              </a:rPr>
              <a:t>코로나 </a:t>
            </a:r>
            <a:r>
              <a:rPr lang="en-US" altLang="ko-KR" sz="900" dirty="0" smtClean="0">
                <a:solidFill>
                  <a:srgbClr val="0000FF"/>
                </a:solidFill>
                <a:latin typeface="+mn-ea"/>
              </a:rPr>
              <a:t>2</a:t>
            </a:r>
            <a:r>
              <a:rPr lang="ko-KR" altLang="en-US" sz="900" dirty="0" smtClean="0">
                <a:solidFill>
                  <a:srgbClr val="0000FF"/>
                </a:solidFill>
                <a:latin typeface="+mn-ea"/>
              </a:rPr>
              <a:t>차 대유행</a:t>
            </a:r>
            <a:endParaRPr lang="en-US" altLang="ko-KR" sz="900" dirty="0" smtClean="0">
              <a:solidFill>
                <a:srgbClr val="0000FF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900" dirty="0" smtClean="0">
                <a:solidFill>
                  <a:srgbClr val="0000FF"/>
                </a:solidFill>
                <a:latin typeface="+mn-ea"/>
              </a:rPr>
              <a:t>20.8</a:t>
            </a:r>
            <a:r>
              <a:rPr lang="ko-KR" altLang="en-US" sz="900" dirty="0" smtClean="0">
                <a:solidFill>
                  <a:srgbClr val="0000FF"/>
                </a:solidFill>
                <a:latin typeface="+mn-ea"/>
              </a:rPr>
              <a:t>월</a:t>
            </a:r>
            <a:r>
              <a:rPr lang="en-US" altLang="ko-KR" sz="900" dirty="0" smtClean="0">
                <a:solidFill>
                  <a:srgbClr val="0000FF"/>
                </a:solidFill>
                <a:latin typeface="+mn-ea"/>
              </a:rPr>
              <a:t>~)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49" y="2638425"/>
            <a:ext cx="4529467" cy="387210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5073040" y="2570728"/>
            <a:ext cx="4680559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48263" y="5795963"/>
            <a:ext cx="876757" cy="173832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48263" y="5572323"/>
            <a:ext cx="876757" cy="173832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148263" y="3376256"/>
            <a:ext cx="876757" cy="173832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48263" y="4350530"/>
            <a:ext cx="876757" cy="1738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48263" y="5323276"/>
            <a:ext cx="876757" cy="1738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148263" y="3145451"/>
            <a:ext cx="876757" cy="1738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1" y="4625006"/>
            <a:ext cx="4601819" cy="19424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1" y="2903467"/>
            <a:ext cx="4601819" cy="17215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00" y="4625007"/>
            <a:ext cx="4680299" cy="19254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01" y="2881686"/>
            <a:ext cx="4680299" cy="1743321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 bwMode="auto">
          <a:xfrm>
            <a:off x="23780" y="642918"/>
            <a:ext cx="9882220" cy="0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 bwMode="auto">
          <a:xfrm>
            <a:off x="1" y="0"/>
            <a:ext cx="108000" cy="1116000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슬라이드 번호 개체 틀 2">
            <a:extLst>
              <a:ext uri="{FF2B5EF4-FFF2-40B4-BE49-F238E27FC236}">
                <a16:creationId xmlns:a16="http://schemas.microsoft.com/office/drawing/2014/main" xmlns="" id="{50106312-40CA-4543-AAA0-16888196C44B}"/>
              </a:ext>
            </a:extLst>
          </p:cNvPr>
          <p:cNvSpPr txBox="1">
            <a:spLocks/>
          </p:cNvSpPr>
          <p:nvPr/>
        </p:nvSpPr>
        <p:spPr>
          <a:xfrm>
            <a:off x="3956529" y="6567506"/>
            <a:ext cx="2057400" cy="216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316997F-886F-4519-97AE-C5D5DB88D001}" type="slidenum">
              <a:rPr lang="ko-KR" altLang="en-US" sz="1100">
                <a:solidFill>
                  <a:prstClr val="black"/>
                </a:solidFill>
              </a:rPr>
              <a:pPr algn="ctr"/>
              <a:t>9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C2E515-ED14-BF6A-D054-16FC617420B0}"/>
              </a:ext>
            </a:extLst>
          </p:cNvPr>
          <p:cNvSpPr txBox="1"/>
          <p:nvPr/>
        </p:nvSpPr>
        <p:spPr>
          <a:xfrm>
            <a:off x="108001" y="160225"/>
            <a:ext cx="7517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Ⅳ. Step3 : Data 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1163801"/>
            <a:ext cx="9476763" cy="1030269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매출액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증가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업종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 smtClean="0">
                <a:solidFill>
                  <a:srgbClr val="0000FF"/>
                </a:solidFill>
                <a:latin typeface="+mn-ea"/>
              </a:rPr>
              <a:t>전자상거래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0000FF"/>
                </a:solidFill>
                <a:latin typeface="+mn-ea"/>
              </a:rPr>
              <a:t>통신판매업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(+24.5%) </a:t>
            </a:r>
            <a:r>
              <a:rPr lang="ko-KR" altLang="en-US" sz="1100" dirty="0">
                <a:solidFill>
                  <a:srgbClr val="0000FF"/>
                </a:solidFill>
                <a:latin typeface="+mn-ea"/>
              </a:rPr>
              <a:t>→ </a:t>
            </a:r>
            <a:r>
              <a:rPr lang="ko-KR" altLang="en-US" sz="1100" dirty="0" err="1" smtClean="0">
                <a:solidFill>
                  <a:srgbClr val="0000FF"/>
                </a:solidFill>
                <a:latin typeface="+mn-ea"/>
              </a:rPr>
              <a:t>자동차업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(+20.9%) </a:t>
            </a:r>
            <a:r>
              <a:rPr lang="ko-KR" altLang="en-US" sz="1100" dirty="0" smtClean="0">
                <a:solidFill>
                  <a:srgbClr val="0000FF"/>
                </a:solidFill>
                <a:latin typeface="+mn-ea"/>
              </a:rPr>
              <a:t>→ 금융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0000FF"/>
                </a:solidFill>
                <a:latin typeface="+mn-ea"/>
              </a:rPr>
              <a:t>보험업</a:t>
            </a:r>
            <a:r>
              <a:rPr lang="en-US" altLang="ko-KR" sz="1100" dirty="0" smtClean="0">
                <a:solidFill>
                  <a:srgbClr val="0000FF"/>
                </a:solidFill>
                <a:latin typeface="+mn-ea"/>
              </a:rPr>
              <a:t>(+14.2%)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순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√ 매출액 감소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Top3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업종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여행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교통업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52.2%)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→ 의류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잡화업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17.3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%)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→ 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교육업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latin typeface="+mn-ea"/>
              </a:rPr>
              <a:t>△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16.8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%) </a:t>
            </a:r>
            <a:endParaRPr lang="en-US" altLang="ko-KR" sz="11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</a:rPr>
              <a:t>→ 해당 업종별 소분류 상세분석을 통한 매출액 증감 원인 분석 必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※ Data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입수 제한 등으로 일부 업종의 경우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제외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xmlns="" id="{9DED44D6-88AC-FF09-3EDB-CDE5EC8BD726}"/>
              </a:ext>
            </a:extLst>
          </p:cNvPr>
          <p:cNvSpPr/>
          <p:nvPr/>
        </p:nvSpPr>
        <p:spPr>
          <a:xfrm>
            <a:off x="276837" y="2297720"/>
            <a:ext cx="9476763" cy="273008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□ 업종별</a:t>
            </a:r>
            <a:r>
              <a:rPr lang="en-US" altLang="ko-KR" sz="13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300" b="1" dirty="0" smtClean="0">
                <a:solidFill>
                  <a:schemeClr val="bg1"/>
                </a:solidFill>
                <a:latin typeface="+mn-ea"/>
              </a:rPr>
              <a:t>개인 신용카드 매출액 증감률 비교</a:t>
            </a:r>
            <a:endParaRPr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127051" y="750830"/>
            <a:ext cx="7517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2060"/>
                </a:solidFill>
                <a:latin typeface="맑은 고딕" panose="020B0503020000020004" pitchFamily="50" charset="-127"/>
              </a:rPr>
              <a:t>□ 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4) 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코로나 전</a:t>
            </a:r>
            <a:r>
              <a:rPr lang="en-US" altLang="ko-KR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500" b="1" dirty="0" smtClean="0">
                <a:solidFill>
                  <a:srgbClr val="002060"/>
                </a:solidFill>
                <a:latin typeface="맑은 고딕" panose="020B0503020000020004" pitchFamily="50" charset="-127"/>
              </a:rPr>
              <a:t>후 업종별 개인 신용카드 매출액 증감률 비교 분석</a:t>
            </a:r>
            <a:endParaRPr lang="ko-KR" altLang="en-US" sz="1500" b="1" dirty="0">
              <a:solidFill>
                <a:srgbClr val="00206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276837" y="2570855"/>
            <a:ext cx="4676163" cy="29934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매출액 증가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Top3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A41E6D0-3D98-4ABD-2D97-FADD6286B007}"/>
              </a:ext>
            </a:extLst>
          </p:cNvPr>
          <p:cNvSpPr/>
          <p:nvPr/>
        </p:nvSpPr>
        <p:spPr>
          <a:xfrm>
            <a:off x="4953000" y="2570855"/>
            <a:ext cx="4800600" cy="299345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매출액 감소 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Top3</a:t>
            </a:r>
            <a:endParaRPr lang="en-US" altLang="ko-KR" sz="11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05E489D-9C57-2B2D-D016-219A611C7516}"/>
              </a:ext>
            </a:extLst>
          </p:cNvPr>
          <p:cNvSpPr/>
          <p:nvPr/>
        </p:nvSpPr>
        <p:spPr>
          <a:xfrm>
            <a:off x="4953000" y="2570728"/>
            <a:ext cx="4800600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DD56243-F4A5-074F-E71E-35CE5EC95EC8}"/>
              </a:ext>
            </a:extLst>
          </p:cNvPr>
          <p:cNvSpPr/>
          <p:nvPr/>
        </p:nvSpPr>
        <p:spPr>
          <a:xfrm>
            <a:off x="276837" y="2570728"/>
            <a:ext cx="9476763" cy="39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735329" y="6229350"/>
            <a:ext cx="314002" cy="2182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735329" y="5673725"/>
            <a:ext cx="314002" cy="2182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6735329" y="5455451"/>
            <a:ext cx="314002" cy="2182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005480" y="6120213"/>
            <a:ext cx="314002" cy="21827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6B5E0EC3-BABE-36BB-EBAF-5B0B56C1FE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64840" r="73964" b="5976"/>
          <a:stretch/>
        </p:blipFill>
        <p:spPr>
          <a:xfrm>
            <a:off x="2005480" y="5192543"/>
            <a:ext cx="314002" cy="218273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2169624" y="4940300"/>
            <a:ext cx="0" cy="150732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114C82AD-CC2E-DBC2-63FE-93D056BBADC8}"/>
              </a:ext>
            </a:extLst>
          </p:cNvPr>
          <p:cNvCxnSpPr>
            <a:cxnSpLocks/>
          </p:cNvCxnSpPr>
          <p:nvPr/>
        </p:nvCxnSpPr>
        <p:spPr>
          <a:xfrm>
            <a:off x="6897092" y="4940300"/>
            <a:ext cx="0" cy="150732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형 화살표 17"/>
          <p:cNvSpPr/>
          <p:nvPr/>
        </p:nvSpPr>
        <p:spPr>
          <a:xfrm>
            <a:off x="914400" y="3970202"/>
            <a:ext cx="508000" cy="365837"/>
          </a:xfrm>
          <a:prstGeom prst="circularArrow">
            <a:avLst>
              <a:gd name="adj1" fmla="val 10673"/>
              <a:gd name="adj2" fmla="val 828738"/>
              <a:gd name="adj3" fmla="val 20458076"/>
              <a:gd name="adj4" fmla="val 10284498"/>
              <a:gd name="adj5" fmla="val 125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원형 화살표 41"/>
          <p:cNvSpPr/>
          <p:nvPr/>
        </p:nvSpPr>
        <p:spPr>
          <a:xfrm>
            <a:off x="2319482" y="3827605"/>
            <a:ext cx="508000" cy="379501"/>
          </a:xfrm>
          <a:prstGeom prst="circularArrow">
            <a:avLst>
              <a:gd name="adj1" fmla="val 10673"/>
              <a:gd name="adj2" fmla="val 1450622"/>
              <a:gd name="adj3" fmla="val 20458076"/>
              <a:gd name="adj4" fmla="val 9783895"/>
              <a:gd name="adj5" fmla="val 125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원형 화살표 42"/>
          <p:cNvSpPr/>
          <p:nvPr/>
        </p:nvSpPr>
        <p:spPr>
          <a:xfrm>
            <a:off x="3685145" y="2981414"/>
            <a:ext cx="508000" cy="542009"/>
          </a:xfrm>
          <a:prstGeom prst="circularArrow">
            <a:avLst>
              <a:gd name="adj1" fmla="val 10673"/>
              <a:gd name="adj2" fmla="val 1142319"/>
              <a:gd name="adj3" fmla="val 20458076"/>
              <a:gd name="adj4" fmla="val 7506155"/>
              <a:gd name="adj5" fmla="val 1250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787425" y="3670199"/>
            <a:ext cx="761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14.2%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2192507" y="3561707"/>
            <a:ext cx="761949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20.9%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80357" y="2916701"/>
            <a:ext cx="761949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0000FF"/>
                </a:solidFill>
                <a:latin typeface="+mn-ea"/>
              </a:rPr>
              <a:t>24.5%</a:t>
            </a:r>
            <a:endParaRPr lang="ko-KR" altLang="en-US" sz="1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7" name="원형 화살표 46"/>
          <p:cNvSpPr/>
          <p:nvPr/>
        </p:nvSpPr>
        <p:spPr>
          <a:xfrm>
            <a:off x="5538077" y="2855968"/>
            <a:ext cx="595556" cy="1613430"/>
          </a:xfrm>
          <a:prstGeom prst="circularArrow">
            <a:avLst>
              <a:gd name="adj1" fmla="val 10673"/>
              <a:gd name="adj2" fmla="val 1285403"/>
              <a:gd name="adj3" fmla="val 20458076"/>
              <a:gd name="adj4" fmla="val 15637115"/>
              <a:gd name="adj5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원형 화살표 48"/>
          <p:cNvSpPr/>
          <p:nvPr/>
        </p:nvSpPr>
        <p:spPr>
          <a:xfrm>
            <a:off x="7049331" y="2954478"/>
            <a:ext cx="508000" cy="776147"/>
          </a:xfrm>
          <a:prstGeom prst="circularArrow">
            <a:avLst>
              <a:gd name="adj1" fmla="val 10673"/>
              <a:gd name="adj2" fmla="val 1285403"/>
              <a:gd name="adj3" fmla="val 20458076"/>
              <a:gd name="adj4" fmla="val 14437353"/>
              <a:gd name="adj5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원형 화살표 49"/>
          <p:cNvSpPr/>
          <p:nvPr/>
        </p:nvSpPr>
        <p:spPr>
          <a:xfrm>
            <a:off x="8470900" y="3066999"/>
            <a:ext cx="508000" cy="663626"/>
          </a:xfrm>
          <a:prstGeom prst="circularArrow">
            <a:avLst>
              <a:gd name="adj1" fmla="val 10673"/>
              <a:gd name="adj2" fmla="val 1285403"/>
              <a:gd name="adj3" fmla="val 20458076"/>
              <a:gd name="adj4" fmla="val 13739157"/>
              <a:gd name="adj5" fmla="val 125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5937688" y="2944062"/>
            <a:ext cx="761949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-52.2%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7416703" y="3048056"/>
            <a:ext cx="761949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-17.3%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8792922" y="3045901"/>
            <a:ext cx="761949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C00000"/>
                </a:solidFill>
                <a:latin typeface="+mn-ea"/>
              </a:rPr>
              <a:t>-16.8%</a:t>
            </a:r>
            <a:endParaRPr lang="ko-KR" altLang="en-US" sz="1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146C387-844F-4F7A-BFBB-8BA3EDA80BB7}"/>
              </a:ext>
            </a:extLst>
          </p:cNvPr>
          <p:cNvSpPr txBox="1"/>
          <p:nvPr/>
        </p:nvSpPr>
        <p:spPr>
          <a:xfrm>
            <a:off x="317551" y="6578992"/>
            <a:ext cx="9359850" cy="2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Source)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한국은행 경제통계시스템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(ECOS)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지역별 소비유형별 개인 신용카드 참고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8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</TotalTime>
  <Words>2928</Words>
  <Application>Microsoft Office PowerPoint</Application>
  <PresentationFormat>A4 용지(210x297mm)</PresentationFormat>
  <Paragraphs>354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김민우</dc:creator>
  <cp:lastModifiedBy>student</cp:lastModifiedBy>
  <cp:revision>2324</cp:revision>
  <cp:lastPrinted>2021-08-11T02:53:12Z</cp:lastPrinted>
  <dcterms:created xsi:type="dcterms:W3CDTF">2021-07-21T04:04:34Z</dcterms:created>
  <dcterms:modified xsi:type="dcterms:W3CDTF">2022-06-23T07:58:57Z</dcterms:modified>
</cp:coreProperties>
</file>