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1"/>
  </p:notesMasterIdLst>
  <p:handoutMasterIdLst>
    <p:handoutMasterId r:id="rId22"/>
  </p:handoutMasterIdLst>
  <p:sldIdLst>
    <p:sldId id="281" r:id="rId5"/>
    <p:sldId id="355" r:id="rId6"/>
    <p:sldId id="354" r:id="rId7"/>
    <p:sldId id="361" r:id="rId8"/>
    <p:sldId id="283" r:id="rId9"/>
    <p:sldId id="351" r:id="rId10"/>
    <p:sldId id="362" r:id="rId11"/>
    <p:sldId id="284" r:id="rId12"/>
    <p:sldId id="363" r:id="rId13"/>
    <p:sldId id="364" r:id="rId14"/>
    <p:sldId id="365" r:id="rId15"/>
    <p:sldId id="357" r:id="rId16"/>
    <p:sldId id="360" r:id="rId17"/>
    <p:sldId id="272" r:id="rId18"/>
    <p:sldId id="356" r:id="rId19"/>
    <p:sldId id="3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660"/>
  </p:normalViewPr>
  <p:slideViewPr>
    <p:cSldViewPr snapToGrid="0">
      <p:cViewPr>
        <p:scale>
          <a:sx n="100" d="100"/>
          <a:sy n="100" d="100"/>
        </p:scale>
        <p:origin x="222" y="1458"/>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a:lstStyle/>
        <a:p>
          <a:endParaRPr lang="en-US"/>
        </a:p>
      </dgm:t>
    </dgm:pt>
    <dgm:pt modelId="{4259F840-24E7-476F-9F30-482E46395856}">
      <dgm:prSet phldrT="[Text]"/>
      <dgm:spPr>
        <a:solidFill>
          <a:schemeClr val="accent1"/>
        </a:solidFill>
        <a:ln>
          <a:solidFill>
            <a:schemeClr val="accent1"/>
          </a:solidFill>
        </a:ln>
      </dgm:spPr>
      <dgm:t>
        <a:bodyPr/>
        <a:lstStyle/>
        <a:p>
          <a:r>
            <a:rPr lang="en-US" dirty="0"/>
            <a:t>Analysis</a:t>
          </a:r>
        </a:p>
      </dgm:t>
    </dgm:pt>
    <dgm:pt modelId="{FCE8068D-7E50-4749-A8D0-ADEDAC5637B3}" type="parTrans" cxnId="{42EE41D1-3C16-4937-BB38-B076896C09A0}">
      <dgm:prSet/>
      <dgm:spPr/>
      <dgm:t>
        <a:bodyPr/>
        <a:lstStyle/>
        <a:p>
          <a:endParaRPr lang="en-US"/>
        </a:p>
      </dgm:t>
    </dgm:pt>
    <dgm:pt modelId="{DCC444A4-F20A-48F5-A61E-47BFFF185A57}" type="sibTrans" cxnId="{42EE41D1-3C16-4937-BB38-B076896C09A0}">
      <dgm:prSet/>
      <dgm:spPr/>
      <dgm:t>
        <a:bodyPr/>
        <a:lstStyle/>
        <a:p>
          <a:endParaRPr lang="en-US"/>
        </a:p>
      </dgm:t>
    </dgm:pt>
    <dgm:pt modelId="{B54C8F6C-BE1E-4EAB-B7A0-48DE01FFAA36}">
      <dgm:prSet phldrT="[Text]"/>
      <dgm:spPr/>
      <dgm:t>
        <a:bodyPr/>
        <a:lstStyle/>
        <a:p>
          <a:r>
            <a:rPr lang="en-US" b="0" i="0" u="none" dirty="0"/>
            <a:t>Week 01-02</a:t>
          </a:r>
          <a:endParaRPr lang="en-US" dirty="0"/>
        </a:p>
      </dgm:t>
    </dgm:pt>
    <dgm:pt modelId="{8DE7CD45-B7C0-432E-B819-6A7D97E31315}" type="parTrans" cxnId="{770CA1CC-3DDD-451E-AE83-A71CA570260C}">
      <dgm:prSet/>
      <dgm:spPr/>
      <dgm:t>
        <a:bodyPr/>
        <a:lstStyle/>
        <a:p>
          <a:endParaRPr lang="en-US"/>
        </a:p>
      </dgm:t>
    </dgm:pt>
    <dgm:pt modelId="{C33B8BEF-A818-4A2F-A99A-E2B29895E184}" type="sibTrans" cxnId="{770CA1CC-3DDD-451E-AE83-A71CA570260C}">
      <dgm:prSet/>
      <dgm:spPr/>
      <dgm:t>
        <a:bodyPr/>
        <a:lstStyle/>
        <a:p>
          <a:endParaRPr lang="en-US"/>
        </a:p>
      </dgm:t>
    </dgm:pt>
    <dgm:pt modelId="{E4033A39-DCC4-4038-9562-AEDDBBB37A99}">
      <dgm:prSet phldrT="[Text]"/>
      <dgm:spPr>
        <a:solidFill>
          <a:schemeClr val="accent4"/>
        </a:solidFill>
        <a:ln>
          <a:solidFill>
            <a:schemeClr val="accent4"/>
          </a:solidFill>
        </a:ln>
      </dgm:spPr>
      <dgm:t>
        <a:bodyPr/>
        <a:lstStyle/>
        <a:p>
          <a:r>
            <a:rPr lang="en-US" dirty="0"/>
            <a:t>Present Analysis</a:t>
          </a:r>
        </a:p>
      </dgm:t>
    </dgm:pt>
    <dgm:pt modelId="{048EEAE6-78BA-4B00-B7BB-9C22DBB1E8F4}" type="parTrans" cxnId="{32EF2862-2950-4DF8-BEA8-CD19460CCA31}">
      <dgm:prSet/>
      <dgm:spPr/>
      <dgm:t>
        <a:bodyPr/>
        <a:lstStyle/>
        <a:p>
          <a:endParaRPr lang="en-US"/>
        </a:p>
      </dgm:t>
    </dgm:pt>
    <dgm:pt modelId="{80AB0E5B-0C58-465D-A545-5B21133D2849}" type="sibTrans" cxnId="{32EF2862-2950-4DF8-BEA8-CD19460CCA31}">
      <dgm:prSet/>
      <dgm:spPr/>
      <dgm:t>
        <a:bodyPr/>
        <a:lstStyle/>
        <a:p>
          <a:endParaRPr lang="en-US"/>
        </a:p>
      </dgm:t>
    </dgm:pt>
    <dgm:pt modelId="{A4C0B4E4-70AD-4901-9E3F-7EA25DD6DAA1}">
      <dgm:prSet phldrT="[Text]"/>
      <dgm:spPr/>
      <dgm:t>
        <a:bodyPr/>
        <a:lstStyle/>
        <a:p>
          <a:r>
            <a:rPr lang="en-US" b="0" i="0" u="none" dirty="0"/>
            <a:t>Week 03-04</a:t>
          </a:r>
          <a:endParaRPr lang="en-US" dirty="0"/>
        </a:p>
      </dgm:t>
    </dgm:pt>
    <dgm:pt modelId="{701D9033-BAD3-4299-933F-A47AFDC2ECD0}" type="parTrans" cxnId="{5E74CB62-E52E-4CEE-8AA1-9812BFC0D67E}">
      <dgm:prSet/>
      <dgm:spPr/>
      <dgm:t>
        <a:bodyPr/>
        <a:lstStyle/>
        <a:p>
          <a:endParaRPr lang="en-US"/>
        </a:p>
      </dgm:t>
    </dgm:pt>
    <dgm:pt modelId="{657DB10D-2517-48AA-B970-6D815DBD4123}" type="sibTrans" cxnId="{5E74CB62-E52E-4CEE-8AA1-9812BFC0D67E}">
      <dgm:prSet/>
      <dgm:spPr/>
      <dgm:t>
        <a:bodyPr/>
        <a:lstStyle/>
        <a:p>
          <a:endParaRPr lang="en-US"/>
        </a:p>
      </dgm:t>
    </dgm:pt>
    <dgm:pt modelId="{87BF7896-20EA-4E8F-B6F4-A34EC5C9CB50}">
      <dgm:prSet phldrT="[Text]"/>
      <dgm:spPr>
        <a:solidFill>
          <a:schemeClr val="accent5"/>
        </a:solidFill>
        <a:ln>
          <a:solidFill>
            <a:schemeClr val="accent5"/>
          </a:solidFill>
        </a:ln>
      </dgm:spPr>
      <dgm:t>
        <a:bodyPr/>
        <a:lstStyle/>
        <a:p>
          <a:r>
            <a:rPr lang="en-US" dirty="0"/>
            <a:t>Build App Features</a:t>
          </a:r>
        </a:p>
      </dgm:t>
    </dgm:pt>
    <dgm:pt modelId="{05E47BA5-F724-4AEE-9B5B-401F18E028E6}" type="parTrans" cxnId="{92330C11-C197-4512-BDA4-8D8A69AF7D1C}">
      <dgm:prSet/>
      <dgm:spPr/>
      <dgm:t>
        <a:bodyPr/>
        <a:lstStyle/>
        <a:p>
          <a:endParaRPr lang="en-US"/>
        </a:p>
      </dgm:t>
    </dgm:pt>
    <dgm:pt modelId="{D63CE73E-35DE-48C3-8753-7648BC953C0D}" type="sibTrans" cxnId="{92330C11-C197-4512-BDA4-8D8A69AF7D1C}">
      <dgm:prSet/>
      <dgm:spPr/>
      <dgm:t>
        <a:bodyPr/>
        <a:lstStyle/>
        <a:p>
          <a:endParaRPr lang="en-US"/>
        </a:p>
      </dgm:t>
    </dgm:pt>
    <dgm:pt modelId="{43CBB0A2-9D75-4264-8A30-3E8974B40658}">
      <dgm:prSet phldrT="[Text]"/>
      <dgm:spPr/>
      <dgm:t>
        <a:bodyPr/>
        <a:lstStyle/>
        <a:p>
          <a:r>
            <a:rPr lang="en-US" b="0" i="0" u="none" dirty="0"/>
            <a:t>Week 05-08</a:t>
          </a:r>
          <a:endParaRPr lang="en-US" dirty="0"/>
        </a:p>
      </dgm:t>
    </dgm:pt>
    <dgm:pt modelId="{F806E590-5F8E-48A1-96AC-9E738290D2ED}" type="parTrans" cxnId="{4D2DF581-8128-4440-9E51-29109DC6ED52}">
      <dgm:prSet/>
      <dgm:spPr/>
      <dgm:t>
        <a:bodyPr/>
        <a:lstStyle/>
        <a:p>
          <a:endParaRPr lang="en-US"/>
        </a:p>
      </dgm:t>
    </dgm:pt>
    <dgm:pt modelId="{20F77EFB-335C-4BC3-AD95-8421EDF343E6}" type="sibTrans" cxnId="{4D2DF581-8128-4440-9E51-29109DC6ED52}">
      <dgm:prSet/>
      <dgm:spPr/>
      <dgm:t>
        <a:bodyPr/>
        <a:lstStyle/>
        <a:p>
          <a:endParaRPr lang="en-US"/>
        </a:p>
      </dgm:t>
    </dgm:pt>
    <dgm:pt modelId="{660CF888-26B9-4DCA-B7E0-A150825288D0}">
      <dgm:prSet phldrT="[Text]"/>
      <dgm:spPr>
        <a:solidFill>
          <a:schemeClr val="accent6"/>
        </a:solidFill>
        <a:ln>
          <a:solidFill>
            <a:schemeClr val="accent6"/>
          </a:solidFill>
        </a:ln>
      </dgm:spPr>
      <dgm:t>
        <a:bodyPr/>
        <a:lstStyle/>
        <a:p>
          <a:r>
            <a:rPr lang="en-US" dirty="0"/>
            <a:t>Testing &amp; Iterations</a:t>
          </a:r>
        </a:p>
      </dgm:t>
    </dgm:pt>
    <dgm:pt modelId="{C1C2508F-5620-49AF-BFC7-5EF96CC474E3}" type="parTrans" cxnId="{947C7663-DE86-43C7-B3C9-9F5928A23C68}">
      <dgm:prSet/>
      <dgm:spPr/>
      <dgm:t>
        <a:bodyPr/>
        <a:lstStyle/>
        <a:p>
          <a:endParaRPr lang="en-US"/>
        </a:p>
      </dgm:t>
    </dgm:pt>
    <dgm:pt modelId="{197B6A99-6CC2-49FD-8495-CB34839ABB2C}" type="sibTrans" cxnId="{947C7663-DE86-43C7-B3C9-9F5928A23C68}">
      <dgm:prSet/>
      <dgm:spPr/>
      <dgm:t>
        <a:bodyPr/>
        <a:lstStyle/>
        <a:p>
          <a:endParaRPr lang="en-US"/>
        </a:p>
      </dgm:t>
    </dgm:pt>
    <dgm:pt modelId="{BA1616FF-810F-45C9-9A2F-AC41CB3CC6BC}">
      <dgm:prSet phldrT="[Text]"/>
      <dgm:spPr/>
      <dgm:t>
        <a:bodyPr/>
        <a:lstStyle/>
        <a:p>
          <a:r>
            <a:rPr lang="en-US" b="0" i="0" u="none" dirty="0"/>
            <a:t>Week 09-12</a:t>
          </a:r>
          <a:endParaRPr lang="en-US" dirty="0"/>
        </a:p>
      </dgm:t>
    </dgm:pt>
    <dgm:pt modelId="{9544FBF8-477A-41E1-A1AC-3D721A7822EB}" type="parTrans" cxnId="{BA5CF126-908D-4215-B2E2-AF7012301DA0}">
      <dgm:prSet/>
      <dgm:spPr/>
      <dgm:t>
        <a:bodyPr/>
        <a:lstStyle/>
        <a:p>
          <a:endParaRPr lang="en-US"/>
        </a:p>
      </dgm:t>
    </dgm:pt>
    <dgm:pt modelId="{6F62B292-7542-4770-A5DA-AD6E93F9642D}" type="sibTrans" cxnId="{BA5CF126-908D-4215-B2E2-AF7012301DA0}">
      <dgm:prSet/>
      <dgm:spPr/>
      <dgm:t>
        <a:bodyPr/>
        <a:lstStyle/>
        <a:p>
          <a:endParaRPr lang="en-US"/>
        </a:p>
      </dgm:t>
    </dgm:pt>
    <dgm:pt modelId="{97DB74B5-36C1-4083-BE16-BE9779159093}">
      <dgm:prSet phldrT="[Text]"/>
      <dgm:spPr>
        <a:solidFill>
          <a:schemeClr val="accent6">
            <a:lumMod val="75000"/>
          </a:schemeClr>
        </a:solidFill>
      </dgm:spPr>
      <dgm:t>
        <a:bodyPr/>
        <a:lstStyle/>
        <a:p>
          <a:r>
            <a:rPr lang="en-US" dirty="0"/>
            <a:t>Launch</a:t>
          </a:r>
        </a:p>
      </dgm:t>
    </dgm:pt>
    <dgm:pt modelId="{6C1A497B-059D-41D7-B22F-7BDC6CFD947A}" type="parTrans" cxnId="{97D15D88-2DC1-4956-9B64-C442B4AE1CB3}">
      <dgm:prSet/>
      <dgm:spPr/>
      <dgm:t>
        <a:bodyPr/>
        <a:lstStyle/>
        <a:p>
          <a:endParaRPr lang="en-US"/>
        </a:p>
      </dgm:t>
    </dgm:pt>
    <dgm:pt modelId="{F04D9720-1E1D-4133-9C2F-A9F070591B2B}" type="sibTrans" cxnId="{97D15D88-2DC1-4956-9B64-C442B4AE1CB3}">
      <dgm:prSet/>
      <dgm:spPr/>
      <dgm:t>
        <a:bodyPr/>
        <a:lstStyle/>
        <a:p>
          <a:endParaRPr lang="en-US"/>
        </a:p>
      </dgm:t>
    </dgm:pt>
    <dgm:pt modelId="{B059B0DE-AE0E-408C-98A7-05AB6DD73373}">
      <dgm:prSet phldrT="[Text]"/>
      <dgm:spPr/>
      <dgm:t>
        <a:bodyPr/>
        <a:lstStyle/>
        <a:p>
          <a:r>
            <a:rPr lang="en-US" b="0" i="0" u="none" dirty="0"/>
            <a:t>Week 13</a:t>
          </a:r>
          <a:endParaRPr lang="en-US" dirty="0"/>
        </a:p>
      </dgm:t>
    </dgm:pt>
    <dgm:pt modelId="{727AA871-1A31-445C-A336-3204D36FAC47}" type="parTrans" cxnId="{4961C5D8-87CF-431D-8E8D-857C807E64B3}">
      <dgm:prSet/>
      <dgm:spPr/>
      <dgm:t>
        <a:bodyPr/>
        <a:lstStyle/>
        <a:p>
          <a:endParaRPr lang="en-US"/>
        </a:p>
      </dgm:t>
    </dgm:pt>
    <dgm:pt modelId="{EB87680C-8ED2-476E-AF1D-D26D672907E1}" type="sibTrans" cxnId="{4961C5D8-87CF-431D-8E8D-857C807E64B3}">
      <dgm:prSet/>
      <dgm:spPr/>
      <dgm:t>
        <a:bodyPr/>
        <a:lstStyle/>
        <a:p>
          <a:endParaRPr lang="en-US"/>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5">
        <dgm:presLayoutVars>
          <dgm:bulletEnabled val="1"/>
        </dgm:presLayoutVars>
      </dgm:prSet>
      <dgm:spPr/>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pt>
    <dgm:pt modelId="{9679B796-2B40-4D87-8578-52BF0C29AEB4}" type="pres">
      <dgm:prSet presAssocID="{97DB74B5-36C1-4083-BE16-BE9779159093}" presName="Childtext1" presStyleLbl="revTx" presStyleIdx="4" presStyleCnt="5">
        <dgm:presLayoutVars>
          <dgm:bulletEnabled val="1"/>
        </dgm:presLayoutVars>
      </dgm:prSet>
      <dgm:spPr/>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4"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7" destOrd="0" presId="urn:microsoft.com/office/officeart/2016/7/layout/RoundedRectangleTimeline"/>
    <dgm:cxn modelId="{2E1BA3A4-18DB-49E6-9DF9-3510522C180C}" type="presParOf" srcId="{196C9F68-3606-4282-A4C6-4485F1280B5F}" destId="{03163906-36D6-4FB8-BB18-E04FA84A47A6}" srcOrd="8"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1019" y="1248365"/>
          <a:ext cx="435133" cy="1854606"/>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dirty="0"/>
            <a:t>Analysis</a:t>
          </a:r>
        </a:p>
      </dsp:txBody>
      <dsp:txXfrm rot="5400000">
        <a:off x="642524" y="1979343"/>
        <a:ext cx="1833365" cy="39265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Week 01-02</a:t>
          </a:r>
          <a:endParaRPr lang="en-US" sz="1300" kern="1200" dirty="0"/>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5889" y="1958102"/>
          <a:ext cx="1854606"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dirty="0"/>
            <a:t>Present Analysis</a:t>
          </a:r>
        </a:p>
      </dsp:txBody>
      <dsp:txXfrm>
        <a:off x="2475889" y="1958102"/>
        <a:ext cx="1854606" cy="435133"/>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Week 03-04</a:t>
          </a:r>
          <a:endParaRPr lang="en-US" sz="1300" kern="1200" dirty="0"/>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30496" y="1958102"/>
          <a:ext cx="1854606"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dirty="0"/>
            <a:t>Build App Features</a:t>
          </a:r>
        </a:p>
      </dsp:txBody>
      <dsp:txXfrm>
        <a:off x="4330496" y="1958102"/>
        <a:ext cx="1854606" cy="435133"/>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Week 05-08</a:t>
          </a:r>
          <a:endParaRPr lang="en-US" sz="1300" kern="1200" dirty="0"/>
        </a:p>
      </dsp:txBody>
      <dsp:txXfrm>
        <a:off x="3712294" y="0"/>
        <a:ext cx="3091011" cy="1522968"/>
      </dsp:txXfrm>
    </dsp:sp>
    <dsp:sp modelId="{89759DE5-9F8A-470E-A6D8-F13BB4DEE93D}">
      <dsp:nvSpPr>
        <dsp:cNvPr id="0" name=""/>
        <dsp:cNvSpPr/>
      </dsp:nvSpPr>
      <dsp:spPr>
        <a:xfrm>
          <a:off x="5257799"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185103" y="1958102"/>
          <a:ext cx="1854606"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dirty="0"/>
            <a:t>Testing &amp; Iterations</a:t>
          </a:r>
        </a:p>
      </dsp:txBody>
      <dsp:txXfrm>
        <a:off x="6185103" y="1958102"/>
        <a:ext cx="1854606" cy="435133"/>
      </dsp:txXfrm>
    </dsp:sp>
    <dsp:sp modelId="{36210ACA-E081-40B5-87EC-500863B13ADD}">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Week 09-12</a:t>
          </a:r>
          <a:endParaRPr lang="en-US" sz="1300" kern="1200" dirty="0"/>
        </a:p>
      </dsp:txBody>
      <dsp:txXfrm>
        <a:off x="5566901" y="2828369"/>
        <a:ext cx="3091011" cy="1522968"/>
      </dsp:txXfrm>
    </dsp:sp>
    <dsp:sp modelId="{EA3C7446-024E-4EEF-BED4-FFB1F2246CF3}">
      <dsp:nvSpPr>
        <dsp:cNvPr id="0" name=""/>
        <dsp:cNvSpPr/>
      </dsp:nvSpPr>
      <dsp:spPr>
        <a:xfrm>
          <a:off x="7112406"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068893" y="2741342"/>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749446" y="1248365"/>
          <a:ext cx="435133" cy="1854606"/>
        </a:xfrm>
        <a:prstGeom prst="round2SameRect">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dirty="0"/>
            <a:t>Launch</a:t>
          </a:r>
        </a:p>
      </dsp:txBody>
      <dsp:txXfrm rot="-5400000">
        <a:off x="8039710" y="1979343"/>
        <a:ext cx="1833365" cy="392651"/>
      </dsp:txXfrm>
    </dsp:sp>
    <dsp:sp modelId="{9679B796-2B40-4D87-8578-52BF0C29AEB4}">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Week 13</a:t>
          </a:r>
          <a:endParaRPr lang="en-US" sz="1300" kern="1200" dirty="0"/>
        </a:p>
      </dsp:txBody>
      <dsp:txXfrm>
        <a:off x="7421507" y="0"/>
        <a:ext cx="3091011" cy="1522968"/>
      </dsp:txXfrm>
    </dsp:sp>
    <dsp:sp modelId="{894318B2-70C4-403D-BE3D-359CAB62002A}">
      <dsp:nvSpPr>
        <dsp:cNvPr id="0" name=""/>
        <dsp:cNvSpPr/>
      </dsp:nvSpPr>
      <dsp:spPr>
        <a:xfrm>
          <a:off x="8967013" y="160999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8923500" y="1522968"/>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23/03/14</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23/03/14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dirty="0"/>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xfrm>
            <a:off x="1801368" y="1492898"/>
            <a:ext cx="8586216" cy="2556588"/>
          </a:xfrm>
        </p:spPr>
        <p:txBody>
          <a:bodyPr>
            <a:normAutofit/>
          </a:bodyPr>
          <a:lstStyle/>
          <a:p>
            <a:r>
              <a:rPr lang="en-US" sz="3200" b="1" dirty="0"/>
              <a:t>Analyzing FitBit dataset to</a:t>
            </a:r>
            <a:r>
              <a:rPr lang="en-US" sz="3200" b="1" dirty="0">
                <a:effectLst/>
              </a:rPr>
              <a:t> help influence BellaBeat's marketing strategy</a:t>
            </a:r>
            <a:endParaRPr lang="en-US" sz="3200" b="1" dirty="0"/>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xfrm>
            <a:off x="2487168" y="4142232"/>
            <a:ext cx="7223760" cy="1051560"/>
          </a:xfrm>
        </p:spPr>
        <p:txBody>
          <a:bodyPr>
            <a:normAutofit/>
          </a:bodyPr>
          <a:lstStyle/>
          <a:p>
            <a:r>
              <a:rPr lang="en-US" sz="2000" dirty="0"/>
              <a:t>Clarence Amoranto</a:t>
            </a:r>
          </a:p>
          <a:p>
            <a:r>
              <a:rPr lang="en-US" sz="1400" dirty="0"/>
              <a:t>Feb 10, 2023</a:t>
            </a: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PH" b="1" dirty="0">
                <a:effectLst/>
              </a:rPr>
              <a:t>Distance vs Calories</a:t>
            </a:r>
            <a:endParaRPr lang="en-US" dirty="0"/>
          </a:p>
        </p:txBody>
      </p:sp>
      <p:sp>
        <p:nvSpPr>
          <p:cNvPr id="12" name="Content Placeholder 11">
            <a:extLst>
              <a:ext uri="{FF2B5EF4-FFF2-40B4-BE49-F238E27FC236}">
                <a16:creationId xmlns:a16="http://schemas.microsoft.com/office/drawing/2014/main" id="{3D88E8B5-C20C-47A1-9C22-B545284DA4A4}"/>
              </a:ext>
            </a:extLst>
          </p:cNvPr>
          <p:cNvSpPr>
            <a:spLocks noGrp="1"/>
          </p:cNvSpPr>
          <p:nvPr>
            <p:ph sz="half" idx="2"/>
          </p:nvPr>
        </p:nvSpPr>
        <p:spPr>
          <a:xfrm>
            <a:off x="905256" y="2653182"/>
            <a:ext cx="5047675" cy="2968512"/>
          </a:xfrm>
        </p:spPr>
        <p:txBody>
          <a:bodyPr>
            <a:normAutofit fontScale="92500" lnSpcReduction="10000"/>
          </a:bodyPr>
          <a:lstStyle/>
          <a:p>
            <a:pPr>
              <a:buFont typeface="Arial" panose="020B0604020202020204" pitchFamily="34" charset="0"/>
              <a:buChar char="•"/>
            </a:pPr>
            <a:r>
              <a:rPr lang="en-US" dirty="0"/>
              <a:t>Conclusion: Correlation - 0.91</a:t>
            </a:r>
          </a:p>
          <a:p>
            <a:pPr>
              <a:buFont typeface="Arial" panose="020B0604020202020204" pitchFamily="34" charset="0"/>
              <a:buChar char="•"/>
            </a:pPr>
            <a:r>
              <a:rPr lang="en-US" dirty="0"/>
              <a:t>Correlation of 0.91 between Total number of Distance traveled and Total Calories burned</a:t>
            </a:r>
          </a:p>
          <a:p>
            <a:pPr>
              <a:buFont typeface="Arial" panose="020B0604020202020204" pitchFamily="34" charset="0"/>
              <a:buChar char="•"/>
            </a:pPr>
            <a:r>
              <a:rPr lang="en-US" dirty="0"/>
              <a:t>This means that there’s a strong correlation between these 2 variables.</a:t>
            </a:r>
          </a:p>
          <a:p>
            <a:pPr>
              <a:buFont typeface="Arial" panose="020B0604020202020204" pitchFamily="34" charset="0"/>
              <a:buChar char="•"/>
            </a:pPr>
            <a:r>
              <a:rPr lang="en-US" dirty="0"/>
              <a:t>The insight makes sense because, in theory, Any physical activities require energy and calorie is the unit of energy. Therefore, more traveled distance means more burned calories.</a:t>
            </a:r>
          </a:p>
        </p:txBody>
      </p:sp>
      <p:pic>
        <p:nvPicPr>
          <p:cNvPr id="4" name="Content Placeholder 3">
            <a:extLst>
              <a:ext uri="{FF2B5EF4-FFF2-40B4-BE49-F238E27FC236}">
                <a16:creationId xmlns:a16="http://schemas.microsoft.com/office/drawing/2014/main" id="{A72ABEE5-79FB-474B-36DB-D60FB25693A9}"/>
              </a:ext>
            </a:extLst>
          </p:cNvPr>
          <p:cNvPicPr>
            <a:picLocks noGrp="1" noChangeAspect="1"/>
          </p:cNvPicPr>
          <p:nvPr>
            <p:ph sz="quarter" idx="4"/>
          </p:nvPr>
        </p:nvPicPr>
        <p:blipFill>
          <a:blip r:embed="rId2"/>
          <a:srcRect/>
          <a:stretch/>
        </p:blipFill>
        <p:spPr>
          <a:xfrm>
            <a:off x="6643397" y="2372651"/>
            <a:ext cx="4012162" cy="3799550"/>
          </a:xfrm>
        </p:spPr>
      </p:pic>
    </p:spTree>
    <p:extLst>
      <p:ext uri="{BB962C8B-B14F-4D97-AF65-F5344CB8AC3E}">
        <p14:creationId xmlns:p14="http://schemas.microsoft.com/office/powerpoint/2010/main" val="183839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PH" b="1" dirty="0"/>
              <a:t>Sleep</a:t>
            </a:r>
            <a:r>
              <a:rPr lang="en-PH" b="1" dirty="0">
                <a:effectLst/>
              </a:rPr>
              <a:t> vs Calories</a:t>
            </a:r>
            <a:endParaRPr lang="en-US" dirty="0"/>
          </a:p>
        </p:txBody>
      </p:sp>
      <p:sp>
        <p:nvSpPr>
          <p:cNvPr id="12" name="Content Placeholder 11">
            <a:extLst>
              <a:ext uri="{FF2B5EF4-FFF2-40B4-BE49-F238E27FC236}">
                <a16:creationId xmlns:a16="http://schemas.microsoft.com/office/drawing/2014/main" id="{3D88E8B5-C20C-47A1-9C22-B545284DA4A4}"/>
              </a:ext>
            </a:extLst>
          </p:cNvPr>
          <p:cNvSpPr>
            <a:spLocks noGrp="1"/>
          </p:cNvSpPr>
          <p:nvPr>
            <p:ph sz="half" idx="2"/>
          </p:nvPr>
        </p:nvSpPr>
        <p:spPr>
          <a:xfrm>
            <a:off x="905256" y="2653182"/>
            <a:ext cx="5047675" cy="2968512"/>
          </a:xfrm>
        </p:spPr>
        <p:txBody>
          <a:bodyPr>
            <a:normAutofit fontScale="62500" lnSpcReduction="20000"/>
          </a:bodyPr>
          <a:lstStyle/>
          <a:p>
            <a:pPr>
              <a:buFont typeface="Arial" panose="020B0604020202020204" pitchFamily="34" charset="0"/>
              <a:buChar char="•"/>
            </a:pPr>
            <a:r>
              <a:rPr lang="en-US" dirty="0"/>
              <a:t>Note: Due to lack of Sleep data. Following IDs have been removed: 2022484408 2873212765 3372868164 4057192912 6290855005 8253242879 8583815059 8877689391</a:t>
            </a:r>
          </a:p>
          <a:p>
            <a:pPr>
              <a:buFont typeface="Arial" panose="020B0604020202020204" pitchFamily="34" charset="0"/>
              <a:buChar char="•"/>
            </a:pPr>
            <a:r>
              <a:rPr lang="en-US" dirty="0"/>
              <a:t>Conclusion: Correlation - 0.03</a:t>
            </a:r>
          </a:p>
          <a:p>
            <a:pPr>
              <a:buFont typeface="Arial" panose="020B0604020202020204" pitchFamily="34" charset="0"/>
              <a:buChar char="•"/>
            </a:pPr>
            <a:r>
              <a:rPr lang="en-US" dirty="0"/>
              <a:t>Correlation of 0.03 between Total number of Calories burned and Total Sleep Minutes</a:t>
            </a:r>
          </a:p>
          <a:p>
            <a:pPr>
              <a:buFont typeface="Arial" panose="020B0604020202020204" pitchFamily="34" charset="0"/>
              <a:buChar char="•"/>
            </a:pPr>
            <a:r>
              <a:rPr lang="en-US" dirty="0"/>
              <a:t>This means that there’s a weak relationship between the 2 variables.</a:t>
            </a:r>
          </a:p>
          <a:p>
            <a:pPr>
              <a:buFont typeface="Arial" panose="020B0604020202020204" pitchFamily="34" charset="0"/>
              <a:buChar char="•"/>
            </a:pPr>
            <a:r>
              <a:rPr lang="en-US" dirty="0"/>
              <a:t>The insight suggests that: </a:t>
            </a:r>
          </a:p>
          <a:p>
            <a:pPr marL="742950" lvl="1" indent="-285750">
              <a:buFont typeface="Arial" panose="020B0604020202020204" pitchFamily="34" charset="0"/>
              <a:buChar char="•"/>
            </a:pPr>
            <a:r>
              <a:rPr lang="en-US" dirty="0"/>
              <a:t>Since the 2 variables have weak correlation, High sleep minutes mean low number of burned calories and vice versa.</a:t>
            </a:r>
          </a:p>
          <a:p>
            <a:pPr marL="742950" lvl="1" indent="-285750">
              <a:buFont typeface="Arial" panose="020B0604020202020204" pitchFamily="34" charset="0"/>
              <a:buChar char="•"/>
            </a:pPr>
            <a:r>
              <a:rPr lang="en-US" dirty="0"/>
              <a:t>Sleeping doesn’t involve a lot of physical movement which supports our insight.</a:t>
            </a:r>
          </a:p>
        </p:txBody>
      </p:sp>
      <p:pic>
        <p:nvPicPr>
          <p:cNvPr id="4" name="Content Placeholder 3">
            <a:extLst>
              <a:ext uri="{FF2B5EF4-FFF2-40B4-BE49-F238E27FC236}">
                <a16:creationId xmlns:a16="http://schemas.microsoft.com/office/drawing/2014/main" id="{A72ABEE5-79FB-474B-36DB-D60FB25693A9}"/>
              </a:ext>
            </a:extLst>
          </p:cNvPr>
          <p:cNvPicPr>
            <a:picLocks noGrp="1" noChangeAspect="1"/>
          </p:cNvPicPr>
          <p:nvPr>
            <p:ph sz="quarter" idx="4"/>
          </p:nvPr>
        </p:nvPicPr>
        <p:blipFill>
          <a:blip r:embed="rId2"/>
          <a:srcRect/>
          <a:stretch/>
        </p:blipFill>
        <p:spPr>
          <a:xfrm>
            <a:off x="6643397" y="2372651"/>
            <a:ext cx="4012162" cy="3799550"/>
          </a:xfrm>
        </p:spPr>
      </p:pic>
    </p:spTree>
    <p:extLst>
      <p:ext uri="{BB962C8B-B14F-4D97-AF65-F5344CB8AC3E}">
        <p14:creationId xmlns:p14="http://schemas.microsoft.com/office/powerpoint/2010/main" val="2042662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6EA5-1EEF-4F8D-A202-227127F37230}"/>
              </a:ext>
            </a:extLst>
          </p:cNvPr>
          <p:cNvSpPr>
            <a:spLocks noGrp="1"/>
          </p:cNvSpPr>
          <p:nvPr>
            <p:ph type="title"/>
          </p:nvPr>
        </p:nvSpPr>
        <p:spPr/>
        <p:txBody>
          <a:bodyPr/>
          <a:lstStyle/>
          <a:p>
            <a:r>
              <a:rPr lang="en-US" b="1" dirty="0"/>
              <a:t>Summary</a:t>
            </a:r>
            <a:r>
              <a:rPr lang="en-US" dirty="0"/>
              <a:t> </a:t>
            </a:r>
          </a:p>
        </p:txBody>
      </p:sp>
      <p:sp>
        <p:nvSpPr>
          <p:cNvPr id="3" name="Text Placeholder 2">
            <a:extLst>
              <a:ext uri="{FF2B5EF4-FFF2-40B4-BE49-F238E27FC236}">
                <a16:creationId xmlns:a16="http://schemas.microsoft.com/office/drawing/2014/main" id="{CE93E06A-806F-4CD1-9674-3E912429875F}"/>
              </a:ext>
            </a:extLst>
          </p:cNvPr>
          <p:cNvSpPr>
            <a:spLocks noGrp="1"/>
          </p:cNvSpPr>
          <p:nvPr>
            <p:ph type="body" idx="1"/>
          </p:nvPr>
        </p:nvSpPr>
        <p:spPr>
          <a:xfrm>
            <a:off x="3648456" y="2347100"/>
            <a:ext cx="2743200" cy="824837"/>
          </a:xfrm>
        </p:spPr>
        <p:txBody>
          <a:bodyPr>
            <a:normAutofit/>
          </a:bodyPr>
          <a:lstStyle/>
          <a:p>
            <a:r>
              <a:rPr lang="en-PH" sz="1800" b="1" dirty="0">
                <a:effectLst/>
              </a:rPr>
              <a:t>Sleep vs Distance</a:t>
            </a:r>
            <a:endParaRPr lang="en-US" sz="1800" b="1" dirty="0"/>
          </a:p>
        </p:txBody>
      </p:sp>
      <p:sp>
        <p:nvSpPr>
          <p:cNvPr id="4" name="Content Placeholder 3">
            <a:extLst>
              <a:ext uri="{FF2B5EF4-FFF2-40B4-BE49-F238E27FC236}">
                <a16:creationId xmlns:a16="http://schemas.microsoft.com/office/drawing/2014/main" id="{56E2AD97-6712-4E23-9D09-2FCFC43DE6FA}"/>
              </a:ext>
            </a:extLst>
          </p:cNvPr>
          <p:cNvSpPr>
            <a:spLocks noGrp="1"/>
          </p:cNvSpPr>
          <p:nvPr>
            <p:ph sz="half" idx="2"/>
          </p:nvPr>
        </p:nvSpPr>
        <p:spPr>
          <a:xfrm>
            <a:off x="3648456" y="3371963"/>
            <a:ext cx="2297757" cy="2968512"/>
          </a:xfrm>
        </p:spPr>
        <p:txBody>
          <a:bodyPr>
            <a:normAutofit/>
          </a:bodyPr>
          <a:lstStyle/>
          <a:p>
            <a:pPr lvl="0"/>
            <a:r>
              <a:rPr lang="en-US" sz="1500" dirty="0"/>
              <a:t>The insight suggests that the Total traveled distance is not related to the quality of sleep of participants who sleep more minutes have fewer distance travel/steps.</a:t>
            </a:r>
            <a:endParaRPr lang="en-US" sz="1500" b="0" i="0" u="none" dirty="0"/>
          </a:p>
        </p:txBody>
      </p:sp>
      <p:sp>
        <p:nvSpPr>
          <p:cNvPr id="22" name="Text Placeholder 2">
            <a:extLst>
              <a:ext uri="{FF2B5EF4-FFF2-40B4-BE49-F238E27FC236}">
                <a16:creationId xmlns:a16="http://schemas.microsoft.com/office/drawing/2014/main" id="{754A5182-F1C3-5F06-5726-C600A9C6E6F7}"/>
              </a:ext>
            </a:extLst>
          </p:cNvPr>
          <p:cNvSpPr txBox="1">
            <a:spLocks/>
          </p:cNvSpPr>
          <p:nvPr/>
        </p:nvSpPr>
        <p:spPr>
          <a:xfrm>
            <a:off x="728471" y="2347101"/>
            <a:ext cx="2743200" cy="82483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PH" sz="1800" dirty="0">
                <a:effectLst/>
              </a:rPr>
              <a:t>Steps vs Calories</a:t>
            </a:r>
            <a:endParaRPr lang="en-US" sz="1800" dirty="0"/>
          </a:p>
        </p:txBody>
      </p:sp>
      <p:sp>
        <p:nvSpPr>
          <p:cNvPr id="24" name="Text Placeholder 2">
            <a:extLst>
              <a:ext uri="{FF2B5EF4-FFF2-40B4-BE49-F238E27FC236}">
                <a16:creationId xmlns:a16="http://schemas.microsoft.com/office/drawing/2014/main" id="{FFCC09EB-2C2B-EAA3-E497-13AD614E26B9}"/>
              </a:ext>
            </a:extLst>
          </p:cNvPr>
          <p:cNvSpPr txBox="1">
            <a:spLocks/>
          </p:cNvSpPr>
          <p:nvPr/>
        </p:nvSpPr>
        <p:spPr>
          <a:xfrm>
            <a:off x="6391656" y="2332652"/>
            <a:ext cx="2743200" cy="839283"/>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PH" sz="1800" b="1" dirty="0">
                <a:effectLst/>
              </a:rPr>
              <a:t>Distance vs Calories</a:t>
            </a:r>
            <a:endParaRPr lang="en-US" sz="1800" dirty="0"/>
          </a:p>
        </p:txBody>
      </p:sp>
      <p:sp>
        <p:nvSpPr>
          <p:cNvPr id="25" name="Text Placeholder 2">
            <a:extLst>
              <a:ext uri="{FF2B5EF4-FFF2-40B4-BE49-F238E27FC236}">
                <a16:creationId xmlns:a16="http://schemas.microsoft.com/office/drawing/2014/main" id="{2CF59A9F-8305-0801-8337-A55AAF1B570C}"/>
              </a:ext>
            </a:extLst>
          </p:cNvPr>
          <p:cNvSpPr txBox="1">
            <a:spLocks/>
          </p:cNvSpPr>
          <p:nvPr/>
        </p:nvSpPr>
        <p:spPr>
          <a:xfrm>
            <a:off x="9311641" y="2347098"/>
            <a:ext cx="2217799" cy="82483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PH" sz="1800" b="1" dirty="0">
                <a:effectLst/>
              </a:rPr>
              <a:t>Sleep vs Calories</a:t>
            </a:r>
            <a:endParaRPr lang="en-US" sz="1800" dirty="0"/>
          </a:p>
        </p:txBody>
      </p:sp>
      <p:sp>
        <p:nvSpPr>
          <p:cNvPr id="26" name="Content Placeholder 3">
            <a:extLst>
              <a:ext uri="{FF2B5EF4-FFF2-40B4-BE49-F238E27FC236}">
                <a16:creationId xmlns:a16="http://schemas.microsoft.com/office/drawing/2014/main" id="{A5A5D788-DA7C-FDEA-CFAD-991225F8D843}"/>
              </a:ext>
            </a:extLst>
          </p:cNvPr>
          <p:cNvSpPr txBox="1">
            <a:spLocks/>
          </p:cNvSpPr>
          <p:nvPr/>
        </p:nvSpPr>
        <p:spPr>
          <a:xfrm>
            <a:off x="728472" y="3356088"/>
            <a:ext cx="2297757" cy="29685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t>The insight makes sense because, in theory, Any physical activities require energy and calorie is the unit of energy. Therefore, more movement (steps) means more burned calories.</a:t>
            </a:r>
          </a:p>
        </p:txBody>
      </p:sp>
      <p:sp>
        <p:nvSpPr>
          <p:cNvPr id="27" name="Content Placeholder 3">
            <a:extLst>
              <a:ext uri="{FF2B5EF4-FFF2-40B4-BE49-F238E27FC236}">
                <a16:creationId xmlns:a16="http://schemas.microsoft.com/office/drawing/2014/main" id="{D5268373-544A-6729-CE5D-FAC54344038B}"/>
              </a:ext>
            </a:extLst>
          </p:cNvPr>
          <p:cNvSpPr txBox="1">
            <a:spLocks/>
          </p:cNvSpPr>
          <p:nvPr/>
        </p:nvSpPr>
        <p:spPr>
          <a:xfrm>
            <a:off x="6480048" y="3356088"/>
            <a:ext cx="2297757" cy="29685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t>The insight makes sense because, in theory, Any physical activities require energy and calorie is the unit of energy. Therefore, more traveled distance means more burned calories. </a:t>
            </a:r>
          </a:p>
        </p:txBody>
      </p:sp>
      <p:sp>
        <p:nvSpPr>
          <p:cNvPr id="28" name="Content Placeholder 3">
            <a:extLst>
              <a:ext uri="{FF2B5EF4-FFF2-40B4-BE49-F238E27FC236}">
                <a16:creationId xmlns:a16="http://schemas.microsoft.com/office/drawing/2014/main" id="{31AB25A5-2753-B56F-9DDE-2A7F0B2A74E4}"/>
              </a:ext>
            </a:extLst>
          </p:cNvPr>
          <p:cNvSpPr txBox="1">
            <a:spLocks/>
          </p:cNvSpPr>
          <p:nvPr/>
        </p:nvSpPr>
        <p:spPr>
          <a:xfrm>
            <a:off x="9311641" y="3356088"/>
            <a:ext cx="2297757" cy="29685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insight suggests that since the 2 variables have weak correlation, High sleep minutes mean low number of burned calories and vice versa and sleeping doesn’t involve a lot of physical movement which supports our insight.</a:t>
            </a:r>
          </a:p>
        </p:txBody>
      </p:sp>
    </p:spTree>
    <p:extLst>
      <p:ext uri="{BB962C8B-B14F-4D97-AF65-F5344CB8AC3E}">
        <p14:creationId xmlns:p14="http://schemas.microsoft.com/office/powerpoint/2010/main" val="95548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B0FAD77-BC9B-4F5F-94D5-AA246F14F9D9}"/>
              </a:ext>
            </a:extLst>
          </p:cNvPr>
          <p:cNvSpPr>
            <a:spLocks noGrp="1"/>
          </p:cNvSpPr>
          <p:nvPr>
            <p:ph type="title"/>
          </p:nvPr>
        </p:nvSpPr>
        <p:spPr/>
        <p:txBody>
          <a:bodyPr/>
          <a:lstStyle/>
          <a:p>
            <a:r>
              <a:rPr lang="en-US" b="1" dirty="0"/>
              <a:t>Recommendations</a:t>
            </a:r>
          </a:p>
        </p:txBody>
      </p:sp>
      <p:sp>
        <p:nvSpPr>
          <p:cNvPr id="31" name="TextBox 30">
            <a:extLst>
              <a:ext uri="{FF2B5EF4-FFF2-40B4-BE49-F238E27FC236}">
                <a16:creationId xmlns:a16="http://schemas.microsoft.com/office/drawing/2014/main" id="{FF1D4328-58FB-6600-A9B6-AB018D47C6C0}"/>
              </a:ext>
            </a:extLst>
          </p:cNvPr>
          <p:cNvSpPr txBox="1"/>
          <p:nvPr/>
        </p:nvSpPr>
        <p:spPr>
          <a:xfrm>
            <a:off x="1115568" y="2631233"/>
            <a:ext cx="10168128" cy="3077766"/>
          </a:xfrm>
          <a:prstGeom prst="rect">
            <a:avLst/>
          </a:prstGeom>
          <a:noFill/>
        </p:spPr>
        <p:txBody>
          <a:bodyPr wrap="square" rtlCol="0">
            <a:spAutoFit/>
          </a:bodyPr>
          <a:lstStyle/>
          <a:p>
            <a:r>
              <a:rPr lang="en-US" sz="1600" dirty="0"/>
              <a:t>Improve application to increase customer sales. </a:t>
            </a:r>
          </a:p>
          <a:p>
            <a:pPr marL="742950" lvl="1" indent="-285750">
              <a:buFont typeface="Arial" panose="020B0604020202020204" pitchFamily="34" charset="0"/>
              <a:buChar char="•"/>
            </a:pPr>
            <a:r>
              <a:rPr lang="en-US" sz="1600" dirty="0"/>
              <a:t>Create a weekly summary of user data: </a:t>
            </a:r>
          </a:p>
          <a:p>
            <a:pPr marL="1143000" lvl="2" indent="-228600">
              <a:buFont typeface="Arial" panose="020B0604020202020204" pitchFamily="34" charset="0"/>
              <a:buChar char="•"/>
            </a:pPr>
            <a:r>
              <a:rPr lang="en-US" sz="1600" dirty="0"/>
              <a:t>Distance traveled</a:t>
            </a:r>
          </a:p>
          <a:p>
            <a:pPr marL="1143000" lvl="2" indent="-228600">
              <a:buFont typeface="Arial" panose="020B0604020202020204" pitchFamily="34" charset="0"/>
              <a:buChar char="•"/>
            </a:pPr>
            <a:r>
              <a:rPr lang="en-US" sz="1600" dirty="0"/>
              <a:t>Calories burned</a:t>
            </a:r>
          </a:p>
          <a:p>
            <a:pPr marL="1143000" lvl="2" indent="-228600">
              <a:buFont typeface="Arial" panose="020B0604020202020204" pitchFamily="34" charset="0"/>
              <a:buChar char="•"/>
            </a:pPr>
            <a:r>
              <a:rPr lang="en-US" sz="1600" dirty="0"/>
              <a:t>Steps taken</a:t>
            </a:r>
          </a:p>
          <a:p>
            <a:pPr marL="1143000" lvl="2" indent="-228600">
              <a:buFont typeface="Arial" panose="020B0604020202020204" pitchFamily="34" charset="0"/>
              <a:buChar char="•"/>
            </a:pPr>
            <a:r>
              <a:rPr lang="en-US" sz="1600" dirty="0"/>
              <a:t>Sleeping hours</a:t>
            </a:r>
          </a:p>
          <a:p>
            <a:pPr marL="742950" lvl="1" indent="-285750">
              <a:buFont typeface="Arial" panose="020B0604020202020204" pitchFamily="34" charset="0"/>
              <a:buChar char="•"/>
            </a:pPr>
            <a:r>
              <a:rPr lang="en-US" sz="1600" dirty="0"/>
              <a:t>Add a personal goal section in the application, and with this data, we can create notifications based of their output. </a:t>
            </a:r>
          </a:p>
          <a:p>
            <a:pPr marL="1143000" lvl="2" indent="-228600">
              <a:buFont typeface="Arial" panose="020B0604020202020204" pitchFamily="34" charset="0"/>
              <a:buChar char="•"/>
            </a:pPr>
            <a:r>
              <a:rPr lang="en-US" sz="1600" dirty="0"/>
              <a:t>Motivate users who fail to commit to their goals</a:t>
            </a:r>
          </a:p>
          <a:p>
            <a:pPr marL="1143000" lvl="2" indent="-228600">
              <a:buFont typeface="Arial" panose="020B0604020202020204" pitchFamily="34" charset="0"/>
              <a:buChar char="•"/>
            </a:pPr>
            <a:r>
              <a:rPr lang="en-US" sz="1600" dirty="0"/>
              <a:t>Appraise users who achieved their goals</a:t>
            </a:r>
          </a:p>
          <a:p>
            <a:pPr marL="1143000" lvl="2" indent="-228600">
              <a:buFont typeface="Arial" panose="020B0604020202020204" pitchFamily="34" charset="0"/>
              <a:buChar char="•"/>
            </a:pPr>
            <a:r>
              <a:rPr lang="en-US" sz="1600" dirty="0"/>
              <a:t>Recommend users to avail BellaBeat membership</a:t>
            </a:r>
          </a:p>
          <a:p>
            <a:endParaRPr lang="en-PH" dirty="0"/>
          </a:p>
        </p:txBody>
      </p:sp>
    </p:spTree>
    <p:extLst>
      <p:ext uri="{BB962C8B-B14F-4D97-AF65-F5344CB8AC3E}">
        <p14:creationId xmlns:p14="http://schemas.microsoft.com/office/powerpoint/2010/main" val="3352130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p:txBody>
          <a:bodyPr/>
          <a:lstStyle/>
          <a:p>
            <a:r>
              <a:rPr lang="en-US" b="1" dirty="0"/>
              <a:t>Timeline</a:t>
            </a:r>
          </a:p>
        </p:txBody>
      </p:sp>
      <p:graphicFrame>
        <p:nvGraphicFramePr>
          <p:cNvPr id="4" name="Content Placeholder 3" descr="timeline">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8757349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B919-4F65-4B5E-ADF3-272AD780E102}"/>
              </a:ext>
            </a:extLst>
          </p:cNvPr>
          <p:cNvSpPr>
            <a:spLocks noGrp="1"/>
          </p:cNvSpPr>
          <p:nvPr>
            <p:ph type="title"/>
          </p:nvPr>
        </p:nvSpPr>
        <p:spPr/>
        <p:txBody>
          <a:bodyPr>
            <a:normAutofit/>
          </a:bodyPr>
          <a:lstStyle/>
          <a:p>
            <a:r>
              <a:rPr lang="en-US" sz="3600" i="0" dirty="0">
                <a:effectLst/>
                <a:latin typeface="Avenir Next LT Pro (Body)"/>
              </a:rPr>
              <a:t>“</a:t>
            </a:r>
            <a:r>
              <a:rPr lang="en-US" sz="3600" i="0" strike="noStrike" dirty="0">
                <a:effectLst/>
                <a:latin typeface="Avenir Next LT Pro (Body)"/>
              </a:rPr>
              <a:t>Setting goals</a:t>
            </a:r>
            <a:r>
              <a:rPr lang="en-US" sz="3600" i="0" dirty="0">
                <a:effectLst/>
                <a:latin typeface="Avenir Next LT Pro (Body)"/>
              </a:rPr>
              <a:t> is the first step into turning the invisible into the visible.”</a:t>
            </a:r>
            <a:endParaRPr lang="en-US" sz="3600" dirty="0">
              <a:latin typeface="Avenir Next LT Pro (Body)"/>
            </a:endParaRPr>
          </a:p>
        </p:txBody>
      </p:sp>
      <p:sp>
        <p:nvSpPr>
          <p:cNvPr id="3" name="Text Placeholder 2">
            <a:extLst>
              <a:ext uri="{FF2B5EF4-FFF2-40B4-BE49-F238E27FC236}">
                <a16:creationId xmlns:a16="http://schemas.microsoft.com/office/drawing/2014/main" id="{3FF48DDF-62CA-455C-A7CB-AB86D3378A86}"/>
              </a:ext>
            </a:extLst>
          </p:cNvPr>
          <p:cNvSpPr>
            <a:spLocks noGrp="1"/>
          </p:cNvSpPr>
          <p:nvPr>
            <p:ph type="body" idx="1"/>
          </p:nvPr>
        </p:nvSpPr>
        <p:spPr/>
        <p:txBody>
          <a:bodyPr/>
          <a:lstStyle/>
          <a:p>
            <a:r>
              <a:rPr lang="en-US" sz="2000" dirty="0"/>
              <a:t>Tony Robbins</a:t>
            </a:r>
          </a:p>
        </p:txBody>
      </p:sp>
    </p:spTree>
    <p:extLst>
      <p:ext uri="{BB962C8B-B14F-4D97-AF65-F5344CB8AC3E}">
        <p14:creationId xmlns:p14="http://schemas.microsoft.com/office/powerpoint/2010/main" val="236058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2E3A-DB80-46C8-A227-EE0F7E87D747}"/>
              </a:ext>
            </a:extLst>
          </p:cNvPr>
          <p:cNvSpPr>
            <a:spLocks noGrp="1"/>
          </p:cNvSpPr>
          <p:nvPr>
            <p:ph type="title"/>
          </p:nvPr>
        </p:nvSpPr>
        <p:spPr/>
        <p:txBody>
          <a:bodyPr/>
          <a:lstStyle/>
          <a:p>
            <a:r>
              <a:rPr lang="en-US" b="1" dirty="0"/>
              <a:t>Thank you!</a:t>
            </a:r>
          </a:p>
        </p:txBody>
      </p:sp>
      <p:pic>
        <p:nvPicPr>
          <p:cNvPr id="17" name="Picture Placeholder 16">
            <a:extLst>
              <a:ext uri="{FF2B5EF4-FFF2-40B4-BE49-F238E27FC236}">
                <a16:creationId xmlns:a16="http://schemas.microsoft.com/office/drawing/2014/main" id="{A0D4E925-DA83-45CF-9056-D6262F46A71D}"/>
              </a:ext>
            </a:extLst>
          </p:cNvPr>
          <p:cNvPicPr>
            <a:picLocks noGrp="1" noChangeAspect="1"/>
          </p:cNvPicPr>
          <p:nvPr>
            <p:ph type="pic" sz="quarter" idx="14"/>
          </p:nvPr>
        </p:nvPicPr>
        <p:blipFill>
          <a:blip r:embed="rId2"/>
          <a:srcRect t="8728" b="8728"/>
          <a:stretch/>
        </p:blipFill>
        <p:spPr/>
      </p:pic>
      <p:pic>
        <p:nvPicPr>
          <p:cNvPr id="19" name="Picture Placeholder 18">
            <a:extLst>
              <a:ext uri="{FF2B5EF4-FFF2-40B4-BE49-F238E27FC236}">
                <a16:creationId xmlns:a16="http://schemas.microsoft.com/office/drawing/2014/main" id="{00069E65-AC47-4CE9-B19A-7EA5888AA361}"/>
              </a:ext>
            </a:extLst>
          </p:cNvPr>
          <p:cNvPicPr>
            <a:picLocks noGrp="1" noChangeAspect="1"/>
          </p:cNvPicPr>
          <p:nvPr>
            <p:ph type="pic" sz="quarter" idx="13"/>
          </p:nvPr>
        </p:nvPicPr>
        <p:blipFill>
          <a:blip r:embed="rId3"/>
          <a:srcRect t="7488" b="7488"/>
          <a:stretch/>
        </p:blipFill>
        <p:spPr/>
      </p:pic>
      <p:pic>
        <p:nvPicPr>
          <p:cNvPr id="21" name="Picture Placeholder 20">
            <a:extLst>
              <a:ext uri="{FF2B5EF4-FFF2-40B4-BE49-F238E27FC236}">
                <a16:creationId xmlns:a16="http://schemas.microsoft.com/office/drawing/2014/main" id="{D78D46DB-1C3A-41BD-860F-ECE8B446BB8C}"/>
              </a:ext>
            </a:extLst>
          </p:cNvPr>
          <p:cNvPicPr>
            <a:picLocks noGrp="1" noChangeAspect="1"/>
          </p:cNvPicPr>
          <p:nvPr>
            <p:ph type="pic" sz="quarter" idx="17"/>
          </p:nvPr>
        </p:nvPicPr>
        <p:blipFill>
          <a:blip r:embed="rId4"/>
          <a:srcRect t="8205" b="8205"/>
          <a:stretch/>
        </p:blipFill>
        <p:spPr/>
      </p:pic>
      <p:pic>
        <p:nvPicPr>
          <p:cNvPr id="23" name="Picture Placeholder 22">
            <a:extLst>
              <a:ext uri="{FF2B5EF4-FFF2-40B4-BE49-F238E27FC236}">
                <a16:creationId xmlns:a16="http://schemas.microsoft.com/office/drawing/2014/main" id="{D978928C-7EEA-4B8E-AA43-12AFD61BC299}"/>
              </a:ext>
            </a:extLst>
          </p:cNvPr>
          <p:cNvPicPr>
            <a:picLocks noGrp="1" noChangeAspect="1"/>
          </p:cNvPicPr>
          <p:nvPr>
            <p:ph type="pic" sz="quarter" idx="21"/>
          </p:nvPr>
        </p:nvPicPr>
        <p:blipFill>
          <a:blip r:embed="rId5"/>
          <a:srcRect t="9525" b="9525"/>
          <a:stretch/>
        </p:blipFill>
        <p:spPr/>
      </p:pic>
      <p:pic>
        <p:nvPicPr>
          <p:cNvPr id="25" name="Online Image Placeholder 23" descr="User">
            <a:extLst>
              <a:ext uri="{FF2B5EF4-FFF2-40B4-BE49-F238E27FC236}">
                <a16:creationId xmlns:a16="http://schemas.microsoft.com/office/drawing/2014/main" id="{DD136AFE-38B3-4FAE-907B-277600FBDED5}"/>
              </a:ext>
            </a:extLst>
          </p:cNvPr>
          <p:cNvPicPr>
            <a:picLocks noGrp="1" noChangeAspect="1"/>
          </p:cNvPicPr>
          <p:nvPr>
            <p:ph type="pic" sz="quarter" idx="25"/>
          </p:nvPr>
        </p:nvPicPr>
        <p:blipFill rotWithShape="1">
          <a:blip r:embed="rId6">
            <a:extLst>
              <a:ext uri="{96DAC541-7B7A-43D3-8B79-37D633B846F1}">
                <asvg:svgBlip xmlns:asvg="http://schemas.microsoft.com/office/drawing/2016/SVG/main" r:embed="rId7"/>
              </a:ext>
            </a:extLst>
          </a:blip>
          <a:srcRect/>
          <a:stretch/>
        </p:blipFill>
        <p:spPr>
          <a:prstGeom prst="rect">
            <a:avLst/>
          </a:prstGeom>
        </p:spPr>
      </p:pic>
      <p:sp>
        <p:nvSpPr>
          <p:cNvPr id="10" name="Text Placeholder 9">
            <a:extLst>
              <a:ext uri="{FF2B5EF4-FFF2-40B4-BE49-F238E27FC236}">
                <a16:creationId xmlns:a16="http://schemas.microsoft.com/office/drawing/2014/main" id="{82977D1C-657B-4FA7-B4A1-CD08EC61D37B}"/>
              </a:ext>
            </a:extLst>
          </p:cNvPr>
          <p:cNvSpPr>
            <a:spLocks noGrp="1"/>
          </p:cNvSpPr>
          <p:nvPr>
            <p:ph type="body" sz="quarter" idx="22"/>
          </p:nvPr>
        </p:nvSpPr>
        <p:spPr/>
        <p:txBody>
          <a:bodyPr/>
          <a:lstStyle/>
          <a:p>
            <a:pPr marL="0" indent="0">
              <a:buNone/>
            </a:pPr>
            <a:r>
              <a:rPr lang="en-US" sz="1600" dirty="0"/>
              <a:t>Clarence Amoranto</a:t>
            </a:r>
          </a:p>
        </p:txBody>
      </p:sp>
      <p:pic>
        <p:nvPicPr>
          <p:cNvPr id="27" name="Online Image Placeholder 27" descr="Envelope">
            <a:extLst>
              <a:ext uri="{FF2B5EF4-FFF2-40B4-BE49-F238E27FC236}">
                <a16:creationId xmlns:a16="http://schemas.microsoft.com/office/drawing/2014/main" id="{79C99175-A844-475F-B903-FB0A246099C3}"/>
              </a:ext>
            </a:extLst>
          </p:cNvPr>
          <p:cNvPicPr>
            <a:picLocks noGrp="1" noChangeAspect="1"/>
          </p:cNvPicPr>
          <p:nvPr>
            <p:ph type="pic" sz="quarter" idx="26"/>
          </p:nvPr>
        </p:nvPicPr>
        <p:blipFill rotWithShape="1">
          <a:blip r:embed="rId8">
            <a:extLst>
              <a:ext uri="{96DAC541-7B7A-43D3-8B79-37D633B846F1}">
                <asvg:svgBlip xmlns:asvg="http://schemas.microsoft.com/office/drawing/2016/SVG/main" r:embed="rId9"/>
              </a:ext>
            </a:extLst>
          </a:blip>
          <a:srcRect/>
          <a:stretch/>
        </p:blipFill>
        <p:spPr>
          <a:prstGeom prst="rect">
            <a:avLst/>
          </a:prstGeom>
        </p:spPr>
      </p:pic>
      <p:sp>
        <p:nvSpPr>
          <p:cNvPr id="11" name="Text Placeholder 10">
            <a:extLst>
              <a:ext uri="{FF2B5EF4-FFF2-40B4-BE49-F238E27FC236}">
                <a16:creationId xmlns:a16="http://schemas.microsoft.com/office/drawing/2014/main" id="{5B2E9EE6-5A74-4119-8DAA-06582357CF72}"/>
              </a:ext>
            </a:extLst>
          </p:cNvPr>
          <p:cNvSpPr>
            <a:spLocks noGrp="1"/>
          </p:cNvSpPr>
          <p:nvPr>
            <p:ph type="body" sz="quarter" idx="23"/>
          </p:nvPr>
        </p:nvSpPr>
        <p:spPr/>
        <p:txBody>
          <a:bodyPr/>
          <a:lstStyle/>
          <a:p>
            <a:r>
              <a:rPr lang="en-US" sz="1600" dirty="0"/>
              <a:t>amorantoclarence@gmail.com</a:t>
            </a:r>
            <a:endParaRPr lang="en-US" dirty="0"/>
          </a:p>
        </p:txBody>
      </p:sp>
      <p:pic>
        <p:nvPicPr>
          <p:cNvPr id="29" name="Online Image Placeholder 11" descr="Monitor">
            <a:extLst>
              <a:ext uri="{FF2B5EF4-FFF2-40B4-BE49-F238E27FC236}">
                <a16:creationId xmlns:a16="http://schemas.microsoft.com/office/drawing/2014/main" id="{247D95FD-08A2-4831-BB6A-A0FCA300459A}"/>
              </a:ext>
            </a:extLst>
          </p:cNvPr>
          <p:cNvPicPr>
            <a:picLocks noGrp="1" noChangeAspect="1"/>
          </p:cNvPicPr>
          <p:nvPr>
            <p:ph type="pic" sz="quarter" idx="27"/>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prstGeom prst="rect">
            <a:avLst/>
          </a:prstGeom>
        </p:spPr>
      </p:pic>
      <p:sp>
        <p:nvSpPr>
          <p:cNvPr id="12" name="Text Placeholder 11">
            <a:extLst>
              <a:ext uri="{FF2B5EF4-FFF2-40B4-BE49-F238E27FC236}">
                <a16:creationId xmlns:a16="http://schemas.microsoft.com/office/drawing/2014/main" id="{A3CE7679-6065-4440-BCF7-BAFF752B013D}"/>
              </a:ext>
            </a:extLst>
          </p:cNvPr>
          <p:cNvSpPr>
            <a:spLocks noGrp="1"/>
          </p:cNvSpPr>
          <p:nvPr>
            <p:ph type="body" sz="quarter" idx="24"/>
          </p:nvPr>
        </p:nvSpPr>
        <p:spPr/>
        <p:txBody>
          <a:bodyPr>
            <a:normAutofit fontScale="92500"/>
          </a:bodyPr>
          <a:lstStyle/>
          <a:p>
            <a:r>
              <a:rPr lang="en-US" sz="1600" dirty="0"/>
              <a:t>www.linkedin.com/in/amorantoclarence/</a:t>
            </a:r>
            <a:endParaRPr lang="en-US" dirty="0"/>
          </a:p>
        </p:txBody>
      </p:sp>
    </p:spTree>
    <p:extLst>
      <p:ext uri="{BB962C8B-B14F-4D97-AF65-F5344CB8AC3E}">
        <p14:creationId xmlns:p14="http://schemas.microsoft.com/office/powerpoint/2010/main" val="125775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p:txBody>
          <a:bodyPr/>
          <a:lstStyle/>
          <a:p>
            <a:r>
              <a:rPr lang="en-US" sz="5200" b="1" dirty="0">
                <a:latin typeface="+mj-lt"/>
              </a:rPr>
              <a:t>Agenda</a:t>
            </a:r>
            <a:endParaRPr lang="en-US" b="1" dirty="0"/>
          </a:p>
        </p:txBody>
      </p:sp>
      <p:pic>
        <p:nvPicPr>
          <p:cNvPr id="11" name="Picture Placeholder 10">
            <a:extLst>
              <a:ext uri="{FF2B5EF4-FFF2-40B4-BE49-F238E27FC236}">
                <a16:creationId xmlns:a16="http://schemas.microsoft.com/office/drawing/2014/main" id="{41749033-B92E-4E63-82DE-801849DA2B1E}"/>
              </a:ext>
            </a:extLst>
          </p:cNvPr>
          <p:cNvPicPr>
            <a:picLocks noGrp="1" noChangeAspect="1"/>
          </p:cNvPicPr>
          <p:nvPr>
            <p:ph type="pic" sz="quarter" idx="13"/>
          </p:nvPr>
        </p:nvPicPr>
        <p:blipFill>
          <a:blip r:embed="rId2"/>
          <a:srcRect l="23723" r="23723"/>
          <a:stretch/>
        </p:blipFill>
        <p:spPr>
          <a:xfrm>
            <a:off x="835152" y="1181290"/>
            <a:ext cx="3264706" cy="4495419"/>
          </a:xfrm>
        </p:spPr>
      </p:pic>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p:txBody>
          <a:bodyPr/>
          <a:lstStyle/>
          <a:p>
            <a:pPr marL="285750" indent="-285750">
              <a:lnSpc>
                <a:spcPct val="110000"/>
              </a:lnSpc>
              <a:buFont typeface="Arial" panose="020B0604020202020204" pitchFamily="34" charset="0"/>
              <a:buChar char="•"/>
            </a:pPr>
            <a:r>
              <a:rPr lang="en-US" sz="1800" dirty="0"/>
              <a:t>Introduction</a:t>
            </a:r>
          </a:p>
          <a:p>
            <a:pPr marL="285750" indent="-285750">
              <a:lnSpc>
                <a:spcPct val="110000"/>
              </a:lnSpc>
              <a:buFont typeface="Arial" panose="020B0604020202020204" pitchFamily="34" charset="0"/>
              <a:buChar char="•"/>
            </a:pPr>
            <a:r>
              <a:rPr lang="en-US" sz="1800" dirty="0"/>
              <a:t>Problem and Solution</a:t>
            </a:r>
          </a:p>
          <a:p>
            <a:pPr marL="285750" indent="-285750">
              <a:lnSpc>
                <a:spcPct val="110000"/>
              </a:lnSpc>
              <a:buFont typeface="Arial" panose="020B0604020202020204" pitchFamily="34" charset="0"/>
              <a:buChar char="•"/>
            </a:pPr>
            <a:r>
              <a:rPr lang="en-US" sz="1800" dirty="0"/>
              <a:t>Key Insights</a:t>
            </a:r>
          </a:p>
          <a:p>
            <a:pPr marL="285750" indent="-285750">
              <a:lnSpc>
                <a:spcPct val="110000"/>
              </a:lnSpc>
              <a:buFont typeface="Arial" panose="020B0604020202020204" pitchFamily="34" charset="0"/>
              <a:buChar char="•"/>
            </a:pPr>
            <a:r>
              <a:rPr lang="en-US" dirty="0"/>
              <a:t>Summary</a:t>
            </a:r>
            <a:endParaRPr lang="en-US" sz="1800" dirty="0"/>
          </a:p>
          <a:p>
            <a:pPr marL="285750" indent="-285750">
              <a:lnSpc>
                <a:spcPct val="110000"/>
              </a:lnSpc>
              <a:buFont typeface="Arial" panose="020B0604020202020204" pitchFamily="34" charset="0"/>
              <a:buChar char="•"/>
            </a:pPr>
            <a:r>
              <a:rPr lang="en-US" sz="1800" dirty="0"/>
              <a:t>Recommendations</a:t>
            </a:r>
          </a:p>
          <a:p>
            <a:pPr marL="285750" indent="-285750">
              <a:lnSpc>
                <a:spcPct val="110000"/>
              </a:lnSpc>
              <a:buFont typeface="Arial" panose="020B0604020202020204" pitchFamily="34" charset="0"/>
              <a:buChar char="•"/>
            </a:pPr>
            <a:r>
              <a:rPr lang="en-US" dirty="0"/>
              <a:t>Timeline</a:t>
            </a:r>
            <a:endParaRPr lang="en-US" sz="1800" dirty="0"/>
          </a:p>
          <a:p>
            <a:endParaRPr lang="en-US" dirty="0"/>
          </a:p>
        </p:txBody>
      </p:sp>
    </p:spTree>
    <p:extLst>
      <p:ext uri="{BB962C8B-B14F-4D97-AF65-F5344CB8AC3E}">
        <p14:creationId xmlns:p14="http://schemas.microsoft.com/office/powerpoint/2010/main" val="4167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p:txBody>
          <a:bodyPr/>
          <a:lstStyle/>
          <a:p>
            <a:r>
              <a:rPr lang="en-US" dirty="0"/>
              <a:t>The objective is to gain insights from Fitbit secondary data to drive business decisions for another health tracker company called BellaBeat - a high-tech manufacturer of health-focused products for women. This data analysis can help guide BellaBeat’s marketing strategies, particularly for two of their products Leaf (tracker bracelet) and Time (wellness watch).</a:t>
            </a:r>
          </a:p>
        </p:txBody>
      </p:sp>
      <p:pic>
        <p:nvPicPr>
          <p:cNvPr id="8" name="Picture Placeholder 7">
            <a:extLst>
              <a:ext uri="{FF2B5EF4-FFF2-40B4-BE49-F238E27FC236}">
                <a16:creationId xmlns:a16="http://schemas.microsoft.com/office/drawing/2014/main" id="{91EAE183-A8C0-488A-BDEE-85C9024BDFD6}"/>
              </a:ext>
            </a:extLst>
          </p:cNvPr>
          <p:cNvPicPr>
            <a:picLocks noGrp="1" noChangeAspect="1"/>
          </p:cNvPicPr>
          <p:nvPr>
            <p:ph type="pic" sz="quarter" idx="13"/>
          </p:nvPr>
        </p:nvPicPr>
        <p:blipFill>
          <a:blip r:embed="rId2"/>
          <a:srcRect t="6763" b="6763"/>
          <a:stretch>
            <a:fillRect/>
          </a:stretch>
        </p:blipFill>
        <p:spPr>
          <a:xfrm>
            <a:off x="8178813" y="1885570"/>
            <a:ext cx="3400539" cy="2940556"/>
          </a:xfrm>
        </p:spPr>
      </p:pic>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normAutofit/>
          </a:bodyPr>
          <a:lstStyle/>
          <a:p>
            <a:r>
              <a:rPr lang="en-US" sz="4400" b="1" dirty="0"/>
              <a:t>Problem and Solution</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2885736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b="1" dirty="0"/>
              <a:t>Problem</a:t>
            </a:r>
          </a:p>
        </p:txBody>
      </p:sp>
      <p:sp>
        <p:nvSpPr>
          <p:cNvPr id="11" name="Content Placeholder 10">
            <a:extLst>
              <a:ext uri="{FF2B5EF4-FFF2-40B4-BE49-F238E27FC236}">
                <a16:creationId xmlns:a16="http://schemas.microsoft.com/office/drawing/2014/main" id="{16295D5D-1B48-2387-E116-015D2104DFB5}"/>
              </a:ext>
            </a:extLst>
          </p:cNvPr>
          <p:cNvSpPr>
            <a:spLocks noGrp="1"/>
          </p:cNvSpPr>
          <p:nvPr>
            <p:ph idx="1"/>
          </p:nvPr>
        </p:nvSpPr>
        <p:spPr/>
        <p:txBody>
          <a:bodyPr/>
          <a:lstStyle/>
          <a:p>
            <a:r>
              <a:rPr lang="en-US" dirty="0">
                <a:effectLst/>
              </a:rPr>
              <a:t>Provide BellaBeat with recommendations for their digital marketing strategy.</a:t>
            </a:r>
            <a:endParaRPr lang="en-PH" dirty="0"/>
          </a:p>
        </p:txBody>
      </p:sp>
    </p:spTree>
    <p:extLst>
      <p:ext uri="{BB962C8B-B14F-4D97-AF65-F5344CB8AC3E}">
        <p14:creationId xmlns:p14="http://schemas.microsoft.com/office/powerpoint/2010/main" val="83274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b="1" dirty="0"/>
              <a:t>Solution</a:t>
            </a:r>
          </a:p>
        </p:txBody>
      </p:sp>
      <p:sp>
        <p:nvSpPr>
          <p:cNvPr id="4" name="Content Placeholder 3">
            <a:extLst>
              <a:ext uri="{FF2B5EF4-FFF2-40B4-BE49-F238E27FC236}">
                <a16:creationId xmlns:a16="http://schemas.microsoft.com/office/drawing/2014/main" id="{F5B5B0AB-3428-724F-BFBD-A628402429F3}"/>
              </a:ext>
            </a:extLst>
          </p:cNvPr>
          <p:cNvSpPr>
            <a:spLocks noGrp="1"/>
          </p:cNvSpPr>
          <p:nvPr>
            <p:ph idx="1"/>
          </p:nvPr>
        </p:nvSpPr>
        <p:spPr/>
        <p:txBody>
          <a:bodyPr/>
          <a:lstStyle/>
          <a:p>
            <a:r>
              <a:rPr lang="en-US" dirty="0">
                <a:effectLst/>
              </a:rPr>
              <a:t>Gain insights from Fitbit secondary data to drive business decisions for BellaBeat.</a:t>
            </a:r>
            <a:endParaRPr lang="en-PH" dirty="0"/>
          </a:p>
        </p:txBody>
      </p:sp>
    </p:spTree>
    <p:extLst>
      <p:ext uri="{BB962C8B-B14F-4D97-AF65-F5344CB8AC3E}">
        <p14:creationId xmlns:p14="http://schemas.microsoft.com/office/powerpoint/2010/main" val="426635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b="1" dirty="0"/>
              <a:t>Key Insights</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type="body" idx="1"/>
          </p:nvPr>
        </p:nvSpPr>
        <p:spPr/>
        <p:txBody>
          <a:bodyPr>
            <a:normAutofit/>
          </a:bodyPr>
          <a:lstStyle/>
          <a:p>
            <a:pPr marL="285750" indent="-285750">
              <a:buFont typeface="Arial" panose="020B0604020202020204" pitchFamily="34" charset="0"/>
              <a:buChar char="•"/>
            </a:pPr>
            <a:r>
              <a:rPr lang="en-PH" sz="1600" b="1" dirty="0">
                <a:effectLst/>
              </a:rPr>
              <a:t>Steps vs Calories</a:t>
            </a:r>
          </a:p>
          <a:p>
            <a:pPr marL="285750" indent="-285750">
              <a:buFont typeface="Arial" panose="020B0604020202020204" pitchFamily="34" charset="0"/>
              <a:buChar char="•"/>
            </a:pPr>
            <a:r>
              <a:rPr lang="en-PH" sz="1600" b="1" dirty="0">
                <a:effectLst/>
              </a:rPr>
              <a:t>Sleep vs Distance</a:t>
            </a:r>
            <a:endParaRPr lang="en-PH" sz="1600" b="1" dirty="0"/>
          </a:p>
          <a:p>
            <a:pPr marL="285750" indent="-285750">
              <a:buFont typeface="Arial" panose="020B0604020202020204" pitchFamily="34" charset="0"/>
              <a:buChar char="•"/>
            </a:pPr>
            <a:r>
              <a:rPr lang="en-PH" sz="1600" b="1" dirty="0">
                <a:effectLst/>
              </a:rPr>
              <a:t>Distance vs Calories</a:t>
            </a:r>
          </a:p>
          <a:p>
            <a:pPr marL="285750" indent="-285750">
              <a:buFont typeface="Arial" panose="020B0604020202020204" pitchFamily="34" charset="0"/>
              <a:buChar char="•"/>
            </a:pPr>
            <a:r>
              <a:rPr lang="en-PH" sz="1600" b="1" dirty="0">
                <a:effectLst/>
              </a:rPr>
              <a:t>Sleep vs Calories</a:t>
            </a:r>
            <a:endParaRPr lang="en-US" sz="1600" dirty="0"/>
          </a:p>
        </p:txBody>
      </p:sp>
    </p:spTree>
    <p:extLst>
      <p:ext uri="{BB962C8B-B14F-4D97-AF65-F5344CB8AC3E}">
        <p14:creationId xmlns:p14="http://schemas.microsoft.com/office/powerpoint/2010/main" val="149530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PH" b="1" dirty="0">
                <a:effectLst/>
              </a:rPr>
              <a:t>Steps vs Calories</a:t>
            </a:r>
            <a:endParaRPr lang="en-US" dirty="0"/>
          </a:p>
        </p:txBody>
      </p:sp>
      <p:sp>
        <p:nvSpPr>
          <p:cNvPr id="12" name="Content Placeholder 11">
            <a:extLst>
              <a:ext uri="{FF2B5EF4-FFF2-40B4-BE49-F238E27FC236}">
                <a16:creationId xmlns:a16="http://schemas.microsoft.com/office/drawing/2014/main" id="{3D88E8B5-C20C-47A1-9C22-B545284DA4A4}"/>
              </a:ext>
            </a:extLst>
          </p:cNvPr>
          <p:cNvSpPr>
            <a:spLocks noGrp="1"/>
          </p:cNvSpPr>
          <p:nvPr>
            <p:ph sz="half" idx="2"/>
          </p:nvPr>
        </p:nvSpPr>
        <p:spPr>
          <a:xfrm>
            <a:off x="905256" y="2653182"/>
            <a:ext cx="5047675" cy="2968512"/>
          </a:xfrm>
        </p:spPr>
        <p:txBody>
          <a:bodyPr>
            <a:normAutofit fontScale="92500" lnSpcReduction="20000"/>
          </a:bodyPr>
          <a:lstStyle/>
          <a:p>
            <a:pPr>
              <a:buFont typeface="Arial" panose="020B0604020202020204" pitchFamily="34" charset="0"/>
              <a:buChar char="•"/>
            </a:pPr>
            <a:r>
              <a:rPr lang="en-US" dirty="0"/>
              <a:t>Conclusion: Correlation - 0.91</a:t>
            </a:r>
          </a:p>
          <a:p>
            <a:pPr>
              <a:buFont typeface="Arial" panose="020B0604020202020204" pitchFamily="34" charset="0"/>
              <a:buChar char="•"/>
            </a:pPr>
            <a:r>
              <a:rPr lang="en-US" dirty="0"/>
              <a:t>Correlation of 0.91 between Total number of steps and Total Calories burned</a:t>
            </a:r>
          </a:p>
          <a:p>
            <a:pPr>
              <a:buFont typeface="Arial" panose="020B0604020202020204" pitchFamily="34" charset="0"/>
              <a:buChar char="•"/>
            </a:pPr>
            <a:r>
              <a:rPr lang="en-US" dirty="0"/>
              <a:t>This means that there’s a strong correlation between these 2 variables.</a:t>
            </a:r>
          </a:p>
          <a:p>
            <a:pPr>
              <a:buFont typeface="Arial" panose="020B0604020202020204" pitchFamily="34" charset="0"/>
              <a:buChar char="•"/>
            </a:pPr>
            <a:r>
              <a:rPr lang="en-US" dirty="0"/>
              <a:t>The insight makes sense because, in theory, Any physical activities require energy and calorie is the unit of energy. Therefore, more movement (steps) means more burned calories.</a:t>
            </a:r>
          </a:p>
        </p:txBody>
      </p:sp>
      <p:pic>
        <p:nvPicPr>
          <p:cNvPr id="4" name="Content Placeholder 3">
            <a:extLst>
              <a:ext uri="{FF2B5EF4-FFF2-40B4-BE49-F238E27FC236}">
                <a16:creationId xmlns:a16="http://schemas.microsoft.com/office/drawing/2014/main" id="{A72ABEE5-79FB-474B-36DB-D60FB25693A9}"/>
              </a:ext>
            </a:extLst>
          </p:cNvPr>
          <p:cNvPicPr>
            <a:picLocks noGrp="1" noChangeAspect="1"/>
          </p:cNvPicPr>
          <p:nvPr>
            <p:ph sz="quarter" idx="4"/>
          </p:nvPr>
        </p:nvPicPr>
        <p:blipFill>
          <a:blip r:embed="rId2"/>
          <a:stretch>
            <a:fillRect/>
          </a:stretch>
        </p:blipFill>
        <p:spPr>
          <a:xfrm>
            <a:off x="6643397" y="2372651"/>
            <a:ext cx="4012162" cy="3799550"/>
          </a:xfrm>
        </p:spPr>
      </p:pic>
    </p:spTree>
    <p:extLst>
      <p:ext uri="{BB962C8B-B14F-4D97-AF65-F5344CB8AC3E}">
        <p14:creationId xmlns:p14="http://schemas.microsoft.com/office/powerpoint/2010/main" val="213066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PH" b="1" dirty="0">
                <a:effectLst/>
              </a:rPr>
              <a:t>Sleep vs Distance</a:t>
            </a:r>
            <a:endParaRPr lang="en-US" dirty="0"/>
          </a:p>
        </p:txBody>
      </p:sp>
      <p:sp>
        <p:nvSpPr>
          <p:cNvPr id="12" name="Content Placeholder 11">
            <a:extLst>
              <a:ext uri="{FF2B5EF4-FFF2-40B4-BE49-F238E27FC236}">
                <a16:creationId xmlns:a16="http://schemas.microsoft.com/office/drawing/2014/main" id="{3D88E8B5-C20C-47A1-9C22-B545284DA4A4}"/>
              </a:ext>
            </a:extLst>
          </p:cNvPr>
          <p:cNvSpPr>
            <a:spLocks noGrp="1"/>
          </p:cNvSpPr>
          <p:nvPr>
            <p:ph sz="half" idx="2"/>
          </p:nvPr>
        </p:nvSpPr>
        <p:spPr>
          <a:xfrm>
            <a:off x="905256" y="2653182"/>
            <a:ext cx="5047675" cy="3131798"/>
          </a:xfrm>
        </p:spPr>
        <p:txBody>
          <a:bodyPr>
            <a:normAutofit fontScale="62500" lnSpcReduction="20000"/>
          </a:bodyPr>
          <a:lstStyle/>
          <a:p>
            <a:pPr>
              <a:buFont typeface="Arial" panose="020B0604020202020204" pitchFamily="34" charset="0"/>
              <a:buChar char="•"/>
            </a:pPr>
            <a:r>
              <a:rPr lang="en-US" dirty="0"/>
              <a:t>Note: Due to lack of Sleep data. Following IDs have been removed: 2022484408 2873212765 3372868164 4057192912 6290855005 8253242879 8583815059 8877689391</a:t>
            </a:r>
          </a:p>
          <a:p>
            <a:pPr>
              <a:buFont typeface="Arial" panose="020B0604020202020204" pitchFamily="34" charset="0"/>
              <a:buChar char="•"/>
            </a:pPr>
            <a:r>
              <a:rPr lang="en-US" dirty="0"/>
              <a:t>Conclusion: Correlation - 0.06</a:t>
            </a:r>
          </a:p>
          <a:p>
            <a:pPr>
              <a:buFont typeface="Arial" panose="020B0604020202020204" pitchFamily="34" charset="0"/>
              <a:buChar char="•"/>
            </a:pPr>
            <a:r>
              <a:rPr lang="en-US" dirty="0"/>
              <a:t>Correlation of 0.06 between Total number of Distance and Total Sleep Minutes</a:t>
            </a:r>
          </a:p>
          <a:p>
            <a:pPr>
              <a:buFont typeface="Arial" panose="020B0604020202020204" pitchFamily="34" charset="0"/>
              <a:buChar char="•"/>
            </a:pPr>
            <a:r>
              <a:rPr lang="en-US" dirty="0"/>
              <a:t>This means that there’s a weak relationship between the 2 variables</a:t>
            </a:r>
          </a:p>
          <a:p>
            <a:pPr>
              <a:buFont typeface="Arial" panose="020B0604020202020204" pitchFamily="34" charset="0"/>
              <a:buChar char="•"/>
            </a:pPr>
            <a:r>
              <a:rPr lang="en-US" dirty="0"/>
              <a:t>The insight suggests that: </a:t>
            </a:r>
          </a:p>
          <a:p>
            <a:pPr marL="742950" lvl="1" indent="-285750">
              <a:buFont typeface="Arial" panose="020B0604020202020204" pitchFamily="34" charset="0"/>
              <a:buChar char="•"/>
            </a:pPr>
            <a:r>
              <a:rPr lang="en-US" dirty="0"/>
              <a:t>The Total traveled distance is not related to the quality of sleep</a:t>
            </a:r>
          </a:p>
          <a:p>
            <a:pPr marL="742950" lvl="1" indent="-285750">
              <a:buFont typeface="Arial" panose="020B0604020202020204" pitchFamily="34" charset="0"/>
              <a:buChar char="•"/>
            </a:pPr>
            <a:r>
              <a:rPr lang="en-US" dirty="0"/>
              <a:t>Participants who sleep more minutes have fewer distance travel/steps</a:t>
            </a:r>
          </a:p>
        </p:txBody>
      </p:sp>
      <p:pic>
        <p:nvPicPr>
          <p:cNvPr id="4" name="Content Placeholder 3">
            <a:extLst>
              <a:ext uri="{FF2B5EF4-FFF2-40B4-BE49-F238E27FC236}">
                <a16:creationId xmlns:a16="http://schemas.microsoft.com/office/drawing/2014/main" id="{A72ABEE5-79FB-474B-36DB-D60FB25693A9}"/>
              </a:ext>
            </a:extLst>
          </p:cNvPr>
          <p:cNvPicPr>
            <a:picLocks noGrp="1" noChangeAspect="1"/>
          </p:cNvPicPr>
          <p:nvPr>
            <p:ph sz="quarter" idx="4"/>
          </p:nvPr>
        </p:nvPicPr>
        <p:blipFill>
          <a:blip r:embed="rId2"/>
          <a:srcRect/>
          <a:stretch/>
        </p:blipFill>
        <p:spPr>
          <a:xfrm>
            <a:off x="6643397" y="2372651"/>
            <a:ext cx="4012162" cy="3799550"/>
          </a:xfrm>
        </p:spPr>
      </p:pic>
    </p:spTree>
    <p:extLst>
      <p:ext uri="{BB962C8B-B14F-4D97-AF65-F5344CB8AC3E}">
        <p14:creationId xmlns:p14="http://schemas.microsoft.com/office/powerpoint/2010/main" val="392554834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83</TotalTime>
  <Words>732</Words>
  <Application>Microsoft Office PowerPoint</Application>
  <PresentationFormat>Widescreen</PresentationFormat>
  <Paragraphs>90</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Avenir Next LT Pro (Body)</vt:lpstr>
      <vt:lpstr>Calibri</vt:lpstr>
      <vt:lpstr>Segoe UI</vt:lpstr>
      <vt:lpstr>AccentBoxVTI</vt:lpstr>
      <vt:lpstr>Analyzing FitBit dataset to help influence BellaBeat's marketing strategy</vt:lpstr>
      <vt:lpstr>Agenda</vt:lpstr>
      <vt:lpstr>Introduction</vt:lpstr>
      <vt:lpstr>Problem and Solution</vt:lpstr>
      <vt:lpstr>Problem</vt:lpstr>
      <vt:lpstr>Solution</vt:lpstr>
      <vt:lpstr>Key Insights</vt:lpstr>
      <vt:lpstr>Steps vs Calories</vt:lpstr>
      <vt:lpstr>Sleep vs Distance</vt:lpstr>
      <vt:lpstr>Distance vs Calories</vt:lpstr>
      <vt:lpstr>Sleep vs Calories</vt:lpstr>
      <vt:lpstr>Summary </vt:lpstr>
      <vt:lpstr>Recommendations</vt:lpstr>
      <vt:lpstr>Timeline</vt:lpstr>
      <vt:lpstr>“Setting goals is the first step into turning the invisible into the visible.”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FitBit dataset to help influence BellaBeat's marketing strategy</dc:title>
  <dc:creator>Clarence</dc:creator>
  <cp:lastModifiedBy>Clarence</cp:lastModifiedBy>
  <cp:revision>1</cp:revision>
  <dcterms:created xsi:type="dcterms:W3CDTF">2023-03-14T07:32:06Z</dcterms:created>
  <dcterms:modified xsi:type="dcterms:W3CDTF">2023-03-14T08:56:01Z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