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handoutMasterIdLst>
    <p:handoutMasterId r:id="rId22"/>
  </p:handoutMasterIdLst>
  <p:sldIdLst>
    <p:sldId id="256" r:id="rId2"/>
    <p:sldId id="257" r:id="rId3"/>
    <p:sldId id="267" r:id="rId4"/>
    <p:sldId id="268" r:id="rId5"/>
    <p:sldId id="269" r:id="rId6"/>
    <p:sldId id="270" r:id="rId7"/>
    <p:sldId id="258" r:id="rId8"/>
    <p:sldId id="273" r:id="rId9"/>
    <p:sldId id="272" r:id="rId10"/>
    <p:sldId id="275" r:id="rId11"/>
    <p:sldId id="274" r:id="rId12"/>
    <p:sldId id="259" r:id="rId13"/>
    <p:sldId id="276" r:id="rId14"/>
    <p:sldId id="277" r:id="rId15"/>
    <p:sldId id="260" r:id="rId16"/>
    <p:sldId id="278" r:id="rId17"/>
    <p:sldId id="279" r:id="rId18"/>
    <p:sldId id="280" r:id="rId19"/>
    <p:sldId id="28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301" autoAdjust="0"/>
    <p:restoredTop sz="94706" autoAdjust="0"/>
  </p:normalViewPr>
  <p:slideViewPr>
    <p:cSldViewPr>
      <p:cViewPr varScale="1">
        <p:scale>
          <a:sx n="69" d="100"/>
          <a:sy n="69" d="100"/>
        </p:scale>
        <p:origin x="78" y="1566"/>
      </p:cViewPr>
      <p:guideLst/>
    </p:cSldViewPr>
  </p:slideViewPr>
  <p:outlineViewPr>
    <p:cViewPr>
      <p:scale>
        <a:sx n="33" d="100"/>
        <a:sy n="33" d="100"/>
      </p:scale>
      <p:origin x="0" y="-129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123" d="100"/>
          <a:sy n="123" d="100"/>
        </p:scale>
        <p:origin x="244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9/26/2023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9/26/2023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5"/>
          </p:nvPr>
        </p:nvSpPr>
        <p:spPr/>
        <p:txBody>
          <a:bodyPr/>
          <a:lstStyle/>
          <a:p>
            <a:fld id="{8DAEC444-603B-4F09-9A06-5917518DD901}" type="slidenum">
              <a:rPr lang="en-US" smtClean="0"/>
              <a:t>9</a:t>
            </a:fld>
            <a:endParaRPr lang="en-US"/>
          </a:p>
        </p:txBody>
      </p:sp>
    </p:spTree>
    <p:extLst>
      <p:ext uri="{BB962C8B-B14F-4D97-AF65-F5344CB8AC3E}">
        <p14:creationId xmlns:p14="http://schemas.microsoft.com/office/powerpoint/2010/main" val="222340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10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92572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69108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58982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644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FE2824-C2A0-4931-BB32-60B24BDBB3CC}"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87644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FE2824-C2A0-4931-BB32-60B24BDBB3CC}" type="datetimeFigureOut">
              <a:rPr lang="en-US" smtClean="0"/>
              <a:pPr/>
              <a:t>9/26/2023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3333A4-2EF1-4B79-B68C-AB20E66B4822}" type="slidenum">
              <a:rPr lang="en-US" smtClean="0"/>
              <a:pPr/>
              <a:t>‹#›</a:t>
            </a:fld>
            <a:endParaRPr lang="en-US"/>
          </a:p>
        </p:txBody>
      </p:sp>
    </p:spTree>
    <p:extLst>
      <p:ext uri="{BB962C8B-B14F-4D97-AF65-F5344CB8AC3E}">
        <p14:creationId xmlns:p14="http://schemas.microsoft.com/office/powerpoint/2010/main" val="2395112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FE2824-C2A0-4931-BB32-60B24BDBB3CC}"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32936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FE2824-C2A0-4931-BB32-60B24BDBB3CC}" type="datetimeFigureOut">
              <a:rPr lang="en-US" smtClean="0"/>
              <a:t>9/26/2023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13367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FE2824-C2A0-4931-BB32-60B24BDBB3CC}" type="datetimeFigureOut">
              <a:rPr lang="en-US" smtClean="0"/>
              <a:t>9/26/2023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13333A4-2EF1-4B79-B68C-AB20E66B4822}" type="slidenum">
              <a:rPr lang="en-US" smtClean="0"/>
              <a:t>‹#›</a:t>
            </a:fld>
            <a:endParaRPr lang="en-US"/>
          </a:p>
        </p:txBody>
      </p:sp>
    </p:spTree>
    <p:extLst>
      <p:ext uri="{BB962C8B-B14F-4D97-AF65-F5344CB8AC3E}">
        <p14:creationId xmlns:p14="http://schemas.microsoft.com/office/powerpoint/2010/main" val="369026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36736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FE2824-C2A0-4931-BB32-60B24BDBB3CC}" type="datetimeFigureOut">
              <a:rPr lang="en-US" smtClean="0"/>
              <a:pPr/>
              <a:t>9/26/2023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13333A4-2EF1-4B79-B68C-AB20E66B4822}"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9B54753-D4EC-13CF-D82C-9AD5237A62FD}"/>
              </a:ext>
            </a:extLst>
          </p:cNvPr>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52214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ataplatform.cloud.ibm.com/dashboards/a7b562b1-86de-40c3-86fe-06da7dcc3436/view/623ac10d349412d465eceee407907e577d637158b7bb8b52848c7b490e322797f06114c5c87b4f598f140332f5e9105b9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f-courses-data.s3.us.cloud-objectstorage.appdomain.cloud/IBM-DA0321ENSkillsNetwork/LargeData/m2_survey_data.cs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670048"/>
          </a:xfrm>
        </p:spPr>
        <p:txBody>
          <a:bodyPr>
            <a:normAutofit/>
          </a:bodyPr>
          <a:lstStyle/>
          <a:p>
            <a:pPr algn="ctr"/>
            <a:r>
              <a:rPr lang="en-PH" dirty="0"/>
              <a:t>PROGRAMMING SKILL TRENDS</a:t>
            </a:r>
            <a:endParaRPr lang="en-US" dirty="0"/>
          </a:p>
        </p:txBody>
      </p:sp>
      <p:sp>
        <p:nvSpPr>
          <p:cNvPr id="3" name="Subtitle 2"/>
          <p:cNvSpPr>
            <a:spLocks noGrp="1"/>
          </p:cNvSpPr>
          <p:nvPr>
            <p:ph type="subTitle" idx="1"/>
          </p:nvPr>
        </p:nvSpPr>
        <p:spPr>
          <a:xfrm>
            <a:off x="838201" y="5273246"/>
            <a:ext cx="10515598" cy="517954"/>
          </a:xfrm>
        </p:spPr>
        <p:txBody>
          <a:bodyPr>
            <a:normAutofit fontScale="70000" lnSpcReduction="20000"/>
          </a:bodyPr>
          <a:lstStyle/>
          <a:p>
            <a:pPr algn="ctr"/>
            <a:r>
              <a:rPr lang="en-US" sz="1600" dirty="0"/>
              <a:t>Clarence Amoranto</a:t>
            </a:r>
          </a:p>
          <a:p>
            <a:pPr algn="ctr"/>
            <a:r>
              <a:rPr lang="en-US" sz="1600" dirty="0"/>
              <a:t>2023-09-15</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58874"/>
          </a:xfrm>
        </p:spPr>
        <p:txBody>
          <a:bodyPr>
            <a:normAutofit fontScale="90000"/>
          </a:bodyPr>
          <a:lstStyle/>
          <a:p>
            <a:r>
              <a:rPr lang="en-PH" dirty="0"/>
              <a:t>DATABASE TRENDS - FINDINGS &amp; IMPLICATIONS</a:t>
            </a:r>
            <a:endParaRPr lang="en-US" dirty="0"/>
          </a:p>
        </p:txBody>
      </p:sp>
      <p:sp>
        <p:nvSpPr>
          <p:cNvPr id="3" name="Content Placeholder 2"/>
          <p:cNvSpPr>
            <a:spLocks noGrp="1"/>
          </p:cNvSpPr>
          <p:nvPr>
            <p:ph idx="1"/>
          </p:nvPr>
        </p:nvSpPr>
        <p:spPr>
          <a:xfrm>
            <a:off x="6629402" y="2514600"/>
            <a:ext cx="4544008" cy="3736975"/>
          </a:xfrm>
        </p:spPr>
        <p:txBody>
          <a:bodyPr numCol="1">
            <a:normAutofit/>
          </a:bodyPr>
          <a:lstStyle/>
          <a:p>
            <a:pPr algn="just"/>
            <a:r>
              <a:rPr lang="en-US" dirty="0"/>
              <a:t>IMPLICATIONS</a:t>
            </a:r>
          </a:p>
          <a:p>
            <a:pPr marL="228600" lvl="1" indent="0" algn="just">
              <a:buNone/>
            </a:pPr>
            <a:r>
              <a:rPr lang="en-US" dirty="0"/>
              <a:t>MySQL will be replaced by PostgreSQL but will still be relevant in the future</a:t>
            </a:r>
          </a:p>
        </p:txBody>
      </p:sp>
      <p:sp>
        <p:nvSpPr>
          <p:cNvPr id="4" name="Content Placeholder 2">
            <a:extLst>
              <a:ext uri="{FF2B5EF4-FFF2-40B4-BE49-F238E27FC236}">
                <a16:creationId xmlns:a16="http://schemas.microsoft.com/office/drawing/2014/main" id="{3EE0054C-83BD-C4C5-E955-7EFADFCEA0EA}"/>
              </a:ext>
            </a:extLst>
          </p:cNvPr>
          <p:cNvSpPr txBox="1">
            <a:spLocks/>
          </p:cNvSpPr>
          <p:nvPr/>
        </p:nvSpPr>
        <p:spPr>
          <a:xfrm>
            <a:off x="7239000" y="1676399"/>
            <a:ext cx="4544008" cy="4422775"/>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228600" lvl="1" indent="0">
              <a:buNone/>
            </a:pPr>
            <a:endParaRPr lang="en-US" dirty="0"/>
          </a:p>
        </p:txBody>
      </p:sp>
      <p:sp>
        <p:nvSpPr>
          <p:cNvPr id="5" name="Content Placeholder 2">
            <a:extLst>
              <a:ext uri="{FF2B5EF4-FFF2-40B4-BE49-F238E27FC236}">
                <a16:creationId xmlns:a16="http://schemas.microsoft.com/office/drawing/2014/main" id="{C17A4597-400F-82F5-D6B4-0C9294EBE219}"/>
              </a:ext>
            </a:extLst>
          </p:cNvPr>
          <p:cNvSpPr txBox="1">
            <a:spLocks/>
          </p:cNvSpPr>
          <p:nvPr/>
        </p:nvSpPr>
        <p:spPr>
          <a:xfrm>
            <a:off x="1018592" y="2514600"/>
            <a:ext cx="4544008" cy="3736975"/>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algn="just"/>
            <a:r>
              <a:rPr lang="en-US" dirty="0"/>
              <a:t>FINDINGS</a:t>
            </a:r>
          </a:p>
          <a:p>
            <a:pPr marL="228600" lvl="1" indent="0" algn="just">
              <a:buNone/>
            </a:pPr>
            <a:r>
              <a:rPr lang="en-US" dirty="0"/>
              <a:t>MySQL has the most highest number of people working with</a:t>
            </a:r>
          </a:p>
        </p:txBody>
      </p:sp>
    </p:spTree>
    <p:extLst>
      <p:ext uri="{BB962C8B-B14F-4D97-AF65-F5344CB8AC3E}">
        <p14:creationId xmlns:p14="http://schemas.microsoft.com/office/powerpoint/2010/main" val="60013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1674"/>
          </a:xfrm>
        </p:spPr>
        <p:txBody>
          <a:bodyPr>
            <a:normAutofit fontScale="90000"/>
          </a:bodyPr>
          <a:lstStyle/>
          <a:p>
            <a:pPr algn="ctr"/>
            <a:r>
              <a:rPr lang="en-PH" dirty="0"/>
              <a:t>DASHBOARD </a:t>
            </a:r>
            <a:endParaRPr lang="en-US" dirty="0"/>
          </a:p>
        </p:txBody>
      </p:sp>
      <p:sp>
        <p:nvSpPr>
          <p:cNvPr id="3" name="Content Placeholder 2"/>
          <p:cNvSpPr>
            <a:spLocks noGrp="1"/>
          </p:cNvSpPr>
          <p:nvPr>
            <p:ph idx="1"/>
          </p:nvPr>
        </p:nvSpPr>
        <p:spPr>
          <a:xfrm>
            <a:off x="1600200" y="2590800"/>
            <a:ext cx="8991600" cy="1257301"/>
          </a:xfrm>
        </p:spPr>
        <p:txBody>
          <a:bodyPr numCol="1">
            <a:normAutofit/>
          </a:bodyPr>
          <a:lstStyle/>
          <a:p>
            <a:pPr marL="0" indent="0" algn="just">
              <a:buNone/>
            </a:pPr>
            <a:r>
              <a:rPr lang="en-US" dirty="0"/>
              <a:t>The shareable preview of the dashboard created in Watson Studio can be seen </a:t>
            </a:r>
            <a:r>
              <a:rPr lang="en-US" dirty="0">
                <a:hlinkClick r:id="rId2"/>
              </a:rPr>
              <a:t>HERE</a:t>
            </a:r>
            <a:r>
              <a:rPr lang="en-US" dirty="0"/>
              <a:t>!</a:t>
            </a:r>
          </a:p>
        </p:txBody>
      </p:sp>
      <p:sp>
        <p:nvSpPr>
          <p:cNvPr id="4" name="Content Placeholder 2">
            <a:extLst>
              <a:ext uri="{FF2B5EF4-FFF2-40B4-BE49-F238E27FC236}">
                <a16:creationId xmlns:a16="http://schemas.microsoft.com/office/drawing/2014/main" id="{3EE0054C-83BD-C4C5-E955-7EFADFCEA0EA}"/>
              </a:ext>
            </a:extLst>
          </p:cNvPr>
          <p:cNvSpPr txBox="1">
            <a:spLocks/>
          </p:cNvSpPr>
          <p:nvPr/>
        </p:nvSpPr>
        <p:spPr>
          <a:xfrm>
            <a:off x="7239000" y="1676399"/>
            <a:ext cx="4544008" cy="4422775"/>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228600" lvl="1" indent="0">
              <a:buNone/>
            </a:pPr>
            <a:endParaRPr lang="en-US" dirty="0"/>
          </a:p>
        </p:txBody>
      </p:sp>
      <p:pic>
        <p:nvPicPr>
          <p:cNvPr id="7" name="Picture 6">
            <a:extLst>
              <a:ext uri="{FF2B5EF4-FFF2-40B4-BE49-F238E27FC236}">
                <a16:creationId xmlns:a16="http://schemas.microsoft.com/office/drawing/2014/main" id="{EFC6A7E1-86DC-E1AF-A44E-F9EE26826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3887787"/>
            <a:ext cx="4937007" cy="1751014"/>
          </a:xfrm>
          <a:prstGeom prst="rect">
            <a:avLst/>
          </a:prstGeom>
        </p:spPr>
      </p:pic>
    </p:spTree>
    <p:extLst>
      <p:ext uri="{BB962C8B-B14F-4D97-AF65-F5344CB8AC3E}">
        <p14:creationId xmlns:p14="http://schemas.microsoft.com/office/powerpoint/2010/main" val="401370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lstStyle/>
          <a:p>
            <a:pPr algn="ctr"/>
            <a:r>
              <a:rPr lang="en-US" dirty="0"/>
              <a:t>C</a:t>
            </a:r>
            <a:r>
              <a:rPr lang="en-PH" dirty="0"/>
              <a:t>URRENT TECHNOLOGY USAGE</a:t>
            </a:r>
            <a:endParaRPr lang="en-US" dirty="0"/>
          </a:p>
        </p:txBody>
      </p:sp>
      <p:pic>
        <p:nvPicPr>
          <p:cNvPr id="6" name="Content Placeholder 5">
            <a:extLst>
              <a:ext uri="{FF2B5EF4-FFF2-40B4-BE49-F238E27FC236}">
                <a16:creationId xmlns:a16="http://schemas.microsoft.com/office/drawing/2014/main" id="{1B46DF8F-C2BC-54AA-D4ED-B2EADFABC4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9130" y="1846263"/>
            <a:ext cx="7474066" cy="4022725"/>
          </a:xfrm>
        </p:spPr>
      </p:pic>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lstStyle/>
          <a:p>
            <a:pPr algn="ctr"/>
            <a:r>
              <a:rPr lang="en-US" dirty="0"/>
              <a:t>FUTURE TECHNOLOGY TREND</a:t>
            </a:r>
          </a:p>
        </p:txBody>
      </p:sp>
      <p:pic>
        <p:nvPicPr>
          <p:cNvPr id="7" name="Content Placeholder 6">
            <a:extLst>
              <a:ext uri="{FF2B5EF4-FFF2-40B4-BE49-F238E27FC236}">
                <a16:creationId xmlns:a16="http://schemas.microsoft.com/office/drawing/2014/main" id="{9D2CF36F-24DB-E3D3-4671-B61E43EE63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0079" y="1846263"/>
            <a:ext cx="7792167" cy="4022725"/>
          </a:xfrm>
        </p:spPr>
      </p:pic>
    </p:spTree>
    <p:extLst>
      <p:ext uri="{BB962C8B-B14F-4D97-AF65-F5344CB8AC3E}">
        <p14:creationId xmlns:p14="http://schemas.microsoft.com/office/powerpoint/2010/main" val="280024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lstStyle/>
          <a:p>
            <a:pPr algn="ctr"/>
            <a:r>
              <a:rPr lang="en-US" dirty="0"/>
              <a:t>DEMOGRAPHICS</a:t>
            </a:r>
          </a:p>
        </p:txBody>
      </p:sp>
      <p:pic>
        <p:nvPicPr>
          <p:cNvPr id="7" name="Content Placeholder 6">
            <a:extLst>
              <a:ext uri="{FF2B5EF4-FFF2-40B4-BE49-F238E27FC236}">
                <a16:creationId xmlns:a16="http://schemas.microsoft.com/office/drawing/2014/main" id="{15A54F8F-E80E-5094-8DFE-DE317680BF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0390" y="1846263"/>
            <a:ext cx="8291546" cy="4022725"/>
          </a:xfrm>
        </p:spPr>
      </p:pic>
    </p:spTree>
    <p:extLst>
      <p:ext uri="{BB962C8B-B14F-4D97-AF65-F5344CB8AC3E}">
        <p14:creationId xmlns:p14="http://schemas.microsoft.com/office/powerpoint/2010/main" val="34850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lstStyle/>
          <a:p>
            <a:pPr algn="ctr"/>
            <a:r>
              <a:rPr lang="en-PH" dirty="0"/>
              <a:t>DISCUSSION</a:t>
            </a:r>
            <a:endParaRPr lang="en-US" dirty="0"/>
          </a:p>
        </p:txBody>
      </p:sp>
      <p:sp>
        <p:nvSpPr>
          <p:cNvPr id="5" name="Content Placeholder 3"/>
          <p:cNvSpPr>
            <a:spLocks noGrp="1"/>
          </p:cNvSpPr>
          <p:nvPr>
            <p:ph sz="half" idx="1"/>
          </p:nvPr>
        </p:nvSpPr>
        <p:spPr>
          <a:xfrm>
            <a:off x="1097279" y="2667000"/>
            <a:ext cx="4937760" cy="3202094"/>
          </a:xfrm>
        </p:spPr>
        <p:txBody>
          <a:bodyPr/>
          <a:lstStyle/>
          <a:p>
            <a:pPr algn="just">
              <a:buFont typeface="Wingdings" panose="05000000000000000000" pitchFamily="2" charset="2"/>
              <a:buChar char="q"/>
            </a:pPr>
            <a:r>
              <a:rPr lang="en-US" b="0" i="0" dirty="0">
                <a:effectLst/>
                <a:latin typeface="ui-sans-serif"/>
              </a:rPr>
              <a:t>Women's roles in global IT fields </a:t>
            </a:r>
          </a:p>
          <a:p>
            <a:pPr algn="just">
              <a:buFont typeface="Wingdings" panose="05000000000000000000" pitchFamily="2" charset="2"/>
              <a:buChar char="q"/>
            </a:pPr>
            <a:r>
              <a:rPr lang="en-US" b="0" i="0" dirty="0">
                <a:effectLst/>
                <a:latin typeface="ui-sans-serif"/>
              </a:rPr>
              <a:t>Why do SQL servers remain the most interesting in the future? </a:t>
            </a:r>
          </a:p>
          <a:p>
            <a:pPr algn="just">
              <a:buFont typeface="Wingdings" panose="05000000000000000000" pitchFamily="2" charset="2"/>
              <a:buChar char="q"/>
            </a:pPr>
            <a:r>
              <a:rPr lang="en-US" b="0" i="0" dirty="0">
                <a:effectLst/>
                <a:latin typeface="ui-sans-serif"/>
              </a:rPr>
              <a:t>What is the key value of HTML/CSS that continues to be in demand?</a:t>
            </a:r>
            <a:endParaRPr lang="en-US" dirty="0"/>
          </a:p>
        </p:txBody>
      </p:sp>
      <p:pic>
        <p:nvPicPr>
          <p:cNvPr id="1028" name="Picture 4" descr="Space Management &amp; Data | Operations Information Technology and Data  Administration | Virginia Tech">
            <a:extLst>
              <a:ext uri="{FF2B5EF4-FFF2-40B4-BE49-F238E27FC236}">
                <a16:creationId xmlns:a16="http://schemas.microsoft.com/office/drawing/2014/main" id="{E0ACA79A-8FFD-350F-98E2-8551C5C7860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75438" y="1846263"/>
            <a:ext cx="4022725"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lstStyle/>
          <a:p>
            <a:pPr algn="ctr"/>
            <a:r>
              <a:rPr lang="en-PH" dirty="0"/>
              <a:t>OVERALL FINDINGS &amp; IMPLICATIONS</a:t>
            </a:r>
            <a:endParaRPr lang="en-US" dirty="0"/>
          </a:p>
        </p:txBody>
      </p:sp>
      <p:sp>
        <p:nvSpPr>
          <p:cNvPr id="5" name="Content Placeholder 3"/>
          <p:cNvSpPr>
            <a:spLocks noGrp="1"/>
          </p:cNvSpPr>
          <p:nvPr>
            <p:ph sz="half" idx="1"/>
          </p:nvPr>
        </p:nvSpPr>
        <p:spPr>
          <a:xfrm>
            <a:off x="1097279" y="2057400"/>
            <a:ext cx="4937760" cy="3811694"/>
          </a:xfrm>
        </p:spPr>
        <p:txBody>
          <a:bodyPr>
            <a:normAutofit fontScale="70000" lnSpcReduction="20000"/>
          </a:bodyPr>
          <a:lstStyle/>
          <a:p>
            <a:pPr>
              <a:buFont typeface="Wingdings" panose="05000000000000000000" pitchFamily="2" charset="2"/>
              <a:buChar char="q"/>
            </a:pPr>
            <a:r>
              <a:rPr lang="en-US" dirty="0"/>
              <a:t>JavaScript and HTML/CSS will remain in the top 1st and 2nd positions by next year.</a:t>
            </a:r>
          </a:p>
          <a:p>
            <a:pPr>
              <a:buFont typeface="Wingdings" panose="05000000000000000000" pitchFamily="2" charset="2"/>
              <a:buChar char="q"/>
            </a:pPr>
            <a:r>
              <a:rPr lang="en-US" dirty="0"/>
              <a:t>While SQL will be surpassed by Python, Bash/Shell/PowerShell are not expected to be prominent in the coming year.</a:t>
            </a:r>
          </a:p>
          <a:p>
            <a:pPr>
              <a:buFont typeface="Wingdings" panose="05000000000000000000" pitchFamily="2" charset="2"/>
              <a:buChar char="q"/>
            </a:pPr>
            <a:r>
              <a:rPr lang="en-US" dirty="0"/>
              <a:t>PostgreSQL is projected to be in the 1st place, replacing MySQL, while Microsoft SQL Server and SQLite are expected to disappear.</a:t>
            </a:r>
          </a:p>
          <a:p>
            <a:pPr>
              <a:buFont typeface="Wingdings" panose="05000000000000000000" pitchFamily="2" charset="2"/>
              <a:buChar char="q"/>
            </a:pPr>
            <a:r>
              <a:rPr lang="en-US" dirty="0"/>
              <a:t>Linux is the most widely used platform, with Docker predicted to replace Windows.</a:t>
            </a:r>
          </a:p>
          <a:p>
            <a:pPr>
              <a:buFont typeface="Wingdings" panose="05000000000000000000" pitchFamily="2" charset="2"/>
              <a:buChar char="q"/>
            </a:pPr>
            <a:r>
              <a:rPr lang="en-US" dirty="0"/>
              <a:t>In terms of web frameworks, React.js is predicted to be the most preferred option in the next year, replacing jQuery.</a:t>
            </a:r>
          </a:p>
          <a:p>
            <a:pPr>
              <a:buFont typeface="Wingdings" panose="05000000000000000000" pitchFamily="2" charset="2"/>
              <a:buChar char="q"/>
            </a:pPr>
            <a:r>
              <a:rPr lang="en-US" dirty="0"/>
              <a:t>In terms of gender, men are shown to respond more than women. The highest number of respondents are from the Russian Federation, and the average age is around 28 with a Bachelor’s degree.</a:t>
            </a:r>
          </a:p>
        </p:txBody>
      </p:sp>
      <p:sp>
        <p:nvSpPr>
          <p:cNvPr id="4" name="Content Placeholder 3">
            <a:extLst>
              <a:ext uri="{FF2B5EF4-FFF2-40B4-BE49-F238E27FC236}">
                <a16:creationId xmlns:a16="http://schemas.microsoft.com/office/drawing/2014/main" id="{CF7801E0-1CB5-5AA7-BF20-81F358258DB6}"/>
              </a:ext>
            </a:extLst>
          </p:cNvPr>
          <p:cNvSpPr>
            <a:spLocks noGrp="1"/>
          </p:cNvSpPr>
          <p:nvPr>
            <p:ph sz="half" idx="2"/>
          </p:nvPr>
        </p:nvSpPr>
        <p:spPr>
          <a:xfrm>
            <a:off x="6217920" y="2057399"/>
            <a:ext cx="4937760" cy="3811695"/>
          </a:xfrm>
        </p:spPr>
        <p:txBody>
          <a:bodyPr>
            <a:normAutofit fontScale="70000" lnSpcReduction="20000"/>
          </a:bodyPr>
          <a:lstStyle/>
          <a:p>
            <a:pPr>
              <a:buFont typeface="Wingdings" panose="05000000000000000000" pitchFamily="2" charset="2"/>
              <a:buChar char="q"/>
            </a:pPr>
            <a:r>
              <a:rPr lang="en-US" dirty="0"/>
              <a:t>JavaScript and HTML/CSS will continue to be popular.</a:t>
            </a:r>
          </a:p>
          <a:p>
            <a:pPr>
              <a:buFont typeface="Wingdings" panose="05000000000000000000" pitchFamily="2" charset="2"/>
              <a:buChar char="q"/>
            </a:pPr>
            <a:r>
              <a:rPr lang="en-US" dirty="0"/>
              <a:t>Python is expected to gain more interest.</a:t>
            </a:r>
          </a:p>
          <a:p>
            <a:pPr>
              <a:buFont typeface="Wingdings" panose="05000000000000000000" pitchFamily="2" charset="2"/>
              <a:buChar char="q"/>
            </a:pPr>
            <a:r>
              <a:rPr lang="en-US" dirty="0"/>
              <a:t>SQL servers will still be required, with PostgreSQL expected to be the most popular database.</a:t>
            </a:r>
          </a:p>
          <a:p>
            <a:pPr>
              <a:buFont typeface="Wingdings" panose="05000000000000000000" pitchFamily="2" charset="2"/>
              <a:buChar char="q"/>
            </a:pPr>
            <a:r>
              <a:rPr lang="en-US" dirty="0"/>
              <a:t>Docker is highly preferred, especially in Linux environments.</a:t>
            </a:r>
          </a:p>
          <a:p>
            <a:pPr>
              <a:buFont typeface="Wingdings" panose="05000000000000000000" pitchFamily="2" charset="2"/>
              <a:buChar char="q"/>
            </a:pPr>
            <a:r>
              <a:rPr lang="en-US" dirty="0"/>
              <a:t>The demand for jQuery is decreasing.</a:t>
            </a:r>
          </a:p>
          <a:p>
            <a:pPr>
              <a:buFont typeface="Wingdings" panose="05000000000000000000" pitchFamily="2" charset="2"/>
              <a:buChar char="q"/>
            </a:pPr>
            <a:r>
              <a:rPr lang="en-US" dirty="0"/>
              <a:t>It is assumed that a large number of young Russian men with Bachelor's degrees will respond to the analysis.</a:t>
            </a:r>
          </a:p>
        </p:txBody>
      </p:sp>
    </p:spTree>
    <p:extLst>
      <p:ext uri="{BB962C8B-B14F-4D97-AF65-F5344CB8AC3E}">
        <p14:creationId xmlns:p14="http://schemas.microsoft.com/office/powerpoint/2010/main" val="149289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lstStyle/>
          <a:p>
            <a:pPr algn="ctr"/>
            <a:r>
              <a:rPr lang="en-PH" dirty="0"/>
              <a:t>APPENDIX</a:t>
            </a:r>
            <a:endParaRPr lang="en-US" dirty="0"/>
          </a:p>
        </p:txBody>
      </p:sp>
      <p:sp>
        <p:nvSpPr>
          <p:cNvPr id="5" name="Content Placeholder 3"/>
          <p:cNvSpPr>
            <a:spLocks noGrp="1"/>
          </p:cNvSpPr>
          <p:nvPr>
            <p:ph sz="half" idx="1"/>
          </p:nvPr>
        </p:nvSpPr>
        <p:spPr/>
        <p:txBody>
          <a:bodyPr/>
          <a:lstStyle/>
          <a:p>
            <a:pPr algn="just"/>
            <a:r>
              <a:rPr lang="en-US" dirty="0"/>
              <a:t>SCATTERPLOT</a:t>
            </a:r>
          </a:p>
        </p:txBody>
      </p:sp>
      <p:pic>
        <p:nvPicPr>
          <p:cNvPr id="6" name="Content Placeholder 5">
            <a:extLst>
              <a:ext uri="{FF2B5EF4-FFF2-40B4-BE49-F238E27FC236}">
                <a16:creationId xmlns:a16="http://schemas.microsoft.com/office/drawing/2014/main" id="{8BC82356-65F3-C12B-06FC-6B3D11FF48B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91263" y="2066925"/>
            <a:ext cx="4791075" cy="3581400"/>
          </a:xfrm>
        </p:spPr>
      </p:pic>
    </p:spTree>
    <p:extLst>
      <p:ext uri="{BB962C8B-B14F-4D97-AF65-F5344CB8AC3E}">
        <p14:creationId xmlns:p14="http://schemas.microsoft.com/office/powerpoint/2010/main" val="187127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lstStyle/>
          <a:p>
            <a:pPr algn="ctr"/>
            <a:r>
              <a:rPr lang="en-PH" dirty="0"/>
              <a:t>APPENDIX</a:t>
            </a:r>
            <a:endParaRPr lang="en-US" dirty="0"/>
          </a:p>
        </p:txBody>
      </p:sp>
      <p:sp>
        <p:nvSpPr>
          <p:cNvPr id="5" name="Content Placeholder 3"/>
          <p:cNvSpPr>
            <a:spLocks noGrp="1"/>
          </p:cNvSpPr>
          <p:nvPr>
            <p:ph sz="half" idx="1"/>
          </p:nvPr>
        </p:nvSpPr>
        <p:spPr/>
        <p:txBody>
          <a:bodyPr/>
          <a:lstStyle/>
          <a:p>
            <a:pPr algn="just"/>
            <a:r>
              <a:rPr lang="en-PH" dirty="0"/>
              <a:t>JOB POSTINGS</a:t>
            </a:r>
            <a:endParaRPr lang="en-US" dirty="0"/>
          </a:p>
        </p:txBody>
      </p:sp>
      <p:pic>
        <p:nvPicPr>
          <p:cNvPr id="8" name="Content Placeholder 7">
            <a:extLst>
              <a:ext uri="{FF2B5EF4-FFF2-40B4-BE49-F238E27FC236}">
                <a16:creationId xmlns:a16="http://schemas.microsoft.com/office/drawing/2014/main" id="{9339F119-270C-14E4-C62D-36265BAB132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515632"/>
            <a:ext cx="4937125" cy="2683987"/>
          </a:xfrm>
        </p:spPr>
      </p:pic>
    </p:spTree>
    <p:extLst>
      <p:ext uri="{BB962C8B-B14F-4D97-AF65-F5344CB8AC3E}">
        <p14:creationId xmlns:p14="http://schemas.microsoft.com/office/powerpoint/2010/main" val="246728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lstStyle/>
          <a:p>
            <a:pPr algn="ctr"/>
            <a:r>
              <a:rPr lang="en-PH" dirty="0"/>
              <a:t>APPENDIX</a:t>
            </a:r>
            <a:endParaRPr lang="en-US" dirty="0"/>
          </a:p>
        </p:txBody>
      </p:sp>
      <p:sp>
        <p:nvSpPr>
          <p:cNvPr id="5" name="Content Placeholder 3"/>
          <p:cNvSpPr>
            <a:spLocks noGrp="1"/>
          </p:cNvSpPr>
          <p:nvPr>
            <p:ph sz="half" idx="1"/>
          </p:nvPr>
        </p:nvSpPr>
        <p:spPr/>
        <p:txBody>
          <a:bodyPr/>
          <a:lstStyle/>
          <a:p>
            <a:pPr algn="just"/>
            <a:r>
              <a:rPr lang="en-PH" dirty="0"/>
              <a:t>POPULAR LANGUAGES</a:t>
            </a:r>
            <a:endParaRPr lang="en-US" dirty="0"/>
          </a:p>
        </p:txBody>
      </p:sp>
      <p:pic>
        <p:nvPicPr>
          <p:cNvPr id="7" name="Content Placeholder 6">
            <a:extLst>
              <a:ext uri="{FF2B5EF4-FFF2-40B4-BE49-F238E27FC236}">
                <a16:creationId xmlns:a16="http://schemas.microsoft.com/office/drawing/2014/main" id="{A807BB6B-49EE-4B15-6220-E4D76B6BDDE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479314"/>
            <a:ext cx="4937125" cy="2756622"/>
          </a:xfrm>
        </p:spPr>
      </p:pic>
    </p:spTree>
    <p:extLst>
      <p:ext uri="{BB962C8B-B14F-4D97-AF65-F5344CB8AC3E}">
        <p14:creationId xmlns:p14="http://schemas.microsoft.com/office/powerpoint/2010/main" val="416490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1674"/>
          </a:xfrm>
        </p:spPr>
        <p:txBody>
          <a:bodyPr>
            <a:normAutofit fontScale="90000"/>
          </a:bodyPr>
          <a:lstStyle/>
          <a:p>
            <a:pPr algn="ctr"/>
            <a:r>
              <a:rPr lang="en-US" dirty="0"/>
              <a:t>OUTLINE</a:t>
            </a:r>
          </a:p>
        </p:txBody>
      </p:sp>
      <p:sp>
        <p:nvSpPr>
          <p:cNvPr id="3" name="Content Placeholder 2"/>
          <p:cNvSpPr>
            <a:spLocks noGrp="1"/>
          </p:cNvSpPr>
          <p:nvPr>
            <p:ph idx="1"/>
          </p:nvPr>
        </p:nvSpPr>
        <p:spPr>
          <a:xfrm>
            <a:off x="1219200" y="2212975"/>
            <a:ext cx="4876800" cy="3886200"/>
          </a:xfrm>
        </p:spPr>
        <p:txBody>
          <a:bodyPr numCol="2">
            <a:normAutofit/>
          </a:bodyPr>
          <a:lstStyle/>
          <a:p>
            <a:pPr algn="just">
              <a:buFont typeface="Wingdings" panose="05000000000000000000" pitchFamily="2" charset="2"/>
              <a:buChar char="q"/>
            </a:pPr>
            <a:r>
              <a:rPr lang="en-US" dirty="0"/>
              <a:t>Executive Summary</a:t>
            </a:r>
          </a:p>
          <a:p>
            <a:pPr algn="just">
              <a:buFont typeface="Wingdings" panose="05000000000000000000" pitchFamily="2" charset="2"/>
              <a:buChar char="q"/>
            </a:pPr>
            <a:r>
              <a:rPr lang="en-US" dirty="0"/>
              <a:t>Introduction </a:t>
            </a:r>
          </a:p>
          <a:p>
            <a:pPr algn="just">
              <a:buFont typeface="Wingdings" panose="05000000000000000000" pitchFamily="2" charset="2"/>
              <a:buChar char="q"/>
            </a:pPr>
            <a:r>
              <a:rPr lang="en-US" dirty="0"/>
              <a:t>Methodology </a:t>
            </a:r>
          </a:p>
          <a:p>
            <a:pPr algn="just">
              <a:buFont typeface="Wingdings" panose="05000000000000000000" pitchFamily="2" charset="2"/>
              <a:buChar char="q"/>
            </a:pPr>
            <a:r>
              <a:rPr lang="en-US" dirty="0"/>
              <a:t>Results </a:t>
            </a:r>
          </a:p>
          <a:p>
            <a:pPr lvl="1" algn="just">
              <a:buFont typeface="Courier New" panose="02070309020205020404" pitchFamily="49" charset="0"/>
              <a:buChar char="o"/>
            </a:pPr>
            <a:r>
              <a:rPr lang="en-US" dirty="0"/>
              <a:t>Data Viz – Charts</a:t>
            </a:r>
          </a:p>
          <a:p>
            <a:pPr lvl="1" algn="just">
              <a:buFont typeface="Courier New" panose="02070309020205020404" pitchFamily="49" charset="0"/>
              <a:buChar char="o"/>
            </a:pPr>
            <a:r>
              <a:rPr lang="en-US" dirty="0"/>
              <a:t>Dashboard</a:t>
            </a:r>
          </a:p>
          <a:p>
            <a:pPr algn="just">
              <a:buFont typeface="Wingdings" panose="05000000000000000000" pitchFamily="2" charset="2"/>
              <a:buChar char="q"/>
            </a:pPr>
            <a:r>
              <a:rPr lang="en-PH" dirty="0"/>
              <a:t>Discussion</a:t>
            </a:r>
            <a:endParaRPr lang="en-US" dirty="0"/>
          </a:p>
          <a:p>
            <a:pPr algn="just">
              <a:buFont typeface="Wingdings" panose="05000000000000000000" pitchFamily="2" charset="2"/>
              <a:buChar char="q"/>
            </a:pPr>
            <a:r>
              <a:rPr lang="en-PH" dirty="0"/>
              <a:t>Conclusion</a:t>
            </a:r>
            <a:endParaRPr lang="en-US" dirty="0"/>
          </a:p>
          <a:p>
            <a:pPr algn="just">
              <a:buFont typeface="Wingdings" panose="05000000000000000000" pitchFamily="2" charset="2"/>
              <a:buChar char="q"/>
            </a:pPr>
            <a:r>
              <a:rPr lang="en-PH" dirty="0"/>
              <a:t>Appendix</a:t>
            </a:r>
            <a:endParaRPr lang="en-US" dirty="0"/>
          </a:p>
          <a:p>
            <a:pPr lvl="1" algn="just"/>
            <a:endParaRPr lang="en-US" dirty="0"/>
          </a:p>
        </p:txBody>
      </p:sp>
      <p:sp>
        <p:nvSpPr>
          <p:cNvPr id="4" name="Content Placeholder 2">
            <a:extLst>
              <a:ext uri="{FF2B5EF4-FFF2-40B4-BE49-F238E27FC236}">
                <a16:creationId xmlns:a16="http://schemas.microsoft.com/office/drawing/2014/main" id="{3EE0054C-83BD-C4C5-E955-7EFADFCEA0EA}"/>
              </a:ext>
            </a:extLst>
          </p:cNvPr>
          <p:cNvSpPr txBox="1">
            <a:spLocks/>
          </p:cNvSpPr>
          <p:nvPr/>
        </p:nvSpPr>
        <p:spPr>
          <a:xfrm>
            <a:off x="7239000" y="1676399"/>
            <a:ext cx="4544008" cy="4422775"/>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228600" lvl="1" indent="0">
              <a:buNone/>
            </a:pPr>
            <a:endParaRPr lang="en-US" dirty="0"/>
          </a:p>
        </p:txBody>
      </p:sp>
      <p:pic>
        <p:nvPicPr>
          <p:cNvPr id="8" name="Picture 7">
            <a:extLst>
              <a:ext uri="{FF2B5EF4-FFF2-40B4-BE49-F238E27FC236}">
                <a16:creationId xmlns:a16="http://schemas.microsoft.com/office/drawing/2014/main" id="{3457920C-6D2E-3335-DCFE-66F0F0F62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944686"/>
            <a:ext cx="5605096" cy="3886200"/>
          </a:xfrm>
          <a:prstGeom prst="rect">
            <a:avLst/>
          </a:prstGeom>
        </p:spPr>
      </p:pic>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1674"/>
          </a:xfrm>
        </p:spPr>
        <p:txBody>
          <a:bodyPr>
            <a:normAutofit fontScale="90000"/>
          </a:bodyPr>
          <a:lstStyle/>
          <a:p>
            <a:pPr algn="ctr"/>
            <a:r>
              <a:rPr lang="en-PH" dirty="0"/>
              <a:t>EXECUTIVE SUMMARY </a:t>
            </a:r>
            <a:endParaRPr lang="en-US" dirty="0"/>
          </a:p>
        </p:txBody>
      </p:sp>
      <p:sp>
        <p:nvSpPr>
          <p:cNvPr id="3" name="Content Placeholder 2"/>
          <p:cNvSpPr>
            <a:spLocks noGrp="1"/>
          </p:cNvSpPr>
          <p:nvPr>
            <p:ph idx="1"/>
          </p:nvPr>
        </p:nvSpPr>
        <p:spPr>
          <a:xfrm>
            <a:off x="1143000" y="2209800"/>
            <a:ext cx="5334000" cy="3889375"/>
          </a:xfrm>
        </p:spPr>
        <p:txBody>
          <a:bodyPr numCol="1">
            <a:normAutofit/>
          </a:bodyPr>
          <a:lstStyle/>
          <a:p>
            <a:pPr>
              <a:buFont typeface="Wingdings" panose="05000000000000000000" pitchFamily="2" charset="2"/>
              <a:buChar char="q"/>
            </a:pPr>
            <a:r>
              <a:rPr lang="en-US" dirty="0"/>
              <a:t>Collecting job openings from various technologies and locations.</a:t>
            </a:r>
          </a:p>
          <a:p>
            <a:pPr>
              <a:buFont typeface="Wingdings" panose="05000000000000000000" pitchFamily="2" charset="2"/>
              <a:buChar char="q"/>
            </a:pPr>
            <a:r>
              <a:rPr lang="en-US" dirty="0"/>
              <a:t>Analyzing the data to identify insights and trends</a:t>
            </a:r>
          </a:p>
          <a:p>
            <a:pPr lvl="1"/>
            <a:r>
              <a:rPr lang="en-US" dirty="0"/>
              <a:t>The top programming languages</a:t>
            </a:r>
          </a:p>
          <a:p>
            <a:pPr lvl="1"/>
            <a:r>
              <a:rPr lang="en-US" dirty="0"/>
              <a:t>The top databases skills </a:t>
            </a:r>
          </a:p>
          <a:p>
            <a:pPr lvl="1"/>
            <a:r>
              <a:rPr lang="en-US" dirty="0"/>
              <a:t>The popular IDEs</a:t>
            </a:r>
          </a:p>
          <a:p>
            <a:pPr>
              <a:buFont typeface="Wingdings" panose="05000000000000000000" pitchFamily="2" charset="2"/>
              <a:buChar char="q"/>
            </a:pPr>
            <a:r>
              <a:rPr lang="en-US" dirty="0"/>
              <a:t>Bring the information together with a dashboard that shows current skills, future trend skills, and demographics.</a:t>
            </a:r>
          </a:p>
        </p:txBody>
      </p:sp>
      <p:sp>
        <p:nvSpPr>
          <p:cNvPr id="4" name="Content Placeholder 2">
            <a:extLst>
              <a:ext uri="{FF2B5EF4-FFF2-40B4-BE49-F238E27FC236}">
                <a16:creationId xmlns:a16="http://schemas.microsoft.com/office/drawing/2014/main" id="{3EE0054C-83BD-C4C5-E955-7EFADFCEA0EA}"/>
              </a:ext>
            </a:extLst>
          </p:cNvPr>
          <p:cNvSpPr txBox="1">
            <a:spLocks/>
          </p:cNvSpPr>
          <p:nvPr/>
        </p:nvSpPr>
        <p:spPr>
          <a:xfrm>
            <a:off x="7239000" y="1676399"/>
            <a:ext cx="4544008" cy="4422775"/>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228600" lvl="1" indent="0">
              <a:buNone/>
            </a:pPr>
            <a:endParaRPr lang="en-US" dirty="0"/>
          </a:p>
        </p:txBody>
      </p:sp>
      <p:pic>
        <p:nvPicPr>
          <p:cNvPr id="6" name="Picture 5">
            <a:extLst>
              <a:ext uri="{FF2B5EF4-FFF2-40B4-BE49-F238E27FC236}">
                <a16:creationId xmlns:a16="http://schemas.microsoft.com/office/drawing/2014/main" id="{D5110BC1-6198-99EF-BDDE-E2EEACC3C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1828800"/>
            <a:ext cx="4114800" cy="4114800"/>
          </a:xfrm>
          <a:prstGeom prst="rect">
            <a:avLst/>
          </a:prstGeom>
        </p:spPr>
      </p:pic>
    </p:spTree>
    <p:extLst>
      <p:ext uri="{BB962C8B-B14F-4D97-AF65-F5344CB8AC3E}">
        <p14:creationId xmlns:p14="http://schemas.microsoft.com/office/powerpoint/2010/main" val="368213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1674"/>
          </a:xfrm>
        </p:spPr>
        <p:txBody>
          <a:bodyPr>
            <a:normAutofit fontScale="90000"/>
          </a:bodyPr>
          <a:lstStyle/>
          <a:p>
            <a:pPr algn="ctr"/>
            <a:r>
              <a:rPr lang="en-PH" dirty="0"/>
              <a:t>INTRODUCTION</a:t>
            </a:r>
            <a:endParaRPr lang="en-US" dirty="0"/>
          </a:p>
        </p:txBody>
      </p:sp>
      <p:sp>
        <p:nvSpPr>
          <p:cNvPr id="3" name="Content Placeholder 2"/>
          <p:cNvSpPr>
            <a:spLocks noGrp="1"/>
          </p:cNvSpPr>
          <p:nvPr>
            <p:ph idx="1"/>
          </p:nvPr>
        </p:nvSpPr>
        <p:spPr>
          <a:xfrm>
            <a:off x="1219200" y="2057400"/>
            <a:ext cx="10134600" cy="4041775"/>
          </a:xfrm>
        </p:spPr>
        <p:txBody>
          <a:bodyPr numCol="1">
            <a:normAutofit/>
          </a:bodyPr>
          <a:lstStyle/>
          <a:p>
            <a:pPr algn="just"/>
            <a:r>
              <a:rPr lang="en-US" dirty="0"/>
              <a:t>In order to effectively keep up with the ever-evolving technology landscape, it is crucial to have a strong foundation in programming. Programming serves as the backbone for IT solutions and plays a vital role in the work of consultants. By proficiently analyzing data, professionals can uncover valuable insights and trends that can drive informed decision-making and enhance business strategies. The ability to harness the power of programming empowers individuals to navigate the complex world of technology with ease and precision, ensuring successful outcomes and staying ahead of the competition. </a:t>
            </a:r>
          </a:p>
          <a:p>
            <a:pPr marL="0" indent="0" algn="just">
              <a:buNone/>
            </a:pPr>
            <a:endParaRPr lang="en-US" dirty="0"/>
          </a:p>
          <a:p>
            <a:pPr lvl="1" algn="just">
              <a:buFont typeface="Wingdings" panose="05000000000000000000" pitchFamily="2" charset="2"/>
              <a:buChar char="q"/>
            </a:pPr>
            <a:r>
              <a:rPr lang="en-US" sz="2000" dirty="0"/>
              <a:t>The focus problems are:</a:t>
            </a:r>
          </a:p>
          <a:p>
            <a:pPr lvl="2" algn="just"/>
            <a:r>
              <a:rPr lang="en-US" sz="2000" dirty="0"/>
              <a:t>What are the programing/database skills in the present? </a:t>
            </a:r>
          </a:p>
          <a:p>
            <a:pPr lvl="2" algn="just"/>
            <a:r>
              <a:rPr lang="en-US" sz="2000" dirty="0"/>
              <a:t>What are the programing/database skills in the future?</a:t>
            </a:r>
          </a:p>
        </p:txBody>
      </p:sp>
      <p:sp>
        <p:nvSpPr>
          <p:cNvPr id="4" name="Content Placeholder 2">
            <a:extLst>
              <a:ext uri="{FF2B5EF4-FFF2-40B4-BE49-F238E27FC236}">
                <a16:creationId xmlns:a16="http://schemas.microsoft.com/office/drawing/2014/main" id="{3EE0054C-83BD-C4C5-E955-7EFADFCEA0EA}"/>
              </a:ext>
            </a:extLst>
          </p:cNvPr>
          <p:cNvSpPr txBox="1">
            <a:spLocks/>
          </p:cNvSpPr>
          <p:nvPr/>
        </p:nvSpPr>
        <p:spPr>
          <a:xfrm>
            <a:off x="7239000" y="1676399"/>
            <a:ext cx="4544008" cy="4422775"/>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228600" lvl="1" indent="0">
              <a:buNone/>
            </a:pPr>
            <a:endParaRPr lang="en-US" dirty="0"/>
          </a:p>
        </p:txBody>
      </p:sp>
    </p:spTree>
    <p:extLst>
      <p:ext uri="{BB962C8B-B14F-4D97-AF65-F5344CB8AC3E}">
        <p14:creationId xmlns:p14="http://schemas.microsoft.com/office/powerpoint/2010/main" val="9866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1674"/>
          </a:xfrm>
        </p:spPr>
        <p:txBody>
          <a:bodyPr>
            <a:normAutofit fontScale="90000"/>
          </a:bodyPr>
          <a:lstStyle/>
          <a:p>
            <a:pPr algn="ctr"/>
            <a:r>
              <a:rPr lang="en-PH" dirty="0"/>
              <a:t>METHODOLOGY</a:t>
            </a:r>
            <a:endParaRPr lang="en-US" dirty="0"/>
          </a:p>
        </p:txBody>
      </p:sp>
      <p:sp>
        <p:nvSpPr>
          <p:cNvPr id="3" name="Content Placeholder 2"/>
          <p:cNvSpPr>
            <a:spLocks noGrp="1"/>
          </p:cNvSpPr>
          <p:nvPr>
            <p:ph idx="1"/>
          </p:nvPr>
        </p:nvSpPr>
        <p:spPr>
          <a:xfrm>
            <a:off x="1219200" y="2133600"/>
            <a:ext cx="5562600" cy="3965575"/>
          </a:xfrm>
        </p:spPr>
        <p:txBody>
          <a:bodyPr numCol="1">
            <a:normAutofit/>
          </a:bodyPr>
          <a:lstStyle/>
          <a:p>
            <a:pPr algn="just">
              <a:buFont typeface="Wingdings" panose="05000000000000000000" pitchFamily="2" charset="2"/>
              <a:buChar char="q"/>
            </a:pPr>
            <a:r>
              <a:rPr lang="en-PH" dirty="0"/>
              <a:t>Data Collection </a:t>
            </a:r>
          </a:p>
          <a:p>
            <a:pPr lvl="1" algn="just">
              <a:buFont typeface="Courier New" panose="02070309020205020404" pitchFamily="49" charset="0"/>
              <a:buChar char="o"/>
            </a:pPr>
            <a:r>
              <a:rPr lang="en-US" dirty="0">
                <a:hlinkClick r:id="rId2"/>
              </a:rPr>
              <a:t>Data Source</a:t>
            </a:r>
            <a:r>
              <a:rPr lang="en-US" dirty="0"/>
              <a:t>: Job posting, Training portals and Surveys </a:t>
            </a:r>
            <a:endParaRPr lang="en-PH" dirty="0"/>
          </a:p>
          <a:p>
            <a:pPr algn="just">
              <a:buFont typeface="Wingdings" panose="05000000000000000000" pitchFamily="2" charset="2"/>
              <a:buChar char="q"/>
            </a:pPr>
            <a:r>
              <a:rPr lang="en-PH" dirty="0"/>
              <a:t>Data Wrangling </a:t>
            </a:r>
          </a:p>
          <a:p>
            <a:pPr algn="just">
              <a:buFont typeface="Wingdings" panose="05000000000000000000" pitchFamily="2" charset="2"/>
              <a:buChar char="q"/>
            </a:pPr>
            <a:r>
              <a:rPr lang="en-PH" dirty="0"/>
              <a:t>Data Analysis </a:t>
            </a:r>
          </a:p>
          <a:p>
            <a:pPr algn="just">
              <a:buFont typeface="Wingdings" panose="05000000000000000000" pitchFamily="2" charset="2"/>
              <a:buChar char="q"/>
            </a:pPr>
            <a:r>
              <a:rPr lang="en-PH" dirty="0"/>
              <a:t>Data Visualization</a:t>
            </a:r>
          </a:p>
          <a:p>
            <a:pPr algn="just">
              <a:buFont typeface="Wingdings" panose="05000000000000000000" pitchFamily="2" charset="2"/>
              <a:buChar char="q"/>
            </a:pPr>
            <a:r>
              <a:rPr lang="en-PH" dirty="0"/>
              <a:t>Dashboard Creation</a:t>
            </a:r>
          </a:p>
          <a:p>
            <a:pPr algn="just">
              <a:buFont typeface="Wingdings" panose="05000000000000000000" pitchFamily="2" charset="2"/>
              <a:buChar char="q"/>
            </a:pPr>
            <a:r>
              <a:rPr lang="en-PH" dirty="0"/>
              <a:t>Data Storytelling</a:t>
            </a:r>
          </a:p>
        </p:txBody>
      </p:sp>
      <p:sp>
        <p:nvSpPr>
          <p:cNvPr id="4" name="Content Placeholder 2">
            <a:extLst>
              <a:ext uri="{FF2B5EF4-FFF2-40B4-BE49-F238E27FC236}">
                <a16:creationId xmlns:a16="http://schemas.microsoft.com/office/drawing/2014/main" id="{3EE0054C-83BD-C4C5-E955-7EFADFCEA0EA}"/>
              </a:ext>
            </a:extLst>
          </p:cNvPr>
          <p:cNvSpPr txBox="1">
            <a:spLocks/>
          </p:cNvSpPr>
          <p:nvPr/>
        </p:nvSpPr>
        <p:spPr>
          <a:xfrm>
            <a:off x="7239000" y="1676399"/>
            <a:ext cx="4544008" cy="4422775"/>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228600" lvl="1" indent="0">
              <a:buNone/>
            </a:pPr>
            <a:endParaRPr lang="en-US" dirty="0"/>
          </a:p>
        </p:txBody>
      </p:sp>
      <p:pic>
        <p:nvPicPr>
          <p:cNvPr id="10" name="Picture 9">
            <a:extLst>
              <a:ext uri="{FF2B5EF4-FFF2-40B4-BE49-F238E27FC236}">
                <a16:creationId xmlns:a16="http://schemas.microsoft.com/office/drawing/2014/main" id="{22EC2383-2D0D-A313-6439-8CE0C085B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7332" y="2401886"/>
            <a:ext cx="4286250" cy="2971800"/>
          </a:xfrm>
          <a:prstGeom prst="rect">
            <a:avLst/>
          </a:prstGeom>
        </p:spPr>
      </p:pic>
    </p:spTree>
    <p:extLst>
      <p:ext uri="{BB962C8B-B14F-4D97-AF65-F5344CB8AC3E}">
        <p14:creationId xmlns:p14="http://schemas.microsoft.com/office/powerpoint/2010/main" val="81168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1674"/>
          </a:xfrm>
        </p:spPr>
        <p:txBody>
          <a:bodyPr>
            <a:normAutofit fontScale="90000"/>
          </a:bodyPr>
          <a:lstStyle/>
          <a:p>
            <a:pPr algn="ctr"/>
            <a:r>
              <a:rPr lang="en-PH" dirty="0"/>
              <a:t>RESULTS</a:t>
            </a:r>
            <a:endParaRPr lang="en-US" dirty="0"/>
          </a:p>
        </p:txBody>
      </p:sp>
      <p:sp>
        <p:nvSpPr>
          <p:cNvPr id="3" name="Content Placeholder 2"/>
          <p:cNvSpPr>
            <a:spLocks noGrp="1"/>
          </p:cNvSpPr>
          <p:nvPr>
            <p:ph idx="1"/>
          </p:nvPr>
        </p:nvSpPr>
        <p:spPr>
          <a:xfrm>
            <a:off x="1143000" y="2401886"/>
            <a:ext cx="5178636" cy="3697289"/>
          </a:xfrm>
        </p:spPr>
        <p:txBody>
          <a:bodyPr numCol="1">
            <a:normAutofit/>
          </a:bodyPr>
          <a:lstStyle/>
          <a:p>
            <a:pPr algn="just"/>
            <a:r>
              <a:rPr lang="en-US" dirty="0"/>
              <a:t>The collected data is transferred to a data cleaning process, and then statistical techniques are applied to analyze it. Once all the information is concluded, dashboards are created to show current and next year trends.</a:t>
            </a:r>
          </a:p>
        </p:txBody>
      </p:sp>
      <p:sp>
        <p:nvSpPr>
          <p:cNvPr id="4" name="Content Placeholder 2">
            <a:extLst>
              <a:ext uri="{FF2B5EF4-FFF2-40B4-BE49-F238E27FC236}">
                <a16:creationId xmlns:a16="http://schemas.microsoft.com/office/drawing/2014/main" id="{3EE0054C-83BD-C4C5-E955-7EFADFCEA0EA}"/>
              </a:ext>
            </a:extLst>
          </p:cNvPr>
          <p:cNvSpPr txBox="1">
            <a:spLocks/>
          </p:cNvSpPr>
          <p:nvPr/>
        </p:nvSpPr>
        <p:spPr>
          <a:xfrm>
            <a:off x="7239000" y="1676399"/>
            <a:ext cx="4544008" cy="4422775"/>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228600" lvl="1" indent="0">
              <a:buNone/>
            </a:pPr>
            <a:endParaRPr lang="en-US" dirty="0"/>
          </a:p>
        </p:txBody>
      </p:sp>
      <p:pic>
        <p:nvPicPr>
          <p:cNvPr id="6" name="Picture 5">
            <a:extLst>
              <a:ext uri="{FF2B5EF4-FFF2-40B4-BE49-F238E27FC236}">
                <a16:creationId xmlns:a16="http://schemas.microsoft.com/office/drawing/2014/main" id="{D521C906-B5BF-56D9-7CA8-CF1DA75896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55644" y="2401886"/>
            <a:ext cx="3993356" cy="2971800"/>
          </a:xfrm>
          <a:prstGeom prst="rect">
            <a:avLst/>
          </a:prstGeom>
        </p:spPr>
      </p:pic>
    </p:spTree>
    <p:extLst>
      <p:ext uri="{BB962C8B-B14F-4D97-AF65-F5344CB8AC3E}">
        <p14:creationId xmlns:p14="http://schemas.microsoft.com/office/powerpoint/2010/main" val="231800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08797"/>
          </a:xfrm>
        </p:spPr>
        <p:txBody>
          <a:bodyPr/>
          <a:lstStyle/>
          <a:p>
            <a:pPr algn="ctr"/>
            <a:r>
              <a:rPr lang="en-PH" dirty="0"/>
              <a:t>PROGRAMMING LANGUAGE TRENDS</a:t>
            </a:r>
            <a:endParaRPr lang="en-US" dirty="0"/>
          </a:p>
        </p:txBody>
      </p:sp>
      <p:sp>
        <p:nvSpPr>
          <p:cNvPr id="4" name="Content Placeholder 3">
            <a:extLst>
              <a:ext uri="{FF2B5EF4-FFF2-40B4-BE49-F238E27FC236}">
                <a16:creationId xmlns:a16="http://schemas.microsoft.com/office/drawing/2014/main" id="{C11AE962-5AF8-4471-41A9-A023C7063F55}"/>
              </a:ext>
            </a:extLst>
          </p:cNvPr>
          <p:cNvSpPr>
            <a:spLocks noGrp="1"/>
          </p:cNvSpPr>
          <p:nvPr>
            <p:ph idx="1"/>
          </p:nvPr>
        </p:nvSpPr>
        <p:spPr>
          <a:xfrm>
            <a:off x="838200" y="1825625"/>
            <a:ext cx="5257800" cy="4351338"/>
          </a:xfrm>
        </p:spPr>
        <p:txBody>
          <a:bodyPr numCol="1"/>
          <a:lstStyle/>
          <a:p>
            <a:pPr marL="0" indent="0" algn="ctr">
              <a:buNone/>
            </a:pPr>
            <a:r>
              <a:rPr lang="en-US" dirty="0"/>
              <a:t>CURRENT YEAR</a:t>
            </a:r>
            <a:endParaRPr lang="en-PH" dirty="0"/>
          </a:p>
        </p:txBody>
      </p:sp>
      <p:sp>
        <p:nvSpPr>
          <p:cNvPr id="5" name="Content Placeholder 3">
            <a:extLst>
              <a:ext uri="{FF2B5EF4-FFF2-40B4-BE49-F238E27FC236}">
                <a16:creationId xmlns:a16="http://schemas.microsoft.com/office/drawing/2014/main" id="{50D8FA5B-FE63-7E0B-31BE-F3862F706604}"/>
              </a:ext>
            </a:extLst>
          </p:cNvPr>
          <p:cNvSpPr txBox="1">
            <a:spLocks/>
          </p:cNvSpPr>
          <p:nvPr/>
        </p:nvSpPr>
        <p:spPr>
          <a:xfrm>
            <a:off x="6099110" y="1844221"/>
            <a:ext cx="5257800" cy="4351338"/>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NEXT YEAR</a:t>
            </a:r>
            <a:endParaRPr lang="en-PH" dirty="0"/>
          </a:p>
        </p:txBody>
      </p:sp>
      <p:pic>
        <p:nvPicPr>
          <p:cNvPr id="8" name="Picture 7">
            <a:extLst>
              <a:ext uri="{FF2B5EF4-FFF2-40B4-BE49-F238E27FC236}">
                <a16:creationId xmlns:a16="http://schemas.microsoft.com/office/drawing/2014/main" id="{8440EF18-6F6A-A0D8-CBD4-F7DD731DD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286000"/>
            <a:ext cx="4495800" cy="3138827"/>
          </a:xfrm>
          <a:prstGeom prst="rect">
            <a:avLst/>
          </a:prstGeom>
        </p:spPr>
      </p:pic>
      <p:pic>
        <p:nvPicPr>
          <p:cNvPr id="10" name="Picture 9">
            <a:extLst>
              <a:ext uri="{FF2B5EF4-FFF2-40B4-BE49-F238E27FC236}">
                <a16:creationId xmlns:a16="http://schemas.microsoft.com/office/drawing/2014/main" id="{B7211012-6ADE-5E51-DAEE-0F3933390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2286000"/>
            <a:ext cx="4953000" cy="3138827"/>
          </a:xfrm>
          <a:prstGeom prst="rect">
            <a:avLst/>
          </a:prstGeom>
        </p:spPr>
      </p:pic>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58874"/>
          </a:xfrm>
        </p:spPr>
        <p:txBody>
          <a:bodyPr>
            <a:normAutofit fontScale="90000"/>
          </a:bodyPr>
          <a:lstStyle/>
          <a:p>
            <a:pPr algn="ctr"/>
            <a:r>
              <a:rPr lang="en-PH" dirty="0"/>
              <a:t>PROGRAMMING LANGUAGE TRENDS - FINDINGS &amp; IMPLICATIONS</a:t>
            </a:r>
            <a:endParaRPr lang="en-US" dirty="0"/>
          </a:p>
        </p:txBody>
      </p:sp>
      <p:sp>
        <p:nvSpPr>
          <p:cNvPr id="3" name="Content Placeholder 2"/>
          <p:cNvSpPr>
            <a:spLocks noGrp="1"/>
          </p:cNvSpPr>
          <p:nvPr>
            <p:ph idx="1"/>
          </p:nvPr>
        </p:nvSpPr>
        <p:spPr>
          <a:xfrm>
            <a:off x="6629402" y="2514600"/>
            <a:ext cx="4544008" cy="3736975"/>
          </a:xfrm>
        </p:spPr>
        <p:txBody>
          <a:bodyPr numCol="1">
            <a:normAutofit/>
          </a:bodyPr>
          <a:lstStyle/>
          <a:p>
            <a:pPr algn="just">
              <a:buFont typeface="Wingdings" panose="05000000000000000000" pitchFamily="2" charset="2"/>
              <a:buChar char="q"/>
            </a:pPr>
            <a:r>
              <a:rPr lang="en-US" dirty="0"/>
              <a:t>IMPLICATIONS</a:t>
            </a:r>
          </a:p>
          <a:p>
            <a:pPr marL="228600" lvl="1" indent="0" algn="just">
              <a:buNone/>
            </a:pPr>
            <a:r>
              <a:rPr lang="en-US" dirty="0"/>
              <a:t>JavaScript will be still in the top of the food chain for the coming year</a:t>
            </a:r>
          </a:p>
        </p:txBody>
      </p:sp>
      <p:sp>
        <p:nvSpPr>
          <p:cNvPr id="4" name="Content Placeholder 2">
            <a:extLst>
              <a:ext uri="{FF2B5EF4-FFF2-40B4-BE49-F238E27FC236}">
                <a16:creationId xmlns:a16="http://schemas.microsoft.com/office/drawing/2014/main" id="{3EE0054C-83BD-C4C5-E955-7EFADFCEA0EA}"/>
              </a:ext>
            </a:extLst>
          </p:cNvPr>
          <p:cNvSpPr txBox="1">
            <a:spLocks/>
          </p:cNvSpPr>
          <p:nvPr/>
        </p:nvSpPr>
        <p:spPr>
          <a:xfrm>
            <a:off x="7239000" y="1676399"/>
            <a:ext cx="4544008" cy="4422775"/>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228600" lvl="1" indent="0">
              <a:buNone/>
            </a:pPr>
            <a:endParaRPr lang="en-US" dirty="0"/>
          </a:p>
        </p:txBody>
      </p:sp>
      <p:sp>
        <p:nvSpPr>
          <p:cNvPr id="5" name="Content Placeholder 2">
            <a:extLst>
              <a:ext uri="{FF2B5EF4-FFF2-40B4-BE49-F238E27FC236}">
                <a16:creationId xmlns:a16="http://schemas.microsoft.com/office/drawing/2014/main" id="{C17A4597-400F-82F5-D6B4-0C9294EBE219}"/>
              </a:ext>
            </a:extLst>
          </p:cNvPr>
          <p:cNvSpPr txBox="1">
            <a:spLocks/>
          </p:cNvSpPr>
          <p:nvPr/>
        </p:nvSpPr>
        <p:spPr>
          <a:xfrm>
            <a:off x="1018592" y="2514600"/>
            <a:ext cx="4544008" cy="3736975"/>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algn="just">
              <a:buFont typeface="Wingdings" panose="05000000000000000000" pitchFamily="2" charset="2"/>
              <a:buChar char="q"/>
            </a:pPr>
            <a:r>
              <a:rPr lang="en-US" dirty="0"/>
              <a:t>FINDINGS</a:t>
            </a:r>
          </a:p>
          <a:p>
            <a:pPr marL="228600" lvl="1" indent="0" algn="just">
              <a:buNone/>
            </a:pPr>
            <a:r>
              <a:rPr lang="en-US" dirty="0"/>
              <a:t>JavaScript has the most highest number of people working with</a:t>
            </a:r>
          </a:p>
        </p:txBody>
      </p:sp>
    </p:spTree>
    <p:extLst>
      <p:ext uri="{BB962C8B-B14F-4D97-AF65-F5344CB8AC3E}">
        <p14:creationId xmlns:p14="http://schemas.microsoft.com/office/powerpoint/2010/main" val="202608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03695"/>
          </a:xfrm>
        </p:spPr>
        <p:txBody>
          <a:bodyPr/>
          <a:lstStyle/>
          <a:p>
            <a:pPr algn="ctr"/>
            <a:r>
              <a:rPr lang="en-PH" dirty="0"/>
              <a:t>DATABASE TRENDS</a:t>
            </a:r>
            <a:endParaRPr lang="en-US" dirty="0"/>
          </a:p>
        </p:txBody>
      </p:sp>
      <p:sp>
        <p:nvSpPr>
          <p:cNvPr id="4" name="Content Placeholder 3">
            <a:extLst>
              <a:ext uri="{FF2B5EF4-FFF2-40B4-BE49-F238E27FC236}">
                <a16:creationId xmlns:a16="http://schemas.microsoft.com/office/drawing/2014/main" id="{C11AE962-5AF8-4471-41A9-A023C7063F55}"/>
              </a:ext>
            </a:extLst>
          </p:cNvPr>
          <p:cNvSpPr>
            <a:spLocks noGrp="1"/>
          </p:cNvSpPr>
          <p:nvPr>
            <p:ph idx="1"/>
          </p:nvPr>
        </p:nvSpPr>
        <p:spPr>
          <a:xfrm>
            <a:off x="838200" y="1825625"/>
            <a:ext cx="5257800" cy="4351338"/>
          </a:xfrm>
        </p:spPr>
        <p:txBody>
          <a:bodyPr numCol="1"/>
          <a:lstStyle/>
          <a:p>
            <a:pPr marL="0" indent="0" algn="ctr">
              <a:buNone/>
            </a:pPr>
            <a:r>
              <a:rPr lang="en-US" dirty="0"/>
              <a:t>CURRENT YEAR</a:t>
            </a:r>
            <a:endParaRPr lang="en-PH" dirty="0"/>
          </a:p>
        </p:txBody>
      </p:sp>
      <p:sp>
        <p:nvSpPr>
          <p:cNvPr id="5" name="Content Placeholder 3">
            <a:extLst>
              <a:ext uri="{FF2B5EF4-FFF2-40B4-BE49-F238E27FC236}">
                <a16:creationId xmlns:a16="http://schemas.microsoft.com/office/drawing/2014/main" id="{50D8FA5B-FE63-7E0B-31BE-F3862F706604}"/>
              </a:ext>
            </a:extLst>
          </p:cNvPr>
          <p:cNvSpPr txBox="1">
            <a:spLocks/>
          </p:cNvSpPr>
          <p:nvPr/>
        </p:nvSpPr>
        <p:spPr>
          <a:xfrm>
            <a:off x="6099110" y="1844221"/>
            <a:ext cx="5257800" cy="4351338"/>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NEXT YEAR</a:t>
            </a:r>
            <a:endParaRPr lang="en-PH" dirty="0"/>
          </a:p>
        </p:txBody>
      </p:sp>
      <p:pic>
        <p:nvPicPr>
          <p:cNvPr id="6" name="Picture 5">
            <a:extLst>
              <a:ext uri="{FF2B5EF4-FFF2-40B4-BE49-F238E27FC236}">
                <a16:creationId xmlns:a16="http://schemas.microsoft.com/office/drawing/2014/main" id="{F44EC5F2-6D13-C259-CB0E-64F501271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637" y="2472077"/>
            <a:ext cx="4469363" cy="3111994"/>
          </a:xfrm>
          <a:prstGeom prst="rect">
            <a:avLst/>
          </a:prstGeom>
        </p:spPr>
      </p:pic>
      <p:pic>
        <p:nvPicPr>
          <p:cNvPr id="8" name="Picture 7">
            <a:extLst>
              <a:ext uri="{FF2B5EF4-FFF2-40B4-BE49-F238E27FC236}">
                <a16:creationId xmlns:a16="http://schemas.microsoft.com/office/drawing/2014/main" id="{8AD718AE-D13F-E535-84F6-9A5715F8F9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2472077"/>
            <a:ext cx="4926563" cy="3095625"/>
          </a:xfrm>
          <a:prstGeom prst="rect">
            <a:avLst/>
          </a:prstGeom>
        </p:spPr>
      </p:pic>
    </p:spTree>
    <p:extLst>
      <p:ext uri="{BB962C8B-B14F-4D97-AF65-F5344CB8AC3E}">
        <p14:creationId xmlns:p14="http://schemas.microsoft.com/office/powerpoint/2010/main" val="330483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121</TotalTime>
  <Words>624</Words>
  <Application>Microsoft Office PowerPoint</Application>
  <PresentationFormat>Widescreen</PresentationFormat>
  <Paragraphs>82</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Century Schoolbook</vt:lpstr>
      <vt:lpstr>Courier New</vt:lpstr>
      <vt:lpstr>ui-sans-serif</vt:lpstr>
      <vt:lpstr>Wingdings</vt:lpstr>
      <vt:lpstr>Retrospect</vt:lpstr>
      <vt:lpstr>PROGRAMMING SKILL TRENDS</vt:lpstr>
      <vt:lpstr>OUTLINE</vt:lpstr>
      <vt:lpstr>EXECUTIVE SUMMARY </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 </vt:lpstr>
      <vt:lpstr>CURRENT TECHNOLOGY USAGE</vt:lpstr>
      <vt:lpstr>FUTURE TECHNOLOGY TREND</vt:lpstr>
      <vt:lpstr>DEMOGRAPHICS</vt:lpstr>
      <vt:lpstr>DISCUSSION</vt:lpstr>
      <vt:lpstr>OVERALL FINDINGS &amp; IMPLICATIONS</vt:lpstr>
      <vt:lpstr>APPENDIX</vt:lpstr>
      <vt:lpstr>APPENDIX</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SKILL TRENDS</dc:title>
  <dc:creator>Clarence Amoranto</dc:creator>
  <cp:lastModifiedBy>Clarence Amoranto</cp:lastModifiedBy>
  <cp:revision>5</cp:revision>
  <dcterms:created xsi:type="dcterms:W3CDTF">2023-09-15T07:10:31Z</dcterms:created>
  <dcterms:modified xsi:type="dcterms:W3CDTF">2023-09-26T02:34:10Z</dcterms:modified>
</cp:coreProperties>
</file>