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4" r:id="rId6"/>
    <p:sldId id="275"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stamp/stamp.jsp?tp=&amp;arnumber=8261463" TargetMode="External"/><Relationship Id="rId2" Type="http://schemas.openxmlformats.org/officeDocument/2006/relationships/hyperlink" Target="https://ieeexplore.ieee.org/stamp/stamp.jsp?tp=&amp;arnumber=8000068" TargetMode="External"/><Relationship Id="rId1" Type="http://schemas.openxmlformats.org/officeDocument/2006/relationships/slideLayout" Target="../slideLayouts/slideLayout2.xml"/><Relationship Id="rId6" Type="http://schemas.openxmlformats.org/officeDocument/2006/relationships/hyperlink" Target="https://ieeexplore.ieee.org/stamp/stamp.jsp?tp=&amp;arnumber=9454244" TargetMode="External"/><Relationship Id="rId5" Type="http://schemas.openxmlformats.org/officeDocument/2006/relationships/hyperlink" Target="https://ieeexplore.ieee.org/stamp/stamp.jsp?tp=&amp;arnumber=7122265" TargetMode="External"/><Relationship Id="rId4" Type="http://schemas.openxmlformats.org/officeDocument/2006/relationships/hyperlink" Target="https://journals.lww.com/apjoo/fulltext/2020/04000/artificial_intelligence_for_cataract_detection_and.6.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30567"/>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Cataract detection and grading</a:t>
            </a:r>
            <a:endParaRPr lang="en-US" sz="36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Guide: Dr. Sagarika Bora </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4860-9F94-4CA4-90DB-CAEB79D6246C}"/>
              </a:ext>
            </a:extLst>
          </p:cNvPr>
          <p:cNvSpPr>
            <a:spLocks noGrp="1"/>
          </p:cNvSpPr>
          <p:nvPr>
            <p:ph type="title"/>
          </p:nvPr>
        </p:nvSpPr>
        <p:spPr/>
        <p:txBody>
          <a:bodyPr/>
          <a:lstStyle/>
          <a:p>
            <a:r>
              <a:rPr lang="en-IN" dirty="0">
                <a:solidFill>
                  <a:schemeClr val="tx1"/>
                </a:solidFill>
              </a:rPr>
              <a:t>Abstract</a:t>
            </a:r>
          </a:p>
        </p:txBody>
      </p:sp>
      <p:sp>
        <p:nvSpPr>
          <p:cNvPr id="3" name="Content Placeholder 2">
            <a:extLst>
              <a:ext uri="{FF2B5EF4-FFF2-40B4-BE49-F238E27FC236}">
                <a16:creationId xmlns:a16="http://schemas.microsoft.com/office/drawing/2014/main" id="{B98E6C25-9876-49A9-B275-7B6391C5AF8B}"/>
              </a:ext>
            </a:extLst>
          </p:cNvPr>
          <p:cNvSpPr>
            <a:spLocks noGrp="1"/>
          </p:cNvSpPr>
          <p:nvPr>
            <p:ph idx="1"/>
          </p:nvPr>
        </p:nvSpPr>
        <p:spPr>
          <a:xfrm>
            <a:off x="581192" y="2340864"/>
            <a:ext cx="6600843" cy="4175346"/>
          </a:xfrm>
        </p:spPr>
        <p:txBody>
          <a:bodyPr>
            <a:normAutofit fontScale="92500"/>
          </a:bodyPr>
          <a:lstStyle/>
          <a:p>
            <a:pPr marL="0" indent="0">
              <a:buNone/>
            </a:pPr>
            <a:r>
              <a:rPr lang="en-IN" dirty="0">
                <a:solidFill>
                  <a:schemeClr val="tx1"/>
                </a:solidFill>
              </a:rPr>
              <a:t>Cataract is one of the most prevalent causes of blindness in the modern society, accounting for 50% of blindness. According to a survey done by WHO/NPCB there is a backlog of over 22 million blind eyes (12 million blind people) in India. 80.1% of these are blind due to cataract. The annual incidence of cataract blindness is about 3.8 million. Early detection and treatment can reduce the suffering and prevent visual impairment from turning into blindness. But the expertise needed for early detection and grading is down to availability of expert trained eye specialist which may not be available in rural parts of the country. Existing studies on automatic detection and grading based on fundus images utilizes a predefined set of images provide an incomplete, redundant or noisy representation. In this project, the aim is to use Deep Convolutional Neural Network (DCNN) to detect and grade cataract automatically. This will help in early detection of cataract even without the presence of an trained eye specialist in some of the remote parts of the country. </a:t>
            </a:r>
          </a:p>
        </p:txBody>
      </p:sp>
      <p:pic>
        <p:nvPicPr>
          <p:cNvPr id="9" name="Picture 8">
            <a:extLst>
              <a:ext uri="{FF2B5EF4-FFF2-40B4-BE49-F238E27FC236}">
                <a16:creationId xmlns:a16="http://schemas.microsoft.com/office/drawing/2014/main" id="{7419F1AF-6176-4C15-B0EE-AFE029DA2CC2}"/>
              </a:ext>
            </a:extLst>
          </p:cNvPr>
          <p:cNvPicPr>
            <a:picLocks noChangeAspect="1"/>
          </p:cNvPicPr>
          <p:nvPr/>
        </p:nvPicPr>
        <p:blipFill>
          <a:blip r:embed="rId2"/>
          <a:stretch>
            <a:fillRect/>
          </a:stretch>
        </p:blipFill>
        <p:spPr>
          <a:xfrm>
            <a:off x="7395098" y="856696"/>
            <a:ext cx="4317507" cy="6001304"/>
          </a:xfrm>
          <a:prstGeom prst="rect">
            <a:avLst/>
          </a:prstGeom>
        </p:spPr>
      </p:pic>
    </p:spTree>
    <p:extLst>
      <p:ext uri="{BB962C8B-B14F-4D97-AF65-F5344CB8AC3E}">
        <p14:creationId xmlns:p14="http://schemas.microsoft.com/office/powerpoint/2010/main" val="162227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31413-7D93-4BDD-95C1-B972D0E2FB5B}"/>
              </a:ext>
            </a:extLst>
          </p:cNvPr>
          <p:cNvSpPr>
            <a:spLocks noGrp="1"/>
          </p:cNvSpPr>
          <p:nvPr>
            <p:ph idx="1"/>
          </p:nvPr>
        </p:nvSpPr>
        <p:spPr>
          <a:xfrm>
            <a:off x="581193" y="887767"/>
            <a:ext cx="7115748" cy="5087583"/>
          </a:xfrm>
        </p:spPr>
        <p:txBody>
          <a:bodyPr/>
          <a:lstStyle/>
          <a:p>
            <a:r>
              <a:rPr lang="en-IN" b="1" dirty="0">
                <a:solidFill>
                  <a:schemeClr val="tx1"/>
                </a:solidFill>
              </a:rPr>
              <a:t>OBJECTIVE: </a:t>
            </a:r>
            <a:r>
              <a:rPr lang="en-IN" dirty="0">
                <a:solidFill>
                  <a:schemeClr val="tx1"/>
                </a:solidFill>
              </a:rPr>
              <a:t>Cataract Detection and Grading using Deep Convolutional Neural Network.</a:t>
            </a:r>
          </a:p>
          <a:p>
            <a:r>
              <a:rPr lang="en-IN" b="1" dirty="0">
                <a:solidFill>
                  <a:schemeClr val="tx1"/>
                </a:solidFill>
              </a:rPr>
              <a:t>RATIONALE: </a:t>
            </a:r>
            <a:r>
              <a:rPr lang="en-IN" dirty="0">
                <a:solidFill>
                  <a:schemeClr val="tx1"/>
                </a:solidFill>
              </a:rPr>
              <a:t>The Rationale to opt for this Topic:</a:t>
            </a:r>
          </a:p>
          <a:p>
            <a:pPr marL="0" indent="0">
              <a:buNone/>
            </a:pPr>
            <a:r>
              <a:rPr lang="en-IN" b="1" dirty="0">
                <a:solidFill>
                  <a:schemeClr val="tx1"/>
                </a:solidFill>
              </a:rPr>
              <a:t>	-&gt; </a:t>
            </a:r>
            <a:r>
              <a:rPr lang="en-IN" dirty="0">
                <a:solidFill>
                  <a:schemeClr val="tx1"/>
                </a:solidFill>
              </a:rPr>
              <a:t>Early Detection and treatment for Cataract.</a:t>
            </a:r>
          </a:p>
          <a:p>
            <a:pPr marL="0" indent="0">
              <a:buNone/>
            </a:pPr>
            <a:r>
              <a:rPr lang="en-IN" b="1" dirty="0">
                <a:solidFill>
                  <a:schemeClr val="tx1"/>
                </a:solidFill>
              </a:rPr>
              <a:t>	-&gt; </a:t>
            </a:r>
            <a:r>
              <a:rPr lang="en-IN" dirty="0">
                <a:solidFill>
                  <a:schemeClr val="tx1"/>
                </a:solidFill>
              </a:rPr>
              <a:t>Prevention from permanent blindness.</a:t>
            </a:r>
          </a:p>
          <a:p>
            <a:pPr>
              <a:buFont typeface="Wingdings" panose="05000000000000000000" pitchFamily="2" charset="2"/>
              <a:buChar char="§"/>
            </a:pPr>
            <a:r>
              <a:rPr lang="en-IN" b="1" dirty="0">
                <a:solidFill>
                  <a:schemeClr val="tx1"/>
                </a:solidFill>
              </a:rPr>
              <a:t>PROBLEM STATEMENT: </a:t>
            </a:r>
          </a:p>
          <a:p>
            <a:pPr marL="0" indent="0">
              <a:buNone/>
            </a:pPr>
            <a:r>
              <a:rPr lang="en-IN" dirty="0">
                <a:solidFill>
                  <a:schemeClr val="tx1"/>
                </a:solidFill>
              </a:rPr>
              <a:t>Cataract is the lead cause of blindness in the country and worldwide accounting for 80.1% in India and 50% around the world. Lack of trained expert in remote locations makes it difficult to detect and treat cataract, 	 using DCNN to create an automated detection and grading model would help in reducing the chances of blindness to people even in the most remote parts of the world/country where presence of trained expert is not possible.</a:t>
            </a:r>
            <a:endParaRPr lang="en-IN" b="1" dirty="0">
              <a:solidFill>
                <a:schemeClr val="tx1"/>
              </a:solidFill>
            </a:endParaRPr>
          </a:p>
        </p:txBody>
      </p:sp>
      <p:pic>
        <p:nvPicPr>
          <p:cNvPr id="5" name="Picture 4">
            <a:extLst>
              <a:ext uri="{FF2B5EF4-FFF2-40B4-BE49-F238E27FC236}">
                <a16:creationId xmlns:a16="http://schemas.microsoft.com/office/drawing/2014/main" id="{ED4598A4-643B-4D41-A217-585CDAF0D325}"/>
              </a:ext>
            </a:extLst>
          </p:cNvPr>
          <p:cNvPicPr>
            <a:picLocks noChangeAspect="1"/>
          </p:cNvPicPr>
          <p:nvPr/>
        </p:nvPicPr>
        <p:blipFill>
          <a:blip r:embed="rId2"/>
          <a:stretch>
            <a:fillRect/>
          </a:stretch>
        </p:blipFill>
        <p:spPr>
          <a:xfrm>
            <a:off x="7627553" y="1591045"/>
            <a:ext cx="4092295" cy="3817951"/>
          </a:xfrm>
          <a:prstGeom prst="rect">
            <a:avLst/>
          </a:prstGeom>
        </p:spPr>
      </p:pic>
    </p:spTree>
    <p:extLst>
      <p:ext uri="{BB962C8B-B14F-4D97-AF65-F5344CB8AC3E}">
        <p14:creationId xmlns:p14="http://schemas.microsoft.com/office/powerpoint/2010/main" val="320853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D616-8C98-44B1-B4B7-2C4AE31DAF49}"/>
              </a:ext>
            </a:extLst>
          </p:cNvPr>
          <p:cNvSpPr>
            <a:spLocks noGrp="1"/>
          </p:cNvSpPr>
          <p:nvPr>
            <p:ph type="title"/>
          </p:nvPr>
        </p:nvSpPr>
        <p:spPr>
          <a:xfrm>
            <a:off x="581192" y="5990829"/>
            <a:ext cx="11029616" cy="445414"/>
          </a:xfrm>
        </p:spPr>
        <p:txBody>
          <a:bodyPr>
            <a:normAutofit/>
          </a:bodyPr>
          <a:lstStyle/>
          <a:p>
            <a:r>
              <a:rPr lang="en-IN" sz="2200" b="1" u="sng" dirty="0">
                <a:solidFill>
                  <a:schemeClr val="tx1"/>
                </a:solidFill>
                <a:latin typeface="Times New Roman" panose="02020603050405020304" pitchFamily="18" charset="0"/>
                <a:cs typeface="Times New Roman" panose="02020603050405020304" pitchFamily="18" charset="0"/>
              </a:rPr>
              <a:t>Reference:</a:t>
            </a:r>
            <a:r>
              <a:rPr lang="en-IN" sz="22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https://www.kaggle.com/jr2ngb/cataractdataset</a:t>
            </a:r>
            <a:endParaRPr lang="en-IN" sz="1800" dirty="0">
              <a:solidFill>
                <a:schemeClr val="tx1"/>
              </a:solidFill>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14673E4E-CA37-4CDD-9EA0-7614282042AC}"/>
              </a:ext>
            </a:extLst>
          </p:cNvPr>
          <p:cNvSpPr>
            <a:spLocks noGrp="1"/>
          </p:cNvSpPr>
          <p:nvPr>
            <p:ph idx="1"/>
          </p:nvPr>
        </p:nvSpPr>
        <p:spPr>
          <a:xfrm>
            <a:off x="465782" y="867171"/>
            <a:ext cx="11029615" cy="4912192"/>
          </a:xfrm>
        </p:spPr>
        <p:txBody>
          <a:bodyPr/>
          <a:lstStyle/>
          <a:p>
            <a:r>
              <a:rPr lang="en-IN" dirty="0">
                <a:solidFill>
                  <a:schemeClr val="tx1"/>
                </a:solidFill>
              </a:rPr>
              <a:t>Cataract is the leading cause of blindness in the country.</a:t>
            </a:r>
          </a:p>
          <a:p>
            <a:r>
              <a:rPr lang="en-IN" dirty="0">
                <a:solidFill>
                  <a:schemeClr val="tx1"/>
                </a:solidFill>
              </a:rPr>
              <a:t>Cataract is mainly graded into four grades: </a:t>
            </a:r>
          </a:p>
          <a:p>
            <a:pPr algn="just">
              <a:buFont typeface="Wingdings" panose="05000000000000000000" pitchFamily="2" charset="2"/>
              <a:buChar char="Ø"/>
            </a:pPr>
            <a:r>
              <a:rPr lang="en-IN" dirty="0">
                <a:solidFill>
                  <a:schemeClr val="tx1"/>
                </a:solidFill>
              </a:rPr>
              <a:t>GRADE I: Mild</a:t>
            </a:r>
          </a:p>
          <a:p>
            <a:pPr algn="just">
              <a:buFont typeface="Wingdings" panose="05000000000000000000" pitchFamily="2" charset="2"/>
              <a:buChar char="Ø"/>
            </a:pPr>
            <a:r>
              <a:rPr lang="en-IN" dirty="0">
                <a:solidFill>
                  <a:schemeClr val="tx1"/>
                </a:solidFill>
              </a:rPr>
              <a:t>GRADE II: Moderate</a:t>
            </a:r>
          </a:p>
          <a:p>
            <a:pPr algn="just">
              <a:buFont typeface="Wingdings" panose="05000000000000000000" pitchFamily="2" charset="2"/>
              <a:buChar char="Ø"/>
            </a:pPr>
            <a:r>
              <a:rPr lang="en-IN" dirty="0">
                <a:solidFill>
                  <a:schemeClr val="tx1"/>
                </a:solidFill>
              </a:rPr>
              <a:t>GRADE III: Pronounced</a:t>
            </a:r>
          </a:p>
          <a:p>
            <a:pPr algn="just">
              <a:buFont typeface="Wingdings" panose="05000000000000000000" pitchFamily="2" charset="2"/>
              <a:buChar char="Ø"/>
            </a:pPr>
            <a:r>
              <a:rPr lang="en-IN" dirty="0">
                <a:solidFill>
                  <a:schemeClr val="tx1"/>
                </a:solidFill>
              </a:rPr>
              <a:t>GRADE IV: Severe</a:t>
            </a:r>
          </a:p>
          <a:p>
            <a:pPr algn="just">
              <a:buFont typeface="Wingdings" panose="05000000000000000000" pitchFamily="2" charset="2"/>
              <a:buChar char="§"/>
            </a:pPr>
            <a:r>
              <a:rPr lang="en-IN" dirty="0">
                <a:solidFill>
                  <a:schemeClr val="tx1"/>
                </a:solidFill>
              </a:rPr>
              <a:t>Use of Deep Convolutional Neural Network to detect Cataract and Grade them according to their </a:t>
            </a:r>
            <a:r>
              <a:rPr lang="en-IN" dirty="0" err="1">
                <a:solidFill>
                  <a:schemeClr val="tx1"/>
                </a:solidFill>
              </a:rPr>
              <a:t>severeness</a:t>
            </a:r>
            <a:r>
              <a:rPr lang="en-IN" dirty="0">
                <a:solidFill>
                  <a:schemeClr val="tx1"/>
                </a:solidFill>
              </a:rPr>
              <a:t> to kick start the treatment to prevent blindness.</a:t>
            </a:r>
          </a:p>
        </p:txBody>
      </p:sp>
    </p:spTree>
    <p:extLst>
      <p:ext uri="{BB962C8B-B14F-4D97-AF65-F5344CB8AC3E}">
        <p14:creationId xmlns:p14="http://schemas.microsoft.com/office/powerpoint/2010/main" val="265803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F3DC8CE-7E4B-41F3-A036-539B86EB2CD0}"/>
              </a:ext>
            </a:extLst>
          </p:cNvPr>
          <p:cNvGraphicFramePr>
            <a:graphicFrameLocks noGrp="1"/>
          </p:cNvGraphicFramePr>
          <p:nvPr>
            <p:ph idx="1"/>
            <p:extLst>
              <p:ext uri="{D42A27DB-BD31-4B8C-83A1-F6EECF244321}">
                <p14:modId xmlns:p14="http://schemas.microsoft.com/office/powerpoint/2010/main" val="3664691313"/>
              </p:ext>
            </p:extLst>
          </p:nvPr>
        </p:nvGraphicFramePr>
        <p:xfrm>
          <a:off x="581026" y="674705"/>
          <a:ext cx="11029948" cy="6093882"/>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102672474"/>
                    </a:ext>
                  </a:extLst>
                </a:gridCol>
                <a:gridCol w="2757487">
                  <a:extLst>
                    <a:ext uri="{9D8B030D-6E8A-4147-A177-3AD203B41FA5}">
                      <a16:colId xmlns:a16="http://schemas.microsoft.com/office/drawing/2014/main" val="1040352697"/>
                    </a:ext>
                  </a:extLst>
                </a:gridCol>
                <a:gridCol w="2757487">
                  <a:extLst>
                    <a:ext uri="{9D8B030D-6E8A-4147-A177-3AD203B41FA5}">
                      <a16:colId xmlns:a16="http://schemas.microsoft.com/office/drawing/2014/main" val="1097461068"/>
                    </a:ext>
                  </a:extLst>
                </a:gridCol>
                <a:gridCol w="2757487">
                  <a:extLst>
                    <a:ext uri="{9D8B030D-6E8A-4147-A177-3AD203B41FA5}">
                      <a16:colId xmlns:a16="http://schemas.microsoft.com/office/drawing/2014/main" val="3218238970"/>
                    </a:ext>
                  </a:extLst>
                </a:gridCol>
              </a:tblGrid>
              <a:tr h="752089">
                <a:tc>
                  <a:txBody>
                    <a:bodyPr/>
                    <a:lstStyle/>
                    <a:p>
                      <a:pPr algn="ctr"/>
                      <a:r>
                        <a:rPr lang="en-IN" dirty="0"/>
                        <a:t>AUTHORS</a:t>
                      </a:r>
                    </a:p>
                  </a:txBody>
                  <a:tcPr/>
                </a:tc>
                <a:tc>
                  <a:txBody>
                    <a:bodyPr/>
                    <a:lstStyle/>
                    <a:p>
                      <a:pPr algn="ctr"/>
                      <a:r>
                        <a:rPr lang="en-IN" dirty="0"/>
                        <a:t>CITATION</a:t>
                      </a:r>
                    </a:p>
                  </a:txBody>
                  <a:tcPr/>
                </a:tc>
                <a:tc>
                  <a:txBody>
                    <a:bodyPr/>
                    <a:lstStyle/>
                    <a:p>
                      <a:pPr algn="ctr"/>
                      <a:r>
                        <a:rPr lang="en-IN" dirty="0"/>
                        <a:t>PRE-PROCESSING</a:t>
                      </a:r>
                    </a:p>
                  </a:txBody>
                  <a:tcPr/>
                </a:tc>
                <a:tc>
                  <a:txBody>
                    <a:bodyPr/>
                    <a:lstStyle/>
                    <a:p>
                      <a:pPr algn="ctr"/>
                      <a:r>
                        <a:rPr lang="en-IN" dirty="0"/>
                        <a:t>REVIEW</a:t>
                      </a:r>
                    </a:p>
                  </a:txBody>
                  <a:tcPr/>
                </a:tc>
                <a:extLst>
                  <a:ext uri="{0D108BD9-81ED-4DB2-BD59-A6C34878D82A}">
                    <a16:rowId xmlns:a16="http://schemas.microsoft.com/office/drawing/2014/main" val="763813155"/>
                  </a:ext>
                </a:extLst>
              </a:tr>
              <a:tr h="912118">
                <a:tc>
                  <a:txBody>
                    <a:bodyPr/>
                    <a:lstStyle/>
                    <a:p>
                      <a:r>
                        <a:rPr lang="en-IN" sz="1400" dirty="0">
                          <a:solidFill>
                            <a:schemeClr val="tx1"/>
                          </a:solidFill>
                        </a:rPr>
                        <a:t>Linglin Zhang, Jianqiang Li, i Zhang, He Hana, Bo Liua, Jijiang Yangc, Qing Wang</a:t>
                      </a:r>
                    </a:p>
                  </a:txBody>
                  <a:tcPr/>
                </a:tc>
                <a:tc>
                  <a:txBody>
                    <a:bodyPr/>
                    <a:lstStyle/>
                    <a:p>
                      <a:r>
                        <a:rPr lang="en-IN" sz="1400" dirty="0"/>
                        <a:t>Automatic Cataract Detection And Grading Using</a:t>
                      </a:r>
                    </a:p>
                    <a:p>
                      <a:r>
                        <a:rPr lang="en-IN" sz="1400" dirty="0"/>
                        <a:t>Deep Convolutional Neural Network</a:t>
                      </a:r>
                    </a:p>
                  </a:txBody>
                  <a:tcPr/>
                </a:tc>
                <a:tc>
                  <a:txBody>
                    <a:bodyPr/>
                    <a:lstStyle/>
                    <a:p>
                      <a:r>
                        <a:rPr lang="en-IN" sz="1400" dirty="0"/>
                        <a:t>Unify fundus images and Erase patients personal information</a:t>
                      </a:r>
                    </a:p>
                  </a:txBody>
                  <a:tcPr/>
                </a:tc>
                <a:tc>
                  <a:txBody>
                    <a:bodyPr/>
                    <a:lstStyle/>
                    <a:p>
                      <a:r>
                        <a:rPr lang="en-IN" sz="1400" dirty="0"/>
                        <a:t>Deep Convolutional Neural Network and visualize some feature maps at pool5 layer.</a:t>
                      </a:r>
                    </a:p>
                  </a:txBody>
                  <a:tcPr/>
                </a:tc>
                <a:extLst>
                  <a:ext uri="{0D108BD9-81ED-4DB2-BD59-A6C34878D82A}">
                    <a16:rowId xmlns:a16="http://schemas.microsoft.com/office/drawing/2014/main" val="3812650780"/>
                  </a:ext>
                </a:extLst>
              </a:tr>
              <a:tr h="1118080">
                <a:tc>
                  <a:txBody>
                    <a:bodyPr/>
                    <a:lstStyle/>
                    <a:p>
                      <a:r>
                        <a:rPr lang="en-IN" sz="1400" dirty="0"/>
                        <a:t>Jocelyn Hui Lin Goh, Zhi Wei Lim, Xiaoling Fang, Ayesha Anees, Simon Nusinovici, Tyler Hyungtaek Rim, Ching-Yu Cheng, Yih-Chung Tham</a:t>
                      </a:r>
                    </a:p>
                  </a:txBody>
                  <a:tcPr/>
                </a:tc>
                <a:tc>
                  <a:txBody>
                    <a:bodyPr/>
                    <a:lstStyle/>
                    <a:p>
                      <a:r>
                        <a:rPr lang="en-IN" sz="1400" dirty="0"/>
                        <a:t>Artificial Intelligence for Cataract Detection and Management</a:t>
                      </a:r>
                    </a:p>
                  </a:txBody>
                  <a:tcPr/>
                </a:tc>
                <a:tc>
                  <a:txBody>
                    <a:bodyPr/>
                    <a:lstStyle/>
                    <a:p>
                      <a:r>
                        <a:rPr lang="en-IN" sz="1400" dirty="0"/>
                        <a:t>Excluding ungradable</a:t>
                      </a:r>
                    </a:p>
                    <a:p>
                      <a:r>
                        <a:rPr lang="en-IN" sz="1400" dirty="0"/>
                        <a:t>photos and photos with error in lens location detection.</a:t>
                      </a:r>
                    </a:p>
                  </a:txBody>
                  <a:tcPr/>
                </a:tc>
                <a:tc>
                  <a:txBody>
                    <a:bodyPr/>
                    <a:lstStyle/>
                    <a:p>
                      <a:r>
                        <a:rPr lang="en-IN" sz="1400" dirty="0"/>
                        <a:t>Application of AI for the IOL power calculation.</a:t>
                      </a:r>
                    </a:p>
                  </a:txBody>
                  <a:tcPr/>
                </a:tc>
                <a:extLst>
                  <a:ext uri="{0D108BD9-81ED-4DB2-BD59-A6C34878D82A}">
                    <a16:rowId xmlns:a16="http://schemas.microsoft.com/office/drawing/2014/main" val="3064255796"/>
                  </a:ext>
                </a:extLst>
              </a:tr>
              <a:tr h="912118">
                <a:tc>
                  <a:txBody>
                    <a:bodyPr/>
                    <a:lstStyle/>
                    <a:p>
                      <a:r>
                        <a:rPr lang="en-IN" sz="1400" dirty="0"/>
                        <a:t>Xinting Gao, Stephen Lin, Tien Yin Wong</a:t>
                      </a:r>
                    </a:p>
                  </a:txBody>
                  <a:tcPr/>
                </a:tc>
                <a:tc>
                  <a:txBody>
                    <a:bodyPr/>
                    <a:lstStyle/>
                    <a:p>
                      <a:r>
                        <a:rPr lang="en-IN" sz="1400" dirty="0"/>
                        <a:t>Automatic Feature Learning to Grade Nuclear</a:t>
                      </a:r>
                    </a:p>
                    <a:p>
                      <a:r>
                        <a:rPr lang="en-IN" sz="1400" dirty="0"/>
                        <a:t>Cataracts Based on Deep Learning</a:t>
                      </a:r>
                    </a:p>
                  </a:txBody>
                  <a:tcPr/>
                </a:tc>
                <a:tc>
                  <a:txBody>
                    <a:bodyPr/>
                    <a:lstStyle/>
                    <a:p>
                      <a:r>
                        <a:rPr lang="en-IN" sz="1400" dirty="0"/>
                        <a:t>Adopt the deep learning framework based on</a:t>
                      </a:r>
                    </a:p>
                    <a:p>
                      <a:r>
                        <a:rPr lang="en-IN" sz="1400" dirty="0"/>
                        <a:t>convolutional-recursive neural networks (CRNN).</a:t>
                      </a:r>
                    </a:p>
                  </a:txBody>
                  <a:tcPr/>
                </a:tc>
                <a:tc>
                  <a:txBody>
                    <a:bodyPr/>
                    <a:lstStyle/>
                    <a:p>
                      <a:r>
                        <a:rPr lang="en-IN" sz="1400" dirty="0"/>
                        <a:t>Proposed a new method for nuclear cataract grading</a:t>
                      </a:r>
                    </a:p>
                    <a:p>
                      <a:r>
                        <a:rPr lang="en-IN" sz="1400" dirty="0"/>
                        <a:t>based on automatic feature learning</a:t>
                      </a:r>
                    </a:p>
                  </a:txBody>
                  <a:tcPr/>
                </a:tc>
                <a:extLst>
                  <a:ext uri="{0D108BD9-81ED-4DB2-BD59-A6C34878D82A}">
                    <a16:rowId xmlns:a16="http://schemas.microsoft.com/office/drawing/2014/main" val="433833245"/>
                  </a:ext>
                </a:extLst>
              </a:tr>
              <a:tr h="1118080">
                <a:tc>
                  <a:txBody>
                    <a:bodyPr/>
                    <a:lstStyle/>
                    <a:p>
                      <a:r>
                        <a:rPr lang="en-IN" sz="1400" dirty="0"/>
                        <a:t>Md. Sajjad Mahmud Khan, Mahiuddin Ahmed, Raseduz Zaman Rasel, Dr. Mohammad Monirujjaman Khan</a:t>
                      </a:r>
                    </a:p>
                  </a:txBody>
                  <a:tcPr/>
                </a:tc>
                <a:tc>
                  <a:txBody>
                    <a:bodyPr/>
                    <a:lstStyle/>
                    <a:p>
                      <a:r>
                        <a:rPr lang="en-IN" sz="1400" dirty="0"/>
                        <a:t>Cataract Detection Using Convolutional Neural</a:t>
                      </a:r>
                    </a:p>
                    <a:p>
                      <a:r>
                        <a:rPr lang="en-IN" sz="1400" dirty="0"/>
                        <a:t>Network with VGG-19 Model</a:t>
                      </a:r>
                    </a:p>
                  </a:txBody>
                  <a:tcPr/>
                </a:tc>
                <a:tc>
                  <a:txBody>
                    <a:bodyPr/>
                    <a:lstStyle/>
                    <a:p>
                      <a:r>
                        <a:rPr lang="en-IN" sz="1400" dirty="0"/>
                        <a:t>Filtered out all fundus images other than Cataract and Normal Fundus Images</a:t>
                      </a:r>
                    </a:p>
                  </a:txBody>
                  <a:tcPr/>
                </a:tc>
                <a:tc>
                  <a:txBody>
                    <a:bodyPr/>
                    <a:lstStyle/>
                    <a:p>
                      <a:r>
                        <a:rPr lang="en-IN" sz="1400" dirty="0"/>
                        <a:t>Automated cataract detection system utilizing</a:t>
                      </a:r>
                    </a:p>
                    <a:p>
                      <a:r>
                        <a:rPr lang="en-IN" sz="1400" dirty="0"/>
                        <a:t>convolutional neural networks with transfer learning</a:t>
                      </a:r>
                    </a:p>
                    <a:p>
                      <a:r>
                        <a:rPr lang="en-IN" sz="1400" dirty="0"/>
                        <a:t>approach</a:t>
                      </a:r>
                    </a:p>
                  </a:txBody>
                  <a:tcPr/>
                </a:tc>
                <a:extLst>
                  <a:ext uri="{0D108BD9-81ED-4DB2-BD59-A6C34878D82A}">
                    <a16:rowId xmlns:a16="http://schemas.microsoft.com/office/drawing/2014/main" val="663140122"/>
                  </a:ext>
                </a:extLst>
              </a:tr>
              <a:tr h="1135553">
                <a:tc>
                  <a:txBody>
                    <a:bodyPr/>
                    <a:lstStyle/>
                    <a:p>
                      <a:r>
                        <a:rPr lang="en-IN" sz="1400" dirty="0"/>
                        <a:t>Masum Shah Junayed, MD Baharul Islam, Arezoo Sadeghzadeh, Saimunur Rahman</a:t>
                      </a:r>
                    </a:p>
                  </a:txBody>
                  <a:tcPr/>
                </a:tc>
                <a:tc>
                  <a:txBody>
                    <a:bodyPr/>
                    <a:lstStyle/>
                    <a:p>
                      <a:r>
                        <a:rPr lang="en-IN" sz="1400" dirty="0"/>
                        <a:t>CataractNet: An Automated Cataract Detection</a:t>
                      </a:r>
                    </a:p>
                    <a:p>
                      <a:r>
                        <a:rPr lang="en-IN" sz="1400" dirty="0"/>
                        <a:t>System Using Deep Learning for Fundus Images</a:t>
                      </a:r>
                    </a:p>
                  </a:txBody>
                  <a:tcPr/>
                </a:tc>
                <a:tc>
                  <a:txBody>
                    <a:bodyPr/>
                    <a:lstStyle/>
                    <a:p>
                      <a:r>
                        <a:rPr lang="en-IN" sz="1400" dirty="0"/>
                        <a:t>The images are resized to a</a:t>
                      </a:r>
                    </a:p>
                    <a:p>
                      <a:r>
                        <a:rPr lang="en-IN" sz="1400" dirty="0"/>
                        <a:t>unified format with 224 × 224 pixels.</a:t>
                      </a:r>
                    </a:p>
                  </a:txBody>
                  <a:tcPr/>
                </a:tc>
                <a:tc>
                  <a:txBody>
                    <a:bodyPr/>
                    <a:lstStyle/>
                    <a:p>
                      <a:r>
                        <a:rPr lang="en-IN" sz="1400" dirty="0"/>
                        <a:t>Presented an automated cataract detection system, namely CataractNet, based on lightweight deep learning</a:t>
                      </a:r>
                    </a:p>
                  </a:txBody>
                  <a:tcPr/>
                </a:tc>
                <a:extLst>
                  <a:ext uri="{0D108BD9-81ED-4DB2-BD59-A6C34878D82A}">
                    <a16:rowId xmlns:a16="http://schemas.microsoft.com/office/drawing/2014/main" val="3890334661"/>
                  </a:ext>
                </a:extLst>
              </a:tr>
            </a:tbl>
          </a:graphicData>
        </a:graphic>
      </p:graphicFrame>
    </p:spTree>
    <p:extLst>
      <p:ext uri="{BB962C8B-B14F-4D97-AF65-F5344CB8AC3E}">
        <p14:creationId xmlns:p14="http://schemas.microsoft.com/office/powerpoint/2010/main" val="259686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9118-3B72-46C7-9A76-9BD97D75A339}"/>
              </a:ext>
            </a:extLst>
          </p:cNvPr>
          <p:cNvSpPr>
            <a:spLocks noGrp="1"/>
          </p:cNvSpPr>
          <p:nvPr>
            <p:ph type="title"/>
          </p:nvPr>
        </p:nvSpPr>
        <p:spPr/>
        <p:txBody>
          <a:bodyPr/>
          <a:lstStyle/>
          <a:p>
            <a:r>
              <a:rPr lang="en-IN" dirty="0">
                <a:solidFill>
                  <a:schemeClr val="tx1"/>
                </a:solidFill>
              </a:rPr>
              <a:t>Research Papers</a:t>
            </a:r>
          </a:p>
        </p:txBody>
      </p:sp>
      <p:sp>
        <p:nvSpPr>
          <p:cNvPr id="3" name="Content Placeholder 2">
            <a:extLst>
              <a:ext uri="{FF2B5EF4-FFF2-40B4-BE49-F238E27FC236}">
                <a16:creationId xmlns:a16="http://schemas.microsoft.com/office/drawing/2014/main" id="{085B0B8C-3179-48E3-943B-AE82B25AD62B}"/>
              </a:ext>
            </a:extLst>
          </p:cNvPr>
          <p:cNvSpPr>
            <a:spLocks noGrp="1"/>
          </p:cNvSpPr>
          <p:nvPr>
            <p:ph idx="1"/>
          </p:nvPr>
        </p:nvSpPr>
        <p:spPr/>
        <p:txBody>
          <a:bodyPr/>
          <a:lstStyle/>
          <a:p>
            <a:pPr marL="342900" indent="-342900">
              <a:buAutoNum type="arabicPeriod"/>
            </a:pPr>
            <a:r>
              <a:rPr lang="en-IN" dirty="0">
                <a:solidFill>
                  <a:schemeClr val="tx1"/>
                </a:solidFill>
                <a:hlinkClick r:id="rId2">
                  <a:extLst>
                    <a:ext uri="{A12FA001-AC4F-418D-AE19-62706E023703}">
                      <ahyp:hlinkClr xmlns:ahyp="http://schemas.microsoft.com/office/drawing/2018/hyperlinkcolor" val="tx"/>
                    </a:ext>
                  </a:extLst>
                </a:hlinkClick>
              </a:rPr>
              <a:t>https://ieeexplore.ieee.org/stamp/stamp.jsp?tp=&amp;arnumber=8000068</a:t>
            </a:r>
            <a:endParaRPr lang="en-IN" dirty="0">
              <a:solidFill>
                <a:schemeClr val="tx1"/>
              </a:solidFill>
            </a:endParaRPr>
          </a:p>
          <a:p>
            <a:pPr marL="342900" indent="-342900">
              <a:buAutoNum type="arabicPeriod"/>
            </a:pPr>
            <a:r>
              <a:rPr lang="en-IN" dirty="0">
                <a:solidFill>
                  <a:schemeClr val="tx1"/>
                </a:solidFill>
              </a:rPr>
              <a:t> </a:t>
            </a:r>
            <a:r>
              <a:rPr lang="en-IN" dirty="0">
                <a:solidFill>
                  <a:schemeClr val="tx1"/>
                </a:solidFill>
                <a:hlinkClick r:id="rId3">
                  <a:extLst>
                    <a:ext uri="{A12FA001-AC4F-418D-AE19-62706E023703}">
                      <ahyp:hlinkClr xmlns:ahyp="http://schemas.microsoft.com/office/drawing/2018/hyperlinkcolor" val="tx"/>
                    </a:ext>
                  </a:extLst>
                </a:hlinkClick>
              </a:rPr>
              <a:t>https://ieeexplore.ieee.org/stamp/stamp.jsp?tp=&amp;arnumber=8261463</a:t>
            </a:r>
            <a:endParaRPr lang="en-IN" dirty="0">
              <a:solidFill>
                <a:schemeClr val="tx1"/>
              </a:solidFill>
            </a:endParaRPr>
          </a:p>
          <a:p>
            <a:pPr marL="342900" indent="-342900">
              <a:buAutoNum type="arabicPeriod"/>
            </a:pPr>
            <a:r>
              <a:rPr lang="en-IN" dirty="0">
                <a:solidFill>
                  <a:schemeClr val="tx1"/>
                </a:solidFill>
                <a:hlinkClick r:id="rId4">
                  <a:extLst>
                    <a:ext uri="{A12FA001-AC4F-418D-AE19-62706E023703}">
                      <ahyp:hlinkClr xmlns:ahyp="http://schemas.microsoft.com/office/drawing/2018/hyperlinkcolor" val="tx"/>
                    </a:ext>
                  </a:extLst>
                </a:hlinkClick>
              </a:rPr>
              <a:t>https://journals.lww.com/apjoo/fulltext/2020/04000/artificial_intelligence_for_cataract_detection_and.6.aspx</a:t>
            </a:r>
            <a:endParaRPr lang="en-IN" dirty="0">
              <a:solidFill>
                <a:schemeClr val="tx1"/>
              </a:solidFill>
            </a:endParaRPr>
          </a:p>
          <a:p>
            <a:pPr marL="342900" indent="-342900">
              <a:buAutoNum type="arabicPeriod"/>
            </a:pPr>
            <a:r>
              <a:rPr lang="en-IN" dirty="0">
                <a:solidFill>
                  <a:schemeClr val="tx1"/>
                </a:solidFill>
                <a:hlinkClick r:id="rId5">
                  <a:extLst>
                    <a:ext uri="{A12FA001-AC4F-418D-AE19-62706E023703}">
                      <ahyp:hlinkClr xmlns:ahyp="http://schemas.microsoft.com/office/drawing/2018/hyperlinkcolor" val="tx"/>
                    </a:ext>
                  </a:extLst>
                </a:hlinkClick>
              </a:rPr>
              <a:t>https://ieeexplore.ieee.org/stamp/stamp.jsp?tp=&amp;arnumber=7122265</a:t>
            </a:r>
            <a:endParaRPr lang="en-IN" dirty="0">
              <a:solidFill>
                <a:schemeClr val="tx1"/>
              </a:solidFill>
            </a:endParaRPr>
          </a:p>
          <a:p>
            <a:pPr marL="342900" indent="-342900">
              <a:buAutoNum type="arabicPeriod"/>
            </a:pPr>
            <a:r>
              <a:rPr lang="en-IN" dirty="0">
                <a:solidFill>
                  <a:schemeClr val="tx1"/>
                </a:solidFill>
                <a:hlinkClick r:id="rId6">
                  <a:extLst>
                    <a:ext uri="{A12FA001-AC4F-418D-AE19-62706E023703}">
                      <ahyp:hlinkClr xmlns:ahyp="http://schemas.microsoft.com/office/drawing/2018/hyperlinkcolor" val="tx"/>
                    </a:ext>
                  </a:extLst>
                </a:hlinkClick>
              </a:rPr>
              <a:t>https://ieeexplore.ieee.org/stamp/stamp.jsp?tp=&amp;arnumber=9454244</a:t>
            </a:r>
            <a:endParaRPr lang="en-IN" dirty="0">
              <a:solidFill>
                <a:schemeClr val="tx1"/>
              </a:solidFill>
            </a:endParaRPr>
          </a:p>
          <a:p>
            <a:pPr marL="342900" indent="-342900">
              <a:buAutoNum type="arabicPeriod"/>
            </a:pPr>
            <a:endParaRPr lang="en-IN" dirty="0">
              <a:solidFill>
                <a:schemeClr val="tx1"/>
              </a:solidFill>
            </a:endParaRPr>
          </a:p>
        </p:txBody>
      </p:sp>
    </p:spTree>
    <p:extLst>
      <p:ext uri="{BB962C8B-B14F-4D97-AF65-F5344CB8AC3E}">
        <p14:creationId xmlns:p14="http://schemas.microsoft.com/office/powerpoint/2010/main" val="221194317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{DE4B27D7-EF06-49C7-A5FA-777700C0EB3E}tf67061901_win32</Template>
  <TotalTime>404</TotalTime>
  <Words>772</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Franklin Gothic Book</vt:lpstr>
      <vt:lpstr>Franklin Gothic Demi</vt:lpstr>
      <vt:lpstr>Gill Sans MT</vt:lpstr>
      <vt:lpstr>Times</vt:lpstr>
      <vt:lpstr>Times New Roman</vt:lpstr>
      <vt:lpstr>Wingdings</vt:lpstr>
      <vt:lpstr>Wingdings 2</vt:lpstr>
      <vt:lpstr>DividendVTI</vt:lpstr>
      <vt:lpstr>Cataract detection and grading</vt:lpstr>
      <vt:lpstr>Abstract</vt:lpstr>
      <vt:lpstr>PowerPoint Presentation</vt:lpstr>
      <vt:lpstr>Reference: https://www.kaggle.com/jr2ngb/cataractdataset</vt:lpstr>
      <vt:lpstr>PowerPoint Presentation</vt:lpstr>
      <vt:lpstr>Research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Cataract detection and grading</dc:title>
  <dc:creator>Rejit Mukherjee</dc:creator>
  <cp:lastModifiedBy>Rejit Mukherjee</cp:lastModifiedBy>
  <cp:revision>4</cp:revision>
  <dcterms:created xsi:type="dcterms:W3CDTF">2022-02-15T16:45:29Z</dcterms:created>
  <dcterms:modified xsi:type="dcterms:W3CDTF">2022-02-16T15:26:23Z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