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5143500" cx="9144000"/>
  <p:notesSz cx="6858000" cy="9144000"/>
  <p:embeddedFontLst>
    <p:embeddedFont>
      <p:font typeface="PT Sans Narrow"/>
      <p:regular r:id="rId50"/>
      <p:bold r:id="rId51"/>
    </p:embeddedFont>
    <p:embeddedFont>
      <p:font typeface="Lato"/>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TSansNarrow-bold.fntdata"/><Relationship Id="rId50" Type="http://schemas.openxmlformats.org/officeDocument/2006/relationships/font" Target="fonts/PTSansNarrow-regular.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7.xml"/><Relationship Id="rId55" Type="http://schemas.openxmlformats.org/officeDocument/2006/relationships/font" Target="fonts/Lato-boldItalic.fntdata"/><Relationship Id="rId10" Type="http://schemas.openxmlformats.org/officeDocument/2006/relationships/slide" Target="slides/slide6.xml"/><Relationship Id="rId54" Type="http://schemas.openxmlformats.org/officeDocument/2006/relationships/font" Target="fonts/Lato-italic.fntdata"/><Relationship Id="rId13" Type="http://schemas.openxmlformats.org/officeDocument/2006/relationships/slide" Target="slides/slide9.xml"/><Relationship Id="rId57" Type="http://schemas.openxmlformats.org/officeDocument/2006/relationships/font" Target="fonts/OpenSans-bold.fntdata"/><Relationship Id="rId12" Type="http://schemas.openxmlformats.org/officeDocument/2006/relationships/slide" Target="slides/slide8.xml"/><Relationship Id="rId56" Type="http://schemas.openxmlformats.org/officeDocument/2006/relationships/font" Target="fonts/OpenSans-regular.fntdata"/><Relationship Id="rId15" Type="http://schemas.openxmlformats.org/officeDocument/2006/relationships/slide" Target="slides/slide11.xml"/><Relationship Id="rId59" Type="http://schemas.openxmlformats.org/officeDocument/2006/relationships/font" Target="fonts/OpenSans-boldItalic.fntdata"/><Relationship Id="rId14" Type="http://schemas.openxmlformats.org/officeDocument/2006/relationships/slide" Target="slides/slide10.xml"/><Relationship Id="rId58"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RetroPie/RetroPie-Setup/releases/download/3.7/retropie-v3.7-rpi2_rpi3.img.gz" TargetMode="External"/><Relationship Id="rId4" Type="http://schemas.openxmlformats.org/officeDocument/2006/relationships/hyperlink" Target="https://www.raspberrypi.org/documentation/installation/installing-imag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0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0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0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0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document/d/1CoPV9yos1klgfjyd_Bz2nvYZ8ZkkXt5Z6vOMqaTWz0U/edit?usp=sharing"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0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learn.adafruit.com/retro-gaming-with-raspberry-pi/raspberry-pi-setup" TargetMode="External"/><Relationship Id="rId4" Type="http://schemas.openxmlformats.org/officeDocument/2006/relationships/hyperlink" Target="https://www.youtube.com/watch?v=RcsKNryPAzw" TargetMode="External"/><Relationship Id="rId5" Type="http://schemas.openxmlformats.org/officeDocument/2006/relationships/hyperlink" Target="https://www.youtube.com/watch?v=2WGpGCn9NeI" TargetMode="External"/><Relationship Id="rId6" Type="http://schemas.openxmlformats.org/officeDocument/2006/relationships/hyperlink" Target="https://www.youtube.com/watch?v=OYMoxvbkYD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tIns="91425">
            <a:noAutofit/>
          </a:bodyPr>
          <a:lstStyle/>
          <a:p>
            <a:pPr lvl="0">
              <a:spcBef>
                <a:spcPts val="0"/>
              </a:spcBef>
              <a:buNone/>
            </a:pPr>
            <a:r>
              <a:rPr lang="en"/>
              <a:t>Arcade Emulator</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tIns="91425">
            <a:noAutofit/>
          </a:bodyPr>
          <a:lstStyle/>
          <a:p>
            <a:pPr lvl="0">
              <a:spcBef>
                <a:spcPts val="0"/>
              </a:spcBef>
              <a:buNone/>
            </a:pPr>
            <a:r>
              <a:rPr lang="en"/>
              <a:t>A Project In A Box for beginner to intermediate students</a:t>
            </a:r>
          </a:p>
        </p:txBody>
      </p:sp>
      <p:sp>
        <p:nvSpPr>
          <p:cNvPr id="68" name="Shape 68"/>
          <p:cNvSpPr txBox="1"/>
          <p:nvPr/>
        </p:nvSpPr>
        <p:spPr>
          <a:xfrm>
            <a:off x="1709125" y="4332825"/>
            <a:ext cx="5298600" cy="618300"/>
          </a:xfrm>
          <a:prstGeom prst="rect">
            <a:avLst/>
          </a:prstGeom>
          <a:noFill/>
          <a:ln>
            <a:noFill/>
          </a:ln>
        </p:spPr>
        <p:txBody>
          <a:bodyPr anchorCtr="0" anchor="t" bIns="91425" lIns="91425" rIns="91425" tIns="91425">
            <a:noAutofit/>
          </a:bodyPr>
          <a:lstStyle/>
          <a:p>
            <a:pPr lvl="0" algn="ctr">
              <a:spcBef>
                <a:spcPts val="0"/>
              </a:spcBef>
              <a:buNone/>
            </a:pPr>
            <a:r>
              <a:rPr lang="en">
                <a:solidFill>
                  <a:srgbClr val="434343"/>
                </a:solidFill>
              </a:rPr>
              <a:t>By: Luke Wulf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Downloading RetroPie onto your SD card</a:t>
            </a:r>
          </a:p>
        </p:txBody>
      </p:sp>
      <p:sp>
        <p:nvSpPr>
          <p:cNvPr id="124" name="Shape 12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Download the newest version of RetroPie here:</a:t>
            </a:r>
          </a:p>
          <a:p>
            <a:pPr indent="457200" lvl="0" rtl="0">
              <a:spcBef>
                <a:spcPts val="0"/>
              </a:spcBef>
              <a:spcAft>
                <a:spcPts val="0"/>
              </a:spcAft>
              <a:buNone/>
            </a:pPr>
            <a:r>
              <a:rPr lang="en" sz="1200" u="sng">
                <a:solidFill>
                  <a:srgbClr val="1155CC"/>
                </a:solidFill>
                <a:hlinkClick r:id="rId3"/>
              </a:rPr>
              <a:t>https://github.com/RetroPie/RetroPie-Setup/releases/download/3.7/retropie-v3.7-rpi2_rpi3.img.gz</a:t>
            </a:r>
          </a:p>
          <a:p>
            <a:pPr indent="457200" lvl="0" rtl="0">
              <a:spcBef>
                <a:spcPts val="0"/>
              </a:spcBef>
              <a:spcAft>
                <a:spcPts val="0"/>
              </a:spcAft>
              <a:buNone/>
            </a:pPr>
            <a:r>
              <a:t/>
            </a:r>
            <a:endParaRPr sz="1200"/>
          </a:p>
          <a:p>
            <a:pPr indent="0" lvl="0" marL="0" rtl="0">
              <a:spcBef>
                <a:spcPts val="0"/>
              </a:spcBef>
              <a:spcAft>
                <a:spcPts val="0"/>
              </a:spcAft>
              <a:buNone/>
            </a:pPr>
            <a:r>
              <a:rPr lang="en"/>
              <a:t>Insert your microSD card and Adapter into your computer:</a:t>
            </a:r>
          </a:p>
          <a:p>
            <a:pPr indent="0" lvl="0" marL="0">
              <a:spcBef>
                <a:spcPts val="0"/>
              </a:spcBef>
              <a:spcAft>
                <a:spcPts val="0"/>
              </a:spcAft>
              <a:buNone/>
            </a:pPr>
            <a:r>
              <a:t/>
            </a:r>
            <a:endParaRPr/>
          </a:p>
          <a:p>
            <a:pPr lvl="0">
              <a:spcBef>
                <a:spcPts val="0"/>
              </a:spcBef>
              <a:buNone/>
            </a:pPr>
            <a:r>
              <a:rPr lang="en"/>
              <a:t>Install The OS image file onto your microSD card:</a:t>
            </a:r>
          </a:p>
          <a:p>
            <a:pPr lvl="0">
              <a:spcBef>
                <a:spcPts val="0"/>
              </a:spcBef>
              <a:buNone/>
            </a:pPr>
            <a:r>
              <a:rPr lang="en"/>
              <a:t>	</a:t>
            </a:r>
            <a:r>
              <a:rPr lang="en" sz="1200" u="sng">
                <a:solidFill>
                  <a:schemeClr val="hlink"/>
                </a:solidFill>
                <a:hlinkClick r:id="rId4"/>
              </a:rPr>
              <a:t>https://www.raspberrypi.org/documentation/installation/installing-images/</a:t>
            </a:r>
          </a:p>
          <a:p>
            <a:pPr indent="0" lvl="0" marL="0" rtl="0">
              <a:spcBef>
                <a:spcPts val="0"/>
              </a:spcBef>
              <a:buNone/>
            </a:pPr>
            <a:r>
              <a:rPr lang="en" sz="1200"/>
              <a:t>Note: This step is different for whatever computer you are on, but the Raspberry Pi site does a great job at explaining each system. Simply follow each step fully to write your image to the microSD card.</a:t>
            </a:r>
          </a:p>
          <a:p>
            <a:pPr indent="0" lvl="0" marL="0" rtl="0">
              <a:spcBef>
                <a:spcPts val="0"/>
              </a:spcBef>
              <a:buNone/>
            </a:pPr>
            <a:r>
              <a:rPr lang="en" sz="1000"/>
              <a:t>Not every laptop has an SD card slot.  There is one in the lab with the 3D printer that you can use. It connects to your laptop through usb.</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YAY!</a:t>
            </a:r>
          </a:p>
        </p:txBody>
      </p:sp>
      <p:sp>
        <p:nvSpPr>
          <p:cNvPr id="130" name="Shape 130"/>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a:t>You have successfully set up what may be your first Raspberry Pi!  </a:t>
            </a:r>
          </a:p>
        </p:txBody>
      </p:sp>
      <p:sp>
        <p:nvSpPr>
          <p:cNvPr id="131" name="Shape 13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If you’re feeling a little burnt out just take a break!</a:t>
            </a:r>
          </a:p>
          <a:p>
            <a:pPr lvl="0">
              <a:spcBef>
                <a:spcPts val="0"/>
              </a:spcBef>
              <a:buNone/>
            </a:pPr>
            <a:r>
              <a:rPr lang="en"/>
              <a:t>Installing those files and reading through all that jargon is difficult work the first time you do it.</a:t>
            </a:r>
          </a:p>
          <a:p>
            <a:pPr lvl="0">
              <a:spcBef>
                <a:spcPts val="0"/>
              </a:spcBef>
              <a:buNone/>
            </a:pPr>
            <a:r>
              <a:rPr lang="en"/>
              <a:t>However, you’re now one step closer to the finished project!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Section 2: Loading Games onto the Pi</a:t>
            </a:r>
          </a:p>
        </p:txBody>
      </p:sp>
      <p:pic>
        <p:nvPicPr>
          <p:cNvPr id="137" name="Shape 137"/>
          <p:cNvPicPr preferRelativeResize="0"/>
          <p:nvPr/>
        </p:nvPicPr>
        <p:blipFill>
          <a:blip r:embed="rId3">
            <a:alphaModFix/>
          </a:blip>
          <a:stretch>
            <a:fillRect/>
          </a:stretch>
        </p:blipFill>
        <p:spPr>
          <a:xfrm>
            <a:off x="1034900" y="2594375"/>
            <a:ext cx="723900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ROM’s</a:t>
            </a:r>
          </a:p>
        </p:txBody>
      </p:sp>
      <p:sp>
        <p:nvSpPr>
          <p:cNvPr id="143" name="Shape 14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 Raspberry Pi with just RetroPie installed cannot actually play a lot of games</a:t>
            </a:r>
          </a:p>
          <a:p>
            <a:pPr lvl="0">
              <a:spcBef>
                <a:spcPts val="0"/>
              </a:spcBef>
              <a:buNone/>
            </a:pPr>
            <a:r>
              <a:rPr lang="en"/>
              <a:t>This is because games are large and the Raspberry Pi does not have enough memory to hold all of them.</a:t>
            </a:r>
          </a:p>
          <a:p>
            <a:pPr lvl="0">
              <a:spcBef>
                <a:spcPts val="0"/>
              </a:spcBef>
              <a:buNone/>
            </a:pPr>
            <a:r>
              <a:rPr lang="en"/>
              <a:t>There are two ways to solve this problem:</a:t>
            </a:r>
          </a:p>
          <a:p>
            <a:pPr indent="-228600" lvl="0" marL="457200" rtl="0">
              <a:spcBef>
                <a:spcPts val="0"/>
              </a:spcBef>
            </a:pPr>
            <a:r>
              <a:rPr lang="en"/>
              <a:t>1. Include the games in the Operating System (Hard but doable)</a:t>
            </a:r>
          </a:p>
          <a:p>
            <a:pPr indent="-228600" lvl="0" marL="457200">
              <a:spcBef>
                <a:spcPts val="0"/>
              </a:spcBef>
            </a:pPr>
            <a:r>
              <a:rPr lang="en"/>
              <a:t>2. Include the games on a portable flash drive (Easy)</a:t>
            </a:r>
          </a:p>
          <a:p>
            <a:pPr lvl="0">
              <a:spcBef>
                <a:spcPts val="0"/>
              </a:spcBef>
              <a:buNone/>
            </a:pPr>
            <a:r>
              <a:rPr lang="en"/>
              <a:t>We’re going to go the easy way and load all the games onto a flashdrive.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a ROM?</a:t>
            </a:r>
          </a:p>
        </p:txBody>
      </p:sp>
      <p:sp>
        <p:nvSpPr>
          <p:cNvPr id="149" name="Shape 14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 ROM is a .zip file that contains the game files for whatever game you are trying to play.</a:t>
            </a:r>
          </a:p>
          <a:p>
            <a:pPr lvl="0">
              <a:spcBef>
                <a:spcPts val="0"/>
              </a:spcBef>
              <a:buNone/>
            </a:pPr>
            <a:r>
              <a:rPr lang="en"/>
              <a:t>RetroPie extracts the contents of the zip-file to play the game.</a:t>
            </a:r>
          </a:p>
          <a:p>
            <a:pPr lvl="0">
              <a:spcBef>
                <a:spcPts val="0"/>
              </a:spcBef>
              <a:buNone/>
            </a:pPr>
            <a:r>
              <a:rPr lang="en"/>
              <a:t>You can think of the Raspberry Pi as the GameBoy and the ROMs as the different cartridges.</a:t>
            </a: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Formatting Your Flash Drive</a:t>
            </a:r>
          </a:p>
        </p:txBody>
      </p:sp>
      <p:sp>
        <p:nvSpPr>
          <p:cNvPr id="155" name="Shape 155"/>
          <p:cNvSpPr txBox="1"/>
          <p:nvPr>
            <p:ph idx="1" type="body"/>
          </p:nvPr>
        </p:nvSpPr>
        <p:spPr>
          <a:xfrm>
            <a:off x="311696" y="1152425"/>
            <a:ext cx="8520600" cy="3302700"/>
          </a:xfrm>
          <a:prstGeom prst="rect">
            <a:avLst/>
          </a:prstGeom>
        </p:spPr>
        <p:txBody>
          <a:bodyPr anchorCtr="0" anchor="t" bIns="91425" lIns="91425" rIns="91425" tIns="91425">
            <a:noAutofit/>
          </a:bodyPr>
          <a:lstStyle/>
          <a:p>
            <a:pPr lvl="0">
              <a:spcBef>
                <a:spcPts val="0"/>
              </a:spcBef>
              <a:buNone/>
            </a:pPr>
            <a:r>
              <a:rPr lang="en" sz="1400"/>
              <a:t>To format your flash drive for the first time it is incredibly easy!</a:t>
            </a:r>
          </a:p>
          <a:p>
            <a:pPr lvl="0">
              <a:spcBef>
                <a:spcPts val="0"/>
              </a:spcBef>
              <a:buNone/>
            </a:pPr>
            <a:r>
              <a:rPr lang="en" sz="1400"/>
              <a:t>First, plug in your flash drive into your computer and make sure it's FAT32 format.</a:t>
            </a:r>
          </a:p>
          <a:p>
            <a:pPr lvl="0">
              <a:spcBef>
                <a:spcPts val="0"/>
              </a:spcBef>
              <a:buNone/>
            </a:pPr>
            <a:r>
              <a:rPr lang="en" sz="1400"/>
              <a:t>Next make an empty folder in the flash drive titled “retropie”</a:t>
            </a:r>
          </a:p>
          <a:p>
            <a:pPr lvl="0">
              <a:spcBef>
                <a:spcPts val="0"/>
              </a:spcBef>
              <a:buNone/>
            </a:pPr>
            <a:r>
              <a:rPr lang="en" sz="1400"/>
              <a:t>Plug the pi in with the drive and it's all set!</a:t>
            </a:r>
          </a:p>
          <a:p>
            <a:pPr lvl="0">
              <a:spcBef>
                <a:spcPts val="0"/>
              </a:spcBef>
              <a:buNone/>
            </a:pPr>
            <a:r>
              <a:t/>
            </a:r>
            <a:endParaRPr/>
          </a:p>
        </p:txBody>
      </p:sp>
      <p:pic>
        <p:nvPicPr>
          <p:cNvPr id="156" name="Shape 156"/>
          <p:cNvPicPr preferRelativeResize="0"/>
          <p:nvPr/>
        </p:nvPicPr>
        <p:blipFill>
          <a:blip r:embed="rId3">
            <a:alphaModFix/>
          </a:blip>
          <a:stretch>
            <a:fillRect/>
          </a:stretch>
        </p:blipFill>
        <p:spPr>
          <a:xfrm rot="-5400000">
            <a:off x="4524875" y="2311499"/>
            <a:ext cx="2295999" cy="3061300"/>
          </a:xfrm>
          <a:prstGeom prst="rect">
            <a:avLst/>
          </a:prstGeom>
          <a:noFill/>
          <a:ln>
            <a:noFill/>
          </a:ln>
        </p:spPr>
      </p:pic>
      <p:sp>
        <p:nvSpPr>
          <p:cNvPr id="157" name="Shape 157"/>
          <p:cNvSpPr txBox="1"/>
          <p:nvPr/>
        </p:nvSpPr>
        <p:spPr>
          <a:xfrm>
            <a:off x="6708974" y="3756350"/>
            <a:ext cx="1915800" cy="3639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latin typeface="Open Sans"/>
                <a:ea typeface="Open Sans"/>
                <a:cs typeface="Open Sans"/>
                <a:sym typeface="Open Sans"/>
              </a:rPr>
              <a:t>MicroSD Card w/ OS</a:t>
            </a:r>
          </a:p>
        </p:txBody>
      </p:sp>
      <p:sp>
        <p:nvSpPr>
          <p:cNvPr id="158" name="Shape 158"/>
          <p:cNvSpPr txBox="1"/>
          <p:nvPr/>
        </p:nvSpPr>
        <p:spPr>
          <a:xfrm>
            <a:off x="6525418" y="2945375"/>
            <a:ext cx="3955500" cy="5562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latin typeface="Open Sans"/>
                <a:ea typeface="Open Sans"/>
                <a:cs typeface="Open Sans"/>
                <a:sym typeface="Open Sans"/>
              </a:rPr>
              <a:t>5v Power | Connect to Power Supply</a:t>
            </a:r>
          </a:p>
          <a:p>
            <a:pPr lvl="0">
              <a:spcBef>
                <a:spcPts val="0"/>
              </a:spcBef>
              <a:buNone/>
            </a:pPr>
            <a:r>
              <a:rPr lang="en">
                <a:solidFill>
                  <a:srgbClr val="666666"/>
                </a:solidFill>
                <a:latin typeface="Open Sans"/>
                <a:ea typeface="Open Sans"/>
                <a:cs typeface="Open Sans"/>
                <a:sym typeface="Open Sans"/>
              </a:rPr>
              <a:t>(Do this chord last)</a:t>
            </a:r>
          </a:p>
        </p:txBody>
      </p:sp>
      <p:sp>
        <p:nvSpPr>
          <p:cNvPr id="159" name="Shape 159"/>
          <p:cNvSpPr txBox="1"/>
          <p:nvPr/>
        </p:nvSpPr>
        <p:spPr>
          <a:xfrm>
            <a:off x="5019106" y="2413800"/>
            <a:ext cx="1915800" cy="3159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latin typeface="Open Sans"/>
                <a:ea typeface="Open Sans"/>
                <a:cs typeface="Open Sans"/>
                <a:sym typeface="Open Sans"/>
              </a:rPr>
              <a:t>HDMI to monitor</a:t>
            </a:r>
          </a:p>
        </p:txBody>
      </p:sp>
      <p:sp>
        <p:nvSpPr>
          <p:cNvPr id="160" name="Shape 160"/>
          <p:cNvSpPr txBox="1"/>
          <p:nvPr/>
        </p:nvSpPr>
        <p:spPr>
          <a:xfrm>
            <a:off x="3109191" y="3666900"/>
            <a:ext cx="1201799" cy="556200"/>
          </a:xfrm>
          <a:prstGeom prst="rect">
            <a:avLst/>
          </a:prstGeom>
          <a:noFill/>
          <a:ln>
            <a:noFill/>
          </a:ln>
        </p:spPr>
        <p:txBody>
          <a:bodyPr anchorCtr="0" anchor="t" bIns="91425" lIns="91425" rIns="91425" tIns="91425">
            <a:noAutofit/>
          </a:bodyPr>
          <a:lstStyle/>
          <a:p>
            <a:pPr lvl="0">
              <a:spcBef>
                <a:spcPts val="0"/>
              </a:spcBef>
              <a:buNone/>
            </a:pPr>
            <a:r>
              <a:rPr lang="en">
                <a:solidFill>
                  <a:srgbClr val="666666"/>
                </a:solidFill>
                <a:latin typeface="Open Sans"/>
                <a:ea typeface="Open Sans"/>
                <a:cs typeface="Open Sans"/>
                <a:sym typeface="Open Sans"/>
              </a:rPr>
              <a:t>Flash drive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Checkpoint</a:t>
            </a:r>
          </a:p>
        </p:txBody>
      </p:sp>
      <p:sp>
        <p:nvSpPr>
          <p:cNvPr id="166" name="Shape 166"/>
          <p:cNvSpPr txBox="1"/>
          <p:nvPr>
            <p:ph idx="1" type="body"/>
          </p:nvPr>
        </p:nvSpPr>
        <p:spPr>
          <a:xfrm>
            <a:off x="311700" y="1266325"/>
            <a:ext cx="4076400" cy="3772500"/>
          </a:xfrm>
          <a:prstGeom prst="rect">
            <a:avLst/>
          </a:prstGeom>
        </p:spPr>
        <p:txBody>
          <a:bodyPr anchorCtr="0" anchor="t" bIns="91425" lIns="91425" rIns="91425" tIns="91425">
            <a:noAutofit/>
          </a:bodyPr>
          <a:lstStyle/>
          <a:p>
            <a:pPr lvl="0">
              <a:spcBef>
                <a:spcPts val="0"/>
              </a:spcBef>
              <a:buNone/>
            </a:pPr>
            <a:r>
              <a:rPr lang="en" sz="1400"/>
              <a:t>Turn off your Raspberry Pi by disconnecting the power.</a:t>
            </a:r>
          </a:p>
          <a:p>
            <a:pPr lvl="0">
              <a:spcBef>
                <a:spcPts val="0"/>
              </a:spcBef>
              <a:buNone/>
            </a:pPr>
            <a:r>
              <a:rPr lang="en" sz="1400"/>
              <a:t>Plug the flashdrive into a computer and check that it has a config and roms folder</a:t>
            </a:r>
          </a:p>
          <a:p>
            <a:pPr lvl="0">
              <a:spcBef>
                <a:spcPts val="0"/>
              </a:spcBef>
              <a:buNone/>
            </a:pPr>
            <a:r>
              <a:rPr lang="en" sz="1400"/>
              <a:t>Within the roms folder there should be a bunch of other folders.  </a:t>
            </a:r>
          </a:p>
          <a:p>
            <a:pPr lvl="0">
              <a:spcBef>
                <a:spcPts val="0"/>
              </a:spcBef>
              <a:buNone/>
            </a:pPr>
            <a:r>
              <a:rPr lang="en" sz="1400"/>
              <a:t>Each folder corresponds to a different emulator and you place your ROM files (.zip) in the corresponding emulators.</a:t>
            </a:r>
          </a:p>
          <a:p>
            <a:pPr lvl="0">
              <a:spcBef>
                <a:spcPts val="0"/>
              </a:spcBef>
              <a:buNone/>
            </a:pPr>
            <a:r>
              <a:rPr lang="en" sz="1400"/>
              <a:t>We will be focusing on mame-mame4all</a:t>
            </a:r>
          </a:p>
        </p:txBody>
      </p:sp>
      <p:pic>
        <p:nvPicPr>
          <p:cNvPr id="167" name="Shape 167"/>
          <p:cNvPicPr preferRelativeResize="0"/>
          <p:nvPr/>
        </p:nvPicPr>
        <p:blipFill>
          <a:blip r:embed="rId3">
            <a:alphaModFix/>
          </a:blip>
          <a:stretch>
            <a:fillRect/>
          </a:stretch>
        </p:blipFill>
        <p:spPr>
          <a:xfrm>
            <a:off x="4273025" y="796599"/>
            <a:ext cx="4790203" cy="377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Test Your Understanding</a:t>
            </a:r>
          </a:p>
        </p:txBody>
      </p:sp>
      <p:sp>
        <p:nvSpPr>
          <p:cNvPr id="173" name="Shape 173"/>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t/>
            </a:r>
            <a:endParaRPr/>
          </a:p>
        </p:txBody>
      </p:sp>
      <p:sp>
        <p:nvSpPr>
          <p:cNvPr id="174" name="Shape 174"/>
          <p:cNvSpPr txBox="1"/>
          <p:nvPr>
            <p:ph idx="2" type="body"/>
          </p:nvPr>
        </p:nvSpPr>
        <p:spPr>
          <a:xfrm>
            <a:off x="4939500" y="724200"/>
            <a:ext cx="3837000" cy="3695100"/>
          </a:xfrm>
          <a:prstGeom prst="rect">
            <a:avLst/>
          </a:prstGeom>
        </p:spPr>
        <p:txBody>
          <a:bodyPr anchorCtr="0" anchor="ctr" bIns="91425" lIns="91425" rIns="91425" tIns="91425">
            <a:noAutofit/>
          </a:bodyPr>
          <a:lstStyle/>
          <a:p>
            <a:pPr indent="-228600" lvl="0" marL="457200" rtl="0">
              <a:spcBef>
                <a:spcPts val="0"/>
              </a:spcBef>
            </a:pPr>
            <a:r>
              <a:rPr lang="en"/>
              <a:t>What is a ROM?</a:t>
            </a:r>
          </a:p>
          <a:p>
            <a:pPr indent="-228600" lvl="0" marL="457200" rtl="0">
              <a:spcBef>
                <a:spcPts val="0"/>
              </a:spcBef>
            </a:pPr>
            <a:r>
              <a:rPr lang="en"/>
              <a:t>Why are they going to be on a flash drive?</a:t>
            </a:r>
          </a:p>
          <a:p>
            <a:pPr indent="-228600" lvl="0" marL="457200">
              <a:spcBef>
                <a:spcPts val="0"/>
              </a:spcBef>
            </a:pPr>
            <a:r>
              <a:rPr lang="en"/>
              <a:t>How does the Raspberry Pi use a ROM to play a game?</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Downloading ROM’s</a:t>
            </a:r>
          </a:p>
        </p:txBody>
      </p:sp>
      <p:sp>
        <p:nvSpPr>
          <p:cNvPr id="180" name="Shape 18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200"/>
              <a:t>Disclaimer: Downloading any ROM without the publisher’s permission is pirating and illegal.</a:t>
            </a:r>
          </a:p>
          <a:p>
            <a:pPr lvl="0">
              <a:spcBef>
                <a:spcPts val="0"/>
              </a:spcBef>
              <a:buNone/>
            </a:pPr>
            <a:r>
              <a:t/>
            </a:r>
            <a:endParaRPr sz="600"/>
          </a:p>
          <a:p>
            <a:pPr lvl="0">
              <a:spcBef>
                <a:spcPts val="0"/>
              </a:spcBef>
              <a:buNone/>
            </a:pPr>
            <a:r>
              <a:rPr b="1" lang="en"/>
              <a:t>As a school, we do not condone pirating therefore we are not going to provide instructions for how to download ROM’s.</a:t>
            </a:r>
          </a:p>
          <a:p>
            <a:pPr lvl="0">
              <a:spcBef>
                <a:spcPts val="0"/>
              </a:spcBef>
              <a:buNone/>
            </a:pPr>
            <a:r>
              <a:rPr b="1" lang="en"/>
              <a:t>You are free to download them at your own discretion.</a:t>
            </a:r>
          </a:p>
          <a:p>
            <a:pPr lvl="0">
              <a:spcBef>
                <a:spcPts val="0"/>
              </a:spcBef>
              <a:buNone/>
            </a:pPr>
            <a:r>
              <a:t/>
            </a:r>
            <a:endParaRPr sz="600"/>
          </a:p>
          <a:p>
            <a:pPr lvl="0">
              <a:spcBef>
                <a:spcPts val="0"/>
              </a:spcBef>
              <a:buNone/>
            </a:pPr>
            <a:r>
              <a:rPr lang="en" sz="1400"/>
              <a:t>With that being said, if you were to download a ROM please make sure it is of </a:t>
            </a:r>
            <a:r>
              <a:rPr lang="en" sz="1400">
                <a:solidFill>
                  <a:srgbClr val="666666"/>
                </a:solidFill>
                <a:latin typeface="Lato"/>
                <a:ea typeface="Lato"/>
                <a:cs typeface="Lato"/>
                <a:sym typeface="Lato"/>
              </a:rPr>
              <a:t>MAME .0375b ROM format, since that is what the RetroPi uses.</a:t>
            </a:r>
          </a:p>
          <a:p>
            <a:pPr lvl="0">
              <a:spcBef>
                <a:spcPts val="0"/>
              </a:spcBef>
              <a:buNone/>
            </a:pPr>
            <a:r>
              <a:rPr lang="en" sz="1400">
                <a:solidFill>
                  <a:srgbClr val="666666"/>
                </a:solidFill>
                <a:latin typeface="Lato"/>
                <a:ea typeface="Lato"/>
                <a:cs typeface="Lato"/>
                <a:sym typeface="Lato"/>
              </a:rPr>
              <a:t>Also, make sure to put the .zip file of the ROM into the mame-mame4all folder on the flash drive.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Congratulations!</a:t>
            </a:r>
          </a:p>
        </p:txBody>
      </p:sp>
      <p:sp>
        <p:nvSpPr>
          <p:cNvPr id="186" name="Shape 186"/>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a:t>You are done with all the software of this project!</a:t>
            </a:r>
          </a:p>
        </p:txBody>
      </p:sp>
      <p:sp>
        <p:nvSpPr>
          <p:cNvPr id="187" name="Shape 187"/>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rPr lang="en"/>
              <a:t>If you downloaded the ROM’s correctly they should appear in the appropriate machine on the Raspberry Pi when you turn it 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What is This Project?</a:t>
            </a:r>
          </a:p>
        </p:txBody>
      </p:sp>
      <p:sp>
        <p:nvSpPr>
          <p:cNvPr id="74" name="Shape 7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solidFill>
                  <a:srgbClr val="666666"/>
                </a:solidFill>
                <a:latin typeface="Lato"/>
                <a:ea typeface="Lato"/>
                <a:cs typeface="Lato"/>
                <a:sym typeface="Lato"/>
              </a:rPr>
              <a:t>The Arcade Emulator is a portable console ran by a Raspberry Pi that plugs into any monitor using an hdmi cable.</a:t>
            </a:r>
          </a:p>
          <a:p>
            <a:pPr lvl="0">
              <a:spcBef>
                <a:spcPts val="0"/>
              </a:spcBef>
              <a:buNone/>
            </a:pPr>
            <a:r>
              <a:rPr lang="en">
                <a:solidFill>
                  <a:srgbClr val="666666"/>
                </a:solidFill>
                <a:latin typeface="Lato"/>
                <a:ea typeface="Lato"/>
                <a:cs typeface="Lato"/>
                <a:sym typeface="Lato"/>
              </a:rPr>
              <a:t>The Arcade Emulator can play any game that can be found on a MAME .0375b ROM</a:t>
            </a:r>
          </a:p>
          <a:p>
            <a:pPr indent="457200" lvl="0" rtl="0">
              <a:spcBef>
                <a:spcPts val="0"/>
              </a:spcBef>
              <a:buNone/>
            </a:pPr>
            <a:r>
              <a:rPr lang="en">
                <a:solidFill>
                  <a:srgbClr val="666666"/>
                </a:solidFill>
                <a:latin typeface="Lato"/>
                <a:ea typeface="Lato"/>
                <a:cs typeface="Lato"/>
                <a:sym typeface="Lato"/>
              </a:rPr>
              <a:t>ROM’s are basically files containing an arcade game.</a:t>
            </a:r>
          </a:p>
          <a:p>
            <a:pPr indent="457200" lvl="0" rtl="0">
              <a:spcBef>
                <a:spcPts val="0"/>
              </a:spcBef>
              <a:buNone/>
            </a:pPr>
            <a:r>
              <a:rPr lang="en">
                <a:solidFill>
                  <a:srgbClr val="666666"/>
                </a:solidFill>
                <a:latin typeface="Lato"/>
                <a:ea typeface="Lato"/>
                <a:cs typeface="Lato"/>
                <a:sym typeface="Lato"/>
              </a:rPr>
              <a:t>MAME (Multiple Arcade Machine Emulator) is the emulator for arcade games</a:t>
            </a:r>
          </a:p>
          <a:p>
            <a:pPr indent="457200" lvl="0" rtl="0">
              <a:spcBef>
                <a:spcPts val="0"/>
              </a:spcBef>
              <a:buNone/>
            </a:pPr>
            <a:r>
              <a:rPr lang="en">
                <a:solidFill>
                  <a:srgbClr val="666666"/>
                </a:solidFill>
                <a:latin typeface="Lato"/>
                <a:ea typeface="Lato"/>
                <a:cs typeface="Lato"/>
                <a:sym typeface="Lato"/>
              </a:rPr>
              <a:t>An Emulator is software that lets one machine behave like a different machine</a:t>
            </a:r>
          </a:p>
          <a:p>
            <a:pPr indent="0" lvl="0" marL="0">
              <a:spcBef>
                <a:spcPts val="0"/>
              </a:spcBef>
              <a:buNone/>
            </a:pPr>
            <a:r>
              <a:rPr lang="en">
                <a:solidFill>
                  <a:srgbClr val="666666"/>
                </a:solidFill>
                <a:latin typeface="Lato"/>
                <a:ea typeface="Lato"/>
                <a:cs typeface="Lato"/>
                <a:sym typeface="Lato"/>
              </a:rPr>
              <a:t>This is a step-by-step guide to teach you how to build this awesome gaming platform, while also learning about Raspberry Pi’s!</a:t>
            </a:r>
          </a:p>
          <a:p>
            <a:pPr lvl="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Section 3: The Hardware</a:t>
            </a:r>
          </a:p>
        </p:txBody>
      </p:sp>
      <p:pic>
        <p:nvPicPr>
          <p:cNvPr id="193" name="Shape 193"/>
          <p:cNvPicPr preferRelativeResize="0"/>
          <p:nvPr/>
        </p:nvPicPr>
        <p:blipFill>
          <a:blip r:embed="rId3">
            <a:alphaModFix/>
          </a:blip>
          <a:stretch>
            <a:fillRect/>
          </a:stretch>
        </p:blipFill>
        <p:spPr>
          <a:xfrm>
            <a:off x="3105388" y="2678200"/>
            <a:ext cx="2983924" cy="22379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Hardware</a:t>
            </a:r>
          </a:p>
        </p:txBody>
      </p:sp>
      <p:sp>
        <p:nvSpPr>
          <p:cNvPr id="199" name="Shape 19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Hardware is any physical, electrical or mechanical component.</a:t>
            </a:r>
          </a:p>
          <a:p>
            <a:pPr lvl="0">
              <a:spcBef>
                <a:spcPts val="0"/>
              </a:spcBef>
              <a:buNone/>
            </a:pPr>
            <a:r>
              <a:rPr lang="en"/>
              <a:t>Software is any code or file that is used by the hardware.</a:t>
            </a:r>
          </a:p>
          <a:p>
            <a:pPr indent="0" lvl="0" marL="0" rtl="0">
              <a:spcBef>
                <a:spcPts val="0"/>
              </a:spcBef>
              <a:buNone/>
            </a:pPr>
            <a:r>
              <a:rPr lang="en"/>
              <a:t>So far the OS and the ROM’s have been Software, but the SD card and the Flashdrive have been Hardware.</a:t>
            </a:r>
          </a:p>
          <a:p>
            <a:pPr indent="0" lvl="0" marL="0" rtl="0">
              <a:spcBef>
                <a:spcPts val="0"/>
              </a:spcBef>
              <a:buNone/>
            </a:pPr>
            <a:r>
              <a:t/>
            </a:r>
            <a:endParaRPr/>
          </a:p>
          <a:p>
            <a:pPr indent="0" lvl="0" marL="0" rt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a:t>
            </a:r>
          </a:p>
        </p:txBody>
      </p:sp>
      <p:sp>
        <p:nvSpPr>
          <p:cNvPr id="205" name="Shape 20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All the parts of the box are forms of Hardware!</a:t>
            </a:r>
          </a:p>
          <a:p>
            <a:pPr lvl="0">
              <a:spcBef>
                <a:spcPts val="0"/>
              </a:spcBef>
              <a:buNone/>
            </a:pPr>
            <a:r>
              <a:rPr lang="en"/>
              <a:t>This section will teach you how to put all these pieces together so that you can actually play arcade games.</a:t>
            </a:r>
          </a:p>
          <a:p>
            <a:pPr lvl="0">
              <a:spcBef>
                <a:spcPts val="0"/>
              </a:spcBef>
              <a:buNone/>
            </a:pPr>
            <a:r>
              <a:rPr lang="en"/>
              <a:t>*</a:t>
            </a:r>
            <a:r>
              <a:rPr lang="en" u="sng"/>
              <a:t>If you are making the 2 Player variant please do each of the next steps twice</a:t>
            </a:r>
            <a:r>
              <a:rPr lang="en"/>
              <a:t>*</a:t>
            </a:r>
          </a:p>
          <a:p>
            <a:pPr lvl="0">
              <a:spcBef>
                <a:spcPts val="0"/>
              </a:spcBef>
              <a:buNone/>
            </a:pPr>
            <a:r>
              <a:rPr b="1" lang="en">
                <a:solidFill>
                  <a:schemeClr val="accent1"/>
                </a:solidFill>
              </a:rPr>
              <a:t>Before we begin:</a:t>
            </a:r>
          </a:p>
          <a:p>
            <a:pPr indent="-228600" lvl="0" marL="457200">
              <a:spcBef>
                <a:spcPts val="0"/>
              </a:spcBef>
              <a:buClr>
                <a:schemeClr val="accent1"/>
              </a:buClr>
            </a:pPr>
            <a:r>
              <a:rPr b="1" lang="en">
                <a:solidFill>
                  <a:schemeClr val="accent1"/>
                </a:solidFill>
              </a:rPr>
              <a:t>Think about all the different pieces that went into this project and classify them as either hardware, software or a mix of both.</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1: Prepping the Box</a:t>
            </a:r>
          </a:p>
        </p:txBody>
      </p:sp>
      <p:sp>
        <p:nvSpPr>
          <p:cNvPr id="211" name="Shape 21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600"/>
              <a:t>In order to hold all of our components we must cut holes into our box.</a:t>
            </a:r>
          </a:p>
          <a:p>
            <a:pPr lvl="0">
              <a:spcBef>
                <a:spcPts val="0"/>
              </a:spcBef>
              <a:buNone/>
            </a:pPr>
            <a:r>
              <a:rPr lang="en" sz="1600"/>
              <a:t>We will do this by using a drill and some drill bits.</a:t>
            </a:r>
          </a:p>
          <a:p>
            <a:pPr lvl="0">
              <a:spcBef>
                <a:spcPts val="0"/>
              </a:spcBef>
              <a:buNone/>
            </a:pPr>
            <a:r>
              <a:rPr lang="en" sz="1600"/>
              <a:t>You are free to cut the holes however you wish, but please keep in mind these notes:</a:t>
            </a:r>
          </a:p>
          <a:p>
            <a:pPr indent="-317500" lvl="0" marL="457200" rtl="0">
              <a:spcBef>
                <a:spcPts val="0"/>
              </a:spcBef>
              <a:buSzPct val="100000"/>
            </a:pPr>
            <a:r>
              <a:rPr lang="en" sz="1400"/>
              <a:t>Line up your joystick body with the box before drilling, these 4 small holes need to be exact so that the joystick can actually be mounted</a:t>
            </a:r>
          </a:p>
          <a:p>
            <a:pPr indent="-317500" lvl="0" marL="457200" rtl="0">
              <a:spcBef>
                <a:spcPts val="0"/>
              </a:spcBef>
              <a:buSzPct val="100000"/>
            </a:pPr>
            <a:r>
              <a:rPr lang="en" sz="1400"/>
              <a:t>Use a 1.25” spade bit for big buttons and a 1” spade bit for small buttons</a:t>
            </a:r>
          </a:p>
          <a:p>
            <a:pPr indent="-317500" lvl="0" marL="457200" rtl="0">
              <a:spcBef>
                <a:spcPts val="0"/>
              </a:spcBef>
              <a:buSzPct val="100000"/>
            </a:pPr>
            <a:r>
              <a:rPr lang="en" sz="1400"/>
              <a:t>Drill a hole somewhere for the USB cable</a:t>
            </a:r>
          </a:p>
          <a:p>
            <a:pPr indent="-317500" lvl="0" marL="457200" rtl="0">
              <a:spcBef>
                <a:spcPts val="0"/>
              </a:spcBef>
              <a:buSzPct val="100000"/>
            </a:pPr>
            <a:r>
              <a:rPr lang="en" sz="1400"/>
              <a:t>Most arcade games use 2-6 buttons but the extra buttons are nice for functions such as coin, start and menu.</a:t>
            </a:r>
          </a:p>
          <a:p>
            <a:pPr indent="-317500" lvl="0" marL="457200" rtl="0">
              <a:spcBef>
                <a:spcPts val="0"/>
              </a:spcBef>
              <a:buSzPct val="100000"/>
            </a:pPr>
            <a:r>
              <a:rPr lang="en" sz="1400"/>
              <a:t>Drill small pilot holes before going in with the large spade bit for better holes.</a:t>
            </a:r>
          </a:p>
          <a:p>
            <a:pPr indent="-317500" lvl="0" marL="457200">
              <a:spcBef>
                <a:spcPts val="0"/>
              </a:spcBef>
              <a:buSzPct val="100000"/>
            </a:pPr>
            <a:r>
              <a:rPr lang="en" sz="1400"/>
              <a:t>Make sure you drill a hole for the joystick handle (size of large button)</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Example Box Layout:</a:t>
            </a:r>
          </a:p>
        </p:txBody>
      </p:sp>
      <p:sp>
        <p:nvSpPr>
          <p:cNvPr id="217" name="Shape 217"/>
          <p:cNvSpPr txBox="1"/>
          <p:nvPr>
            <p:ph idx="1" type="body"/>
          </p:nvPr>
        </p:nvSpPr>
        <p:spPr>
          <a:xfrm>
            <a:off x="311700" y="1266325"/>
            <a:ext cx="4138200" cy="3302700"/>
          </a:xfrm>
          <a:prstGeom prst="rect">
            <a:avLst/>
          </a:prstGeom>
        </p:spPr>
        <p:txBody>
          <a:bodyPr anchorCtr="0" anchor="t" bIns="91425" lIns="91425" rIns="91425" tIns="91425">
            <a:noAutofit/>
          </a:bodyPr>
          <a:lstStyle/>
          <a:p>
            <a:pPr lvl="0">
              <a:spcBef>
                <a:spcPts val="0"/>
              </a:spcBef>
              <a:buNone/>
            </a:pPr>
            <a:r>
              <a:rPr lang="en" u="sng"/>
              <a:t>Design Choices:</a:t>
            </a:r>
          </a:p>
          <a:p>
            <a:pPr indent="-317500" lvl="0" marL="457200" rtl="0">
              <a:spcBef>
                <a:spcPts val="0"/>
              </a:spcBef>
              <a:buSzPct val="100000"/>
            </a:pPr>
            <a:r>
              <a:rPr lang="en" sz="1400"/>
              <a:t>The joystick is usually played by the non-dominant hand. </a:t>
            </a:r>
          </a:p>
          <a:p>
            <a:pPr indent="-317500" lvl="0" marL="457200" rtl="0">
              <a:spcBef>
                <a:spcPts val="0"/>
              </a:spcBef>
              <a:buSzPct val="100000"/>
            </a:pPr>
            <a:r>
              <a:rPr lang="en" sz="1400"/>
              <a:t>The two small buttons are on the side, they are bound to the quit game and menu buttons (You don’t want to accidentally press)</a:t>
            </a:r>
          </a:p>
          <a:p>
            <a:pPr indent="-317500" lvl="0" marL="457200" rtl="0">
              <a:spcBef>
                <a:spcPts val="0"/>
              </a:spcBef>
              <a:buSzPct val="100000"/>
            </a:pPr>
            <a:r>
              <a:rPr lang="en" sz="1400"/>
              <a:t>The top buttons could be better staggered or distributed.  I’ve only ever had to use 6 buttons max to play a game.</a:t>
            </a:r>
          </a:p>
        </p:txBody>
      </p:sp>
      <p:pic>
        <p:nvPicPr>
          <p:cNvPr id="218" name="Shape 218"/>
          <p:cNvPicPr preferRelativeResize="0"/>
          <p:nvPr/>
        </p:nvPicPr>
        <p:blipFill>
          <a:blip r:embed="rId3">
            <a:alphaModFix/>
          </a:blip>
          <a:stretch>
            <a:fillRect/>
          </a:stretch>
        </p:blipFill>
        <p:spPr>
          <a:xfrm>
            <a:off x="4727624" y="1266325"/>
            <a:ext cx="4104675" cy="3078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2: The Joystick</a:t>
            </a:r>
          </a:p>
        </p:txBody>
      </p:sp>
      <p:sp>
        <p:nvSpPr>
          <p:cNvPr id="224" name="Shape 224"/>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Line up the small holes you just drilled with the holes on the joystick corners.</a:t>
            </a:r>
          </a:p>
          <a:p>
            <a:pPr lvl="0">
              <a:spcBef>
                <a:spcPts val="0"/>
              </a:spcBef>
              <a:buNone/>
            </a:pPr>
            <a:r>
              <a:rPr lang="en"/>
              <a:t>For each hole: </a:t>
            </a:r>
          </a:p>
          <a:p>
            <a:pPr lvl="0">
              <a:spcBef>
                <a:spcPts val="0"/>
              </a:spcBef>
              <a:buNone/>
            </a:pPr>
            <a:r>
              <a:rPr lang="en"/>
              <a:t>	Stick a screw into both holes.</a:t>
            </a:r>
          </a:p>
          <a:p>
            <a:pPr lvl="0">
              <a:spcBef>
                <a:spcPts val="0"/>
              </a:spcBef>
              <a:buNone/>
            </a:pPr>
            <a:r>
              <a:rPr lang="en"/>
              <a:t>	Add a washer underneath the joystick</a:t>
            </a:r>
          </a:p>
          <a:p>
            <a:pPr lvl="0">
              <a:spcBef>
                <a:spcPts val="0"/>
              </a:spcBef>
              <a:buNone/>
            </a:pPr>
            <a:r>
              <a:rPr lang="en"/>
              <a:t>	Tighten a nut around the screw until washer locks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Finishing the Joystick</a:t>
            </a:r>
          </a:p>
        </p:txBody>
      </p:sp>
      <p:sp>
        <p:nvSpPr>
          <p:cNvPr id="230" name="Shape 230"/>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a:t>Slip the plastic sleeve over the handle and screw the </a:t>
            </a:r>
          </a:p>
          <a:p>
            <a:pPr lvl="0" rtl="0">
              <a:spcBef>
                <a:spcPts val="0"/>
              </a:spcBef>
              <a:buNone/>
            </a:pPr>
            <a:r>
              <a:rPr lang="en"/>
              <a:t>ball on top!</a:t>
            </a:r>
          </a:p>
        </p:txBody>
      </p:sp>
      <p:sp>
        <p:nvSpPr>
          <p:cNvPr id="231" name="Shape 231"/>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t/>
            </a:r>
            <a:endParaRPr/>
          </a:p>
        </p:txBody>
      </p:sp>
      <p:pic>
        <p:nvPicPr>
          <p:cNvPr id="232" name="Shape 232"/>
          <p:cNvPicPr preferRelativeResize="0"/>
          <p:nvPr/>
        </p:nvPicPr>
        <p:blipFill>
          <a:blip r:embed="rId3">
            <a:alphaModFix/>
          </a:blip>
          <a:stretch>
            <a:fillRect/>
          </a:stretch>
        </p:blipFill>
        <p:spPr>
          <a:xfrm>
            <a:off x="5135087" y="243500"/>
            <a:ext cx="3445819" cy="4594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3: Mounting The Buttons</a:t>
            </a:r>
          </a:p>
        </p:txBody>
      </p:sp>
      <p:sp>
        <p:nvSpPr>
          <p:cNvPr id="238" name="Shape 23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There are two steps to the buttons: Mounting and Wiring</a:t>
            </a:r>
          </a:p>
          <a:p>
            <a:pPr lvl="0">
              <a:spcBef>
                <a:spcPts val="0"/>
              </a:spcBef>
              <a:buNone/>
            </a:pPr>
            <a:r>
              <a:rPr lang="en" sz="1400"/>
              <a:t>Let’s begin with mounting: White clasps are for small buttons and Black are for large buttons</a:t>
            </a:r>
          </a:p>
          <a:p>
            <a:pPr lvl="0">
              <a:spcBef>
                <a:spcPts val="0"/>
              </a:spcBef>
              <a:buNone/>
            </a:pPr>
            <a:r>
              <a:rPr lang="en" sz="1400"/>
              <a:t>Mounting the buttons is fairly simple, just stick the button through the hole and add the clasp underneath the button and screw until it is tight.</a:t>
            </a:r>
          </a:p>
          <a:p>
            <a:pPr lvl="0">
              <a:spcBef>
                <a:spcPts val="0"/>
              </a:spcBef>
              <a:buNone/>
            </a:pPr>
            <a:r>
              <a:rPr lang="en" sz="1400"/>
              <a:t>If a button does not fit into a hole: Use sandpaper on the hole until it is large enough!</a:t>
            </a:r>
          </a:p>
        </p:txBody>
      </p:sp>
      <p:pic>
        <p:nvPicPr>
          <p:cNvPr id="239" name="Shape 239"/>
          <p:cNvPicPr preferRelativeResize="0"/>
          <p:nvPr/>
        </p:nvPicPr>
        <p:blipFill>
          <a:blip r:embed="rId3">
            <a:alphaModFix/>
          </a:blip>
          <a:stretch>
            <a:fillRect/>
          </a:stretch>
        </p:blipFill>
        <p:spPr>
          <a:xfrm>
            <a:off x="3132425" y="3411475"/>
            <a:ext cx="2395600" cy="1464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You Have Finished Mounting Everything!</a:t>
            </a:r>
          </a:p>
        </p:txBody>
      </p:sp>
      <p:sp>
        <p:nvSpPr>
          <p:cNvPr id="245" name="Shape 245"/>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sz="1800">
                <a:solidFill>
                  <a:srgbClr val="666666"/>
                </a:solidFill>
              </a:rPr>
              <a:t>Now to move to wiring</a:t>
            </a:r>
          </a:p>
        </p:txBody>
      </p:sp>
      <p:sp>
        <p:nvSpPr>
          <p:cNvPr id="246" name="Shape 246"/>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4: Wiring</a:t>
            </a:r>
          </a:p>
        </p:txBody>
      </p:sp>
      <p:sp>
        <p:nvSpPr>
          <p:cNvPr id="252" name="Shape 252"/>
          <p:cNvSpPr txBox="1"/>
          <p:nvPr>
            <p:ph idx="1" type="body"/>
          </p:nvPr>
        </p:nvSpPr>
        <p:spPr>
          <a:xfrm>
            <a:off x="311700" y="1280050"/>
            <a:ext cx="3911700" cy="3302700"/>
          </a:xfrm>
          <a:prstGeom prst="rect">
            <a:avLst/>
          </a:prstGeom>
        </p:spPr>
        <p:txBody>
          <a:bodyPr anchorCtr="0" anchor="t" bIns="91425" lIns="91425" rIns="91425" tIns="91425">
            <a:noAutofit/>
          </a:bodyPr>
          <a:lstStyle/>
          <a:p>
            <a:pPr lvl="0">
              <a:spcBef>
                <a:spcPts val="0"/>
              </a:spcBef>
              <a:buNone/>
            </a:pPr>
            <a:r>
              <a:rPr lang="en" sz="1400"/>
              <a:t>Take out the USB breakout board</a:t>
            </a:r>
          </a:p>
          <a:p>
            <a:pPr lvl="0">
              <a:spcBef>
                <a:spcPts val="0"/>
              </a:spcBef>
              <a:buNone/>
            </a:pPr>
            <a:r>
              <a:rPr lang="en" sz="1400"/>
              <a:t>To the right is a diagram of the it:</a:t>
            </a:r>
          </a:p>
          <a:p>
            <a:pPr lvl="0">
              <a:spcBef>
                <a:spcPts val="0"/>
              </a:spcBef>
              <a:buNone/>
            </a:pPr>
            <a:r>
              <a:rPr lang="en" sz="1400"/>
              <a:t>We will be using the USB cable, 2 Pin Joystick and LED Push Button Pins.</a:t>
            </a:r>
          </a:p>
          <a:p>
            <a:pPr lvl="0">
              <a:spcBef>
                <a:spcPts val="0"/>
              </a:spcBef>
              <a:buNone/>
            </a:pPr>
            <a:r>
              <a:rPr lang="en" sz="1400"/>
              <a:t>This board is where the magic happens, it takes the physical input of pressing buttons and converts it to a digital signal that the Raspberry Pi interprets.</a:t>
            </a:r>
          </a:p>
          <a:p>
            <a:pPr lvl="0">
              <a:spcBef>
                <a:spcPts val="0"/>
              </a:spcBef>
              <a:buNone/>
            </a:pPr>
            <a:r>
              <a:rPr lang="en" sz="1400"/>
              <a:t>Each of pins are already wired to serve the designated function of an arcade controller.</a:t>
            </a:r>
          </a:p>
          <a:p>
            <a:pPr lvl="0">
              <a:spcBef>
                <a:spcPts val="0"/>
              </a:spcBef>
              <a:buNone/>
            </a:pPr>
            <a:r>
              <a:t/>
            </a:r>
            <a:endParaRPr/>
          </a:p>
        </p:txBody>
      </p:sp>
      <p:pic>
        <p:nvPicPr>
          <p:cNvPr id="253" name="Shape 253"/>
          <p:cNvPicPr preferRelativeResize="0"/>
          <p:nvPr/>
        </p:nvPicPr>
        <p:blipFill>
          <a:blip r:embed="rId3">
            <a:alphaModFix/>
          </a:blip>
          <a:stretch>
            <a:fillRect/>
          </a:stretch>
        </p:blipFill>
        <p:spPr>
          <a:xfrm>
            <a:off x="4127325" y="1436574"/>
            <a:ext cx="5016673" cy="2897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Why?</a:t>
            </a:r>
          </a:p>
        </p:txBody>
      </p:sp>
      <p:sp>
        <p:nvSpPr>
          <p:cNvPr id="80" name="Shape 8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To build something absolutely incredible that you can use for years to come!</a:t>
            </a:r>
          </a:p>
          <a:p>
            <a:pPr indent="-228600" lvl="0" marL="457200" rtl="0">
              <a:spcBef>
                <a:spcPts val="0"/>
              </a:spcBef>
            </a:pPr>
            <a:r>
              <a:rPr lang="en"/>
              <a:t>By completing this project, you will gain gain confidence with hands-on electronics and will further refine your skill of persistence and following directions!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USB Breakout Board</a:t>
            </a:r>
          </a:p>
        </p:txBody>
      </p:sp>
      <p:sp>
        <p:nvSpPr>
          <p:cNvPr id="259" name="Shape 25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This board is incredibly important!</a:t>
            </a:r>
          </a:p>
          <a:p>
            <a:pPr lvl="0">
              <a:spcBef>
                <a:spcPts val="0"/>
              </a:spcBef>
              <a:buNone/>
            </a:pPr>
            <a:r>
              <a:rPr lang="en"/>
              <a:t>Without it, the buttons would just be singular pieces whose signal could never be interpreted by the Raspberry Pi.</a:t>
            </a:r>
          </a:p>
          <a:p>
            <a:pPr lvl="0">
              <a:spcBef>
                <a:spcPts val="0"/>
              </a:spcBef>
              <a:buNone/>
            </a:pPr>
            <a:r>
              <a:rPr lang="en"/>
              <a:t>Think of the Arcade Box as if you are building a keyboard, each button corresponds to a different letter.</a:t>
            </a:r>
          </a:p>
          <a:p>
            <a:pPr lvl="0">
              <a:spcBef>
                <a:spcPts val="0"/>
              </a:spcBef>
              <a:buNone/>
            </a:pPr>
            <a:r>
              <a:rPr lang="en"/>
              <a:t>This keyboard would never function correctly if there wasn’t something underneath organizing all the different key presses to correspond to different buttons!  That is why we use the USB breakout board.</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Wiring the Joystick</a:t>
            </a:r>
          </a:p>
        </p:txBody>
      </p:sp>
      <p:sp>
        <p:nvSpPr>
          <p:cNvPr id="265" name="Shape 265"/>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Take out the blue and white jumper wires</a:t>
            </a:r>
          </a:p>
          <a:p>
            <a:pPr lvl="0">
              <a:spcBef>
                <a:spcPts val="0"/>
              </a:spcBef>
              <a:buNone/>
            </a:pPr>
            <a:r>
              <a:rPr lang="en"/>
              <a:t>These sets of wires connect to the 4 pins of your joystick.</a:t>
            </a:r>
          </a:p>
          <a:p>
            <a:pPr lvl="0">
              <a:spcBef>
                <a:spcPts val="0"/>
              </a:spcBef>
              <a:buNone/>
            </a:pPr>
            <a:r>
              <a:rPr lang="en"/>
              <a:t>Blue wires = Outside pins</a:t>
            </a:r>
          </a:p>
          <a:p>
            <a:pPr lvl="0" rtl="0">
              <a:spcBef>
                <a:spcPts val="0"/>
              </a:spcBef>
              <a:buNone/>
            </a:pPr>
            <a:r>
              <a:rPr lang="en"/>
              <a:t>White wires = Inside pins</a:t>
            </a:r>
          </a:p>
        </p:txBody>
      </p:sp>
      <p:pic>
        <p:nvPicPr>
          <p:cNvPr id="266" name="Shape 266"/>
          <p:cNvPicPr preferRelativeResize="0"/>
          <p:nvPr/>
        </p:nvPicPr>
        <p:blipFill>
          <a:blip r:embed="rId3">
            <a:alphaModFix/>
          </a:blip>
          <a:stretch>
            <a:fillRect/>
          </a:stretch>
        </p:blipFill>
        <p:spPr>
          <a:xfrm rot="5400000">
            <a:off x="4904024" y="2005199"/>
            <a:ext cx="2500474" cy="3334000"/>
          </a:xfrm>
          <a:prstGeom prst="rect">
            <a:avLst/>
          </a:prstGeom>
          <a:noFill/>
          <a:ln>
            <a:noFill/>
          </a:ln>
        </p:spPr>
      </p:pic>
      <p:sp>
        <p:nvSpPr>
          <p:cNvPr id="267" name="Shape 267"/>
          <p:cNvSpPr txBox="1"/>
          <p:nvPr/>
        </p:nvSpPr>
        <p:spPr>
          <a:xfrm>
            <a:off x="311700" y="3426700"/>
            <a:ext cx="3879900" cy="1092000"/>
          </a:xfrm>
          <a:prstGeom prst="rect">
            <a:avLst/>
          </a:prstGeom>
          <a:noFill/>
          <a:ln>
            <a:noFill/>
          </a:ln>
        </p:spPr>
        <p:txBody>
          <a:bodyPr anchorCtr="0" anchor="t" bIns="91425" lIns="91425" rIns="91425" tIns="91425">
            <a:noAutofit/>
          </a:bodyPr>
          <a:lstStyle/>
          <a:p>
            <a:pPr indent="-317500" lvl="0" marL="457200" rtl="0">
              <a:lnSpc>
                <a:spcPct val="115000"/>
              </a:lnSpc>
              <a:spcBef>
                <a:spcPts val="0"/>
              </a:spcBef>
              <a:spcAft>
                <a:spcPts val="1600"/>
              </a:spcAft>
              <a:buClr>
                <a:schemeClr val="dk2"/>
              </a:buClr>
              <a:buFont typeface="Open Sans"/>
            </a:pPr>
            <a:r>
              <a:rPr lang="en">
                <a:solidFill>
                  <a:schemeClr val="dk2"/>
                </a:solidFill>
                <a:latin typeface="Open Sans"/>
                <a:ea typeface="Open Sans"/>
                <a:cs typeface="Open Sans"/>
                <a:sym typeface="Open Sans"/>
              </a:rPr>
              <a:t>Connect the heads of each pair to the appropriate place on the previous diagram</a:t>
            </a:r>
          </a:p>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5: Wiring The Buttons</a:t>
            </a:r>
          </a:p>
        </p:txBody>
      </p:sp>
      <p:sp>
        <p:nvSpPr>
          <p:cNvPr id="273" name="Shape 27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sz="1400"/>
              <a:t>Use the provided quartets of black, yellow and red wire sets to connect each button to the USB board.</a:t>
            </a:r>
          </a:p>
          <a:p>
            <a:pPr lvl="0">
              <a:spcBef>
                <a:spcPts val="0"/>
              </a:spcBef>
              <a:buNone/>
            </a:pPr>
            <a:r>
              <a:rPr lang="en" sz="1400"/>
              <a:t>Here is the plan for connecting each button: Please note which way the plastic crown is pointing.</a:t>
            </a:r>
          </a:p>
          <a:p>
            <a:pPr lvl="0">
              <a:spcBef>
                <a:spcPts val="0"/>
              </a:spcBef>
              <a:buNone/>
            </a:pPr>
            <a:r>
              <a:rPr lang="en" sz="1400"/>
              <a:t>*In the photo the crown points up*</a:t>
            </a:r>
          </a:p>
          <a:p>
            <a:pPr lvl="0">
              <a:spcBef>
                <a:spcPts val="0"/>
              </a:spcBef>
              <a:buNone/>
            </a:pPr>
            <a:r>
              <a:t/>
            </a:r>
            <a:endParaRPr sz="1400"/>
          </a:p>
          <a:p>
            <a:pPr lvl="0">
              <a:spcBef>
                <a:spcPts val="0"/>
              </a:spcBef>
              <a:buNone/>
            </a:pPr>
            <a:r>
              <a:t/>
            </a:r>
            <a:endParaRPr sz="1400"/>
          </a:p>
          <a:p>
            <a:pPr lvl="0">
              <a:spcBef>
                <a:spcPts val="0"/>
              </a:spcBef>
              <a:buNone/>
            </a:pPr>
            <a:r>
              <a:t/>
            </a:r>
            <a:endParaRPr sz="1400"/>
          </a:p>
          <a:p>
            <a:pPr lvl="0">
              <a:spcBef>
                <a:spcPts val="0"/>
              </a:spcBef>
              <a:buNone/>
            </a:pPr>
            <a:r>
              <a:rPr lang="en" sz="1400"/>
              <a:t>Attach the successfully wired headers onto the USB board in the designated positions</a:t>
            </a:r>
          </a:p>
        </p:txBody>
      </p:sp>
      <p:pic>
        <p:nvPicPr>
          <p:cNvPr id="274" name="Shape 274"/>
          <p:cNvPicPr preferRelativeResize="0"/>
          <p:nvPr/>
        </p:nvPicPr>
        <p:blipFill>
          <a:blip r:embed="rId3">
            <a:alphaModFix/>
          </a:blip>
          <a:stretch>
            <a:fillRect/>
          </a:stretch>
        </p:blipFill>
        <p:spPr>
          <a:xfrm>
            <a:off x="4773225" y="2447424"/>
            <a:ext cx="2265600" cy="1726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Building the Box | Step 6: Attaching the USB Cable</a:t>
            </a:r>
          </a:p>
        </p:txBody>
      </p:sp>
      <p:sp>
        <p:nvSpPr>
          <p:cNvPr id="280" name="Shape 280"/>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Take the USB cable and attach the 5 pin header into the designated spot on the board.</a:t>
            </a:r>
          </a:p>
          <a:p>
            <a:pPr lvl="0">
              <a:spcBef>
                <a:spcPts val="0"/>
              </a:spcBef>
              <a:buNone/>
            </a:pPr>
            <a:r>
              <a:rPr lang="en"/>
              <a:t>Thread the cable through the hole that you made in the box!</a:t>
            </a:r>
          </a:p>
          <a:p>
            <a:pPr lvl="0">
              <a:spcBef>
                <a:spcPts val="0"/>
              </a:spcBef>
              <a:buNone/>
            </a:pPr>
            <a:r>
              <a:t/>
            </a:r>
            <a:endParaRPr/>
          </a:p>
          <a:p>
            <a:pPr lvl="0">
              <a:spcBef>
                <a:spcPts val="0"/>
              </a:spcBef>
              <a:buNone/>
            </a:pPr>
            <a:r>
              <a:t/>
            </a:r>
            <a:endParaRPr/>
          </a:p>
          <a:p>
            <a:pPr lvl="0">
              <a:spcBef>
                <a:spcPts val="0"/>
              </a:spcBef>
              <a:buNone/>
            </a:pPr>
            <a:r>
              <a:rPr b="1" lang="en">
                <a:solidFill>
                  <a:schemeClr val="accent1"/>
                </a:solidFill>
              </a:rPr>
              <a:t>Recall: What is this USB breakout board doing?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Checkpoint!</a:t>
            </a:r>
          </a:p>
        </p:txBody>
      </p:sp>
      <p:sp>
        <p:nvSpPr>
          <p:cNvPr id="286" name="Shape 286"/>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a:t>Please check to see that your wiring is similar to the one on the right.</a:t>
            </a:r>
          </a:p>
        </p:txBody>
      </p:sp>
      <p:sp>
        <p:nvSpPr>
          <p:cNvPr id="287" name="Shape 287"/>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t/>
            </a:r>
            <a:endParaRPr/>
          </a:p>
        </p:txBody>
      </p:sp>
      <p:pic>
        <p:nvPicPr>
          <p:cNvPr id="288" name="Shape 288"/>
          <p:cNvPicPr preferRelativeResize="0"/>
          <p:nvPr/>
        </p:nvPicPr>
        <p:blipFill>
          <a:blip r:embed="rId3">
            <a:alphaModFix/>
          </a:blip>
          <a:stretch>
            <a:fillRect/>
          </a:stretch>
        </p:blipFill>
        <p:spPr>
          <a:xfrm rot="5400000">
            <a:off x="4496212" y="800413"/>
            <a:ext cx="4723574" cy="35426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Section 4: The Finale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Setting Up the Raspberry Pi</a:t>
            </a:r>
          </a:p>
        </p:txBody>
      </p:sp>
      <p:sp>
        <p:nvSpPr>
          <p:cNvPr id="299" name="Shape 29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Similar to how we set up the flash drive, we need to attach all the extra parts to the Raspberry Pi to make it run! (plug in 2 usb cables for 2 players)</a:t>
            </a:r>
          </a:p>
          <a:p>
            <a:pPr lvl="0">
              <a:spcBef>
                <a:spcPts val="0"/>
              </a:spcBef>
              <a:buNone/>
            </a:pPr>
            <a:r>
              <a:t/>
            </a:r>
            <a:endParaRPr/>
          </a:p>
        </p:txBody>
      </p:sp>
      <p:pic>
        <p:nvPicPr>
          <p:cNvPr id="300" name="Shape 300"/>
          <p:cNvPicPr preferRelativeResize="0"/>
          <p:nvPr/>
        </p:nvPicPr>
        <p:blipFill>
          <a:blip r:embed="rId3">
            <a:alphaModFix/>
          </a:blip>
          <a:stretch>
            <a:fillRect/>
          </a:stretch>
        </p:blipFill>
        <p:spPr>
          <a:xfrm>
            <a:off x="2610550" y="2166274"/>
            <a:ext cx="3203649" cy="2402750"/>
          </a:xfrm>
          <a:prstGeom prst="rect">
            <a:avLst/>
          </a:prstGeom>
          <a:noFill/>
          <a:ln>
            <a:noFill/>
          </a:ln>
        </p:spPr>
      </p:pic>
      <p:sp>
        <p:nvSpPr>
          <p:cNvPr id="301" name="Shape 301"/>
          <p:cNvSpPr txBox="1"/>
          <p:nvPr/>
        </p:nvSpPr>
        <p:spPr>
          <a:xfrm>
            <a:off x="5404450" y="2472175"/>
            <a:ext cx="2746800" cy="3777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Open Sans"/>
                <a:ea typeface="Open Sans"/>
                <a:cs typeface="Open Sans"/>
                <a:sym typeface="Open Sans"/>
              </a:rPr>
              <a:t>5v Power connected to socket</a:t>
            </a:r>
          </a:p>
          <a:p>
            <a:pPr lvl="0">
              <a:spcBef>
                <a:spcPts val="0"/>
              </a:spcBef>
              <a:buNone/>
            </a:pPr>
            <a:r>
              <a:rPr lang="en">
                <a:solidFill>
                  <a:srgbClr val="434343"/>
                </a:solidFill>
                <a:latin typeface="Open Sans"/>
                <a:ea typeface="Open Sans"/>
                <a:cs typeface="Open Sans"/>
                <a:sym typeface="Open Sans"/>
              </a:rPr>
              <a:t>(Do Last)</a:t>
            </a:r>
          </a:p>
        </p:txBody>
      </p:sp>
      <p:sp>
        <p:nvSpPr>
          <p:cNvPr id="302" name="Shape 302"/>
          <p:cNvSpPr txBox="1"/>
          <p:nvPr/>
        </p:nvSpPr>
        <p:spPr>
          <a:xfrm>
            <a:off x="5418175" y="3412975"/>
            <a:ext cx="2513400" cy="4326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Open Sans"/>
                <a:ea typeface="Open Sans"/>
                <a:cs typeface="Open Sans"/>
                <a:sym typeface="Open Sans"/>
              </a:rPr>
              <a:t>MicroSD card w/ OS</a:t>
            </a:r>
          </a:p>
        </p:txBody>
      </p:sp>
      <p:sp>
        <p:nvSpPr>
          <p:cNvPr id="303" name="Shape 303"/>
          <p:cNvSpPr txBox="1"/>
          <p:nvPr/>
        </p:nvSpPr>
        <p:spPr>
          <a:xfrm>
            <a:off x="3605250" y="2430975"/>
            <a:ext cx="885900" cy="2952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Open Sans"/>
                <a:ea typeface="Open Sans"/>
                <a:cs typeface="Open Sans"/>
                <a:sym typeface="Open Sans"/>
              </a:rPr>
              <a:t>HDMI to monitor</a:t>
            </a:r>
          </a:p>
        </p:txBody>
      </p:sp>
      <p:sp>
        <p:nvSpPr>
          <p:cNvPr id="304" name="Shape 304"/>
          <p:cNvSpPr txBox="1"/>
          <p:nvPr/>
        </p:nvSpPr>
        <p:spPr>
          <a:xfrm>
            <a:off x="721050" y="3097075"/>
            <a:ext cx="2657700" cy="3777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Open Sans"/>
                <a:ea typeface="Open Sans"/>
                <a:cs typeface="Open Sans"/>
                <a:sym typeface="Open Sans"/>
              </a:rPr>
              <a:t>Flash drive w/ ROMS</a:t>
            </a:r>
          </a:p>
        </p:txBody>
      </p:sp>
      <p:sp>
        <p:nvSpPr>
          <p:cNvPr id="305" name="Shape 305"/>
          <p:cNvSpPr txBox="1"/>
          <p:nvPr/>
        </p:nvSpPr>
        <p:spPr>
          <a:xfrm>
            <a:off x="969200" y="3982950"/>
            <a:ext cx="1964100" cy="329700"/>
          </a:xfrm>
          <a:prstGeom prst="rect">
            <a:avLst/>
          </a:prstGeom>
          <a:noFill/>
          <a:ln>
            <a:noFill/>
          </a:ln>
        </p:spPr>
        <p:txBody>
          <a:bodyPr anchorCtr="0" anchor="t" bIns="91425" lIns="91425" rIns="91425" tIns="91425">
            <a:noAutofit/>
          </a:bodyPr>
          <a:lstStyle/>
          <a:p>
            <a:pPr lvl="0">
              <a:spcBef>
                <a:spcPts val="0"/>
              </a:spcBef>
              <a:buNone/>
            </a:pPr>
            <a:r>
              <a:rPr lang="en">
                <a:solidFill>
                  <a:srgbClr val="434343"/>
                </a:solidFill>
                <a:latin typeface="Open Sans"/>
                <a:ea typeface="Open Sans"/>
                <a:cs typeface="Open Sans"/>
                <a:sym typeface="Open Sans"/>
              </a:rPr>
              <a:t>USB cable to box</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Configuring Controls (General)</a:t>
            </a:r>
          </a:p>
        </p:txBody>
      </p:sp>
      <p:sp>
        <p:nvSpPr>
          <p:cNvPr id="311" name="Shape 311"/>
          <p:cNvSpPr txBox="1"/>
          <p:nvPr>
            <p:ph idx="1" type="body"/>
          </p:nvPr>
        </p:nvSpPr>
        <p:spPr>
          <a:xfrm>
            <a:off x="311700" y="1266325"/>
            <a:ext cx="3877200" cy="3302700"/>
          </a:xfrm>
          <a:prstGeom prst="rect">
            <a:avLst/>
          </a:prstGeom>
        </p:spPr>
        <p:txBody>
          <a:bodyPr anchorCtr="0" anchor="t" bIns="91425" lIns="91425" rIns="91425" tIns="91425">
            <a:noAutofit/>
          </a:bodyPr>
          <a:lstStyle/>
          <a:p>
            <a:pPr lvl="0">
              <a:spcBef>
                <a:spcPts val="0"/>
              </a:spcBef>
              <a:buNone/>
            </a:pPr>
            <a:r>
              <a:rPr lang="en" sz="1400"/>
              <a:t>When you first turn on the Raspberry Pi, the machine does not know how you wish to input commands.</a:t>
            </a:r>
          </a:p>
          <a:p>
            <a:pPr lvl="0">
              <a:spcBef>
                <a:spcPts val="0"/>
              </a:spcBef>
              <a:buNone/>
            </a:pPr>
            <a:r>
              <a:rPr lang="en" sz="1400"/>
              <a:t>Therefore, it prompts you to configure input.  Simply follow the instructions to completion.</a:t>
            </a:r>
          </a:p>
          <a:p>
            <a:pPr lvl="0">
              <a:spcBef>
                <a:spcPts val="0"/>
              </a:spcBef>
              <a:buNone/>
            </a:pPr>
            <a:r>
              <a:rPr lang="en" sz="1400"/>
              <a:t>RetroPi supports many different controllers from keyboards to xbox so if you ever get tired of the box you can use one of those!</a:t>
            </a:r>
          </a:p>
          <a:p>
            <a:pPr lvl="0">
              <a:spcBef>
                <a:spcPts val="0"/>
              </a:spcBef>
              <a:buNone/>
            </a:pPr>
            <a:r>
              <a:rPr lang="en" sz="1400"/>
              <a:t>You will have to skip a few buttons since we don’t have enough, however it doesn’t change any MAME playability.</a:t>
            </a:r>
          </a:p>
          <a:p>
            <a:pPr lvl="0">
              <a:spcBef>
                <a:spcPts val="0"/>
              </a:spcBef>
              <a:buNone/>
            </a:pPr>
            <a:r>
              <a:t/>
            </a:r>
            <a:endParaRPr b="1">
              <a:solidFill>
                <a:srgbClr val="FF00FF"/>
              </a:solidFill>
            </a:endParaRPr>
          </a:p>
        </p:txBody>
      </p:sp>
      <p:pic>
        <p:nvPicPr>
          <p:cNvPr id="312" name="Shape 312"/>
          <p:cNvPicPr preferRelativeResize="0"/>
          <p:nvPr/>
        </p:nvPicPr>
        <p:blipFill>
          <a:blip r:embed="rId3">
            <a:alphaModFix/>
          </a:blip>
          <a:stretch>
            <a:fillRect/>
          </a:stretch>
        </p:blipFill>
        <p:spPr>
          <a:xfrm>
            <a:off x="4428700" y="1266325"/>
            <a:ext cx="4403600" cy="3302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But I thought that the USB board already configured the controls?</a:t>
            </a:r>
          </a:p>
        </p:txBody>
      </p:sp>
      <p:sp>
        <p:nvSpPr>
          <p:cNvPr id="318" name="Shape 318"/>
          <p:cNvSpPr txBox="1"/>
          <p:nvPr>
            <p:ph idx="1" type="body"/>
          </p:nvPr>
        </p:nvSpPr>
        <p:spPr>
          <a:xfrm>
            <a:off x="311700" y="1764225"/>
            <a:ext cx="8520600" cy="2730600"/>
          </a:xfrm>
          <a:prstGeom prst="rect">
            <a:avLst/>
          </a:prstGeom>
        </p:spPr>
        <p:txBody>
          <a:bodyPr anchorCtr="0" anchor="t" bIns="91425" lIns="91425" rIns="91425" tIns="91425">
            <a:noAutofit/>
          </a:bodyPr>
          <a:lstStyle/>
          <a:p>
            <a:pPr lvl="0">
              <a:spcBef>
                <a:spcPts val="0"/>
              </a:spcBef>
              <a:buNone/>
            </a:pPr>
            <a:r>
              <a:rPr lang="en" sz="1400"/>
              <a:t>The USB board organizes the button presses in a way that the computer can understand.  For example a button #1 press will look different from a button #2 press.</a:t>
            </a:r>
          </a:p>
          <a:p>
            <a:pPr lvl="0">
              <a:spcBef>
                <a:spcPts val="0"/>
              </a:spcBef>
              <a:buNone/>
            </a:pPr>
            <a:r>
              <a:rPr lang="en" sz="1400"/>
              <a:t>However, the meaning behind these button presses must still be given to the computer.  This process occurs with all keyboards, and the standard qwerty keyboard layout is already built into most computers’ OS’s.</a:t>
            </a:r>
          </a:p>
          <a:p>
            <a:pPr lvl="0">
              <a:spcBef>
                <a:spcPts val="0"/>
              </a:spcBef>
              <a:buNone/>
            </a:pPr>
            <a:r>
              <a:rPr lang="en" sz="1400"/>
              <a:t>USB communicates through incredibly quick pulses of on and off.  The computer then interprets that specific on off pattern as a certain key or button.  So, when you press the ‘p’ key on a keyboard it’s not actually sending a literal ‘p’ through the cable.</a:t>
            </a:r>
          </a:p>
          <a:p>
            <a:pPr lvl="0">
              <a:spcBef>
                <a:spcPts val="0"/>
              </a:spcBef>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Configuring Controls (MAME)</a:t>
            </a:r>
          </a:p>
        </p:txBody>
      </p:sp>
      <p:sp>
        <p:nvSpPr>
          <p:cNvPr id="324" name="Shape 324"/>
          <p:cNvSpPr txBox="1"/>
          <p:nvPr>
            <p:ph idx="1" type="body"/>
          </p:nvPr>
        </p:nvSpPr>
        <p:spPr>
          <a:xfrm>
            <a:off x="311700" y="1266325"/>
            <a:ext cx="4419900" cy="3302700"/>
          </a:xfrm>
          <a:prstGeom prst="rect">
            <a:avLst/>
          </a:prstGeom>
        </p:spPr>
        <p:txBody>
          <a:bodyPr anchorCtr="0" anchor="t" bIns="91425" lIns="91425" rIns="91425" tIns="91425">
            <a:noAutofit/>
          </a:bodyPr>
          <a:lstStyle/>
          <a:p>
            <a:pPr lvl="0">
              <a:spcBef>
                <a:spcPts val="0"/>
              </a:spcBef>
              <a:buNone/>
            </a:pPr>
            <a:r>
              <a:rPr lang="en" sz="1400"/>
              <a:t>Like the general controls, the MAME emulator controls may also need to be setup.</a:t>
            </a:r>
          </a:p>
          <a:p>
            <a:pPr lvl="0">
              <a:spcBef>
                <a:spcPts val="0"/>
              </a:spcBef>
              <a:buNone/>
            </a:pPr>
            <a:r>
              <a:rPr lang="en" sz="1400"/>
              <a:t>To do this, simply hit your menu button when playing a MAME game, and scroll to the choice that says “Input (general)”</a:t>
            </a:r>
          </a:p>
          <a:p>
            <a:pPr lvl="0">
              <a:spcBef>
                <a:spcPts val="0"/>
              </a:spcBef>
              <a:buNone/>
            </a:pPr>
            <a:r>
              <a:rPr lang="en" sz="1400"/>
              <a:t>The general input for the MAME emulator is the catch all of the MAME games, however some games are special and you have to configure input from the “Input (this game)” tab.</a:t>
            </a:r>
          </a:p>
        </p:txBody>
      </p:sp>
      <p:pic>
        <p:nvPicPr>
          <p:cNvPr id="325" name="Shape 325"/>
          <p:cNvPicPr preferRelativeResize="0"/>
          <p:nvPr/>
        </p:nvPicPr>
        <p:blipFill>
          <a:blip r:embed="rId3">
            <a:alphaModFix/>
          </a:blip>
          <a:stretch>
            <a:fillRect/>
          </a:stretch>
        </p:blipFill>
        <p:spPr>
          <a:xfrm>
            <a:off x="4842350" y="1407525"/>
            <a:ext cx="4027099" cy="302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Before We Begin</a:t>
            </a:r>
          </a:p>
        </p:txBody>
      </p:sp>
      <p:sp>
        <p:nvSpPr>
          <p:cNvPr id="86" name="Shape 86"/>
          <p:cNvSpPr txBox="1"/>
          <p:nvPr>
            <p:ph idx="1" type="body"/>
          </p:nvPr>
        </p:nvSpPr>
        <p:spPr>
          <a:xfrm>
            <a:off x="366625" y="1314400"/>
            <a:ext cx="8520600" cy="3302700"/>
          </a:xfrm>
          <a:prstGeom prst="rect">
            <a:avLst/>
          </a:prstGeom>
        </p:spPr>
        <p:txBody>
          <a:bodyPr anchorCtr="0" anchor="t" bIns="91425" lIns="91425" rIns="91425" tIns="91425">
            <a:noAutofit/>
          </a:bodyPr>
          <a:lstStyle/>
          <a:p>
            <a:pPr lvl="0">
              <a:spcBef>
                <a:spcPts val="0"/>
              </a:spcBef>
              <a:buNone/>
            </a:pPr>
            <a:r>
              <a:rPr lang="en"/>
              <a:t>If you are ever confused or have a question please ask a tutor.</a:t>
            </a:r>
          </a:p>
          <a:p>
            <a:pPr lvl="0">
              <a:spcBef>
                <a:spcPts val="0"/>
              </a:spcBef>
              <a:buNone/>
            </a:pPr>
            <a:r>
              <a:rPr lang="en"/>
              <a:t>Here is a Google Doc that will be updated periodically with common pitfalls and how to fix them!</a:t>
            </a:r>
          </a:p>
          <a:p>
            <a:pPr lvl="0">
              <a:spcBef>
                <a:spcPts val="0"/>
              </a:spcBef>
              <a:buNone/>
            </a:pPr>
            <a:r>
              <a:rPr lang="en" u="sng">
                <a:solidFill>
                  <a:schemeClr val="hlink"/>
                </a:solidFill>
                <a:hlinkClick r:id="rId3"/>
              </a:rPr>
              <a:t>https://docs.google.com/document/d/1CoPV9yos1klgfjyd_Bz2nvYZ8ZkkXt5Z6vOMqaTWz0U/edit?usp=sharing</a:t>
            </a:r>
          </a:p>
          <a:p>
            <a:pPr lvl="0">
              <a:spcBef>
                <a:spcPts val="0"/>
              </a:spcBef>
              <a:buNone/>
            </a:pPr>
            <a:r>
              <a:rPr lang="en"/>
              <a:t>Finally, if you ever get frustrated, just take a break! This project is just for fun and is meant to be a pleasant way to become immersed in the hands-on side of engineering.</a:t>
            </a:r>
          </a:p>
          <a:p>
            <a:pPr lvl="0">
              <a:spcBef>
                <a:spcPts val="0"/>
              </a:spcBef>
              <a:buNone/>
            </a:pPr>
            <a:r>
              <a:rPr lang="en"/>
              <a:t>Useful Links and Extra Guides at end of slides.</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The Basics of Configuring Controls</a:t>
            </a:r>
          </a:p>
        </p:txBody>
      </p:sp>
      <p:sp>
        <p:nvSpPr>
          <p:cNvPr id="331" name="Shape 331"/>
          <p:cNvSpPr txBox="1"/>
          <p:nvPr>
            <p:ph idx="1" type="body"/>
          </p:nvPr>
        </p:nvSpPr>
        <p:spPr>
          <a:xfrm>
            <a:off x="311700" y="1266325"/>
            <a:ext cx="3959700" cy="3302700"/>
          </a:xfrm>
          <a:prstGeom prst="rect">
            <a:avLst/>
          </a:prstGeom>
        </p:spPr>
        <p:txBody>
          <a:bodyPr anchorCtr="0" anchor="t" bIns="91425" lIns="91425" rIns="91425" tIns="91425">
            <a:noAutofit/>
          </a:bodyPr>
          <a:lstStyle/>
          <a:p>
            <a:pPr indent="-228600" lvl="0" marL="457200" rtl="0">
              <a:spcBef>
                <a:spcPts val="0"/>
              </a:spcBef>
              <a:buAutoNum type="arabicPeriod"/>
            </a:pPr>
            <a:r>
              <a:rPr lang="en"/>
              <a:t>Scroll to whatever button you want</a:t>
            </a:r>
          </a:p>
          <a:p>
            <a:pPr indent="-228600" lvl="0" marL="457200" rtl="0">
              <a:spcBef>
                <a:spcPts val="0"/>
              </a:spcBef>
              <a:buAutoNum type="arabicPeriod"/>
            </a:pPr>
            <a:r>
              <a:rPr lang="en"/>
              <a:t>Push your “enter” button to change the control</a:t>
            </a:r>
          </a:p>
          <a:p>
            <a:pPr indent="-228600" lvl="0" marL="457200" rtl="0">
              <a:spcBef>
                <a:spcPts val="0"/>
              </a:spcBef>
              <a:buAutoNum type="arabicPeriod"/>
            </a:pPr>
            <a:r>
              <a:rPr lang="en"/>
              <a:t>Push your new button and you’re good!</a:t>
            </a:r>
          </a:p>
          <a:p>
            <a:pPr lvl="0">
              <a:spcBef>
                <a:spcPts val="0"/>
              </a:spcBef>
              <a:buNone/>
            </a:pPr>
            <a:r>
              <a:rPr lang="en" sz="1400"/>
              <a:t>Remember to keep track of what each of your buttons do.  There’s no magic and any button can be linked to any function.</a:t>
            </a:r>
          </a:p>
        </p:txBody>
      </p:sp>
      <p:pic>
        <p:nvPicPr>
          <p:cNvPr id="332" name="Shape 332"/>
          <p:cNvPicPr preferRelativeResize="0"/>
          <p:nvPr/>
        </p:nvPicPr>
        <p:blipFill>
          <a:blip r:embed="rId3">
            <a:alphaModFix/>
          </a:blip>
          <a:stretch>
            <a:fillRect/>
          </a:stretch>
        </p:blipFill>
        <p:spPr>
          <a:xfrm>
            <a:off x="4428699" y="1266324"/>
            <a:ext cx="4403592" cy="3302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265500" y="1039675"/>
            <a:ext cx="4045200" cy="1675800"/>
          </a:xfrm>
          <a:prstGeom prst="rect">
            <a:avLst/>
          </a:prstGeom>
        </p:spPr>
        <p:txBody>
          <a:bodyPr anchorCtr="0" anchor="b" bIns="91425" lIns="91425" rIns="91425" tIns="91425">
            <a:noAutofit/>
          </a:bodyPr>
          <a:lstStyle/>
          <a:p>
            <a:pPr lvl="0">
              <a:spcBef>
                <a:spcPts val="0"/>
              </a:spcBef>
              <a:buNone/>
            </a:pPr>
            <a:r>
              <a:rPr lang="en"/>
              <a:t>You Did It!</a:t>
            </a:r>
          </a:p>
        </p:txBody>
      </p:sp>
      <p:sp>
        <p:nvSpPr>
          <p:cNvPr id="338" name="Shape 338"/>
          <p:cNvSpPr txBox="1"/>
          <p:nvPr>
            <p:ph idx="1" type="subTitle"/>
          </p:nvPr>
        </p:nvSpPr>
        <p:spPr>
          <a:xfrm>
            <a:off x="265500" y="2726875"/>
            <a:ext cx="4045200" cy="1235100"/>
          </a:xfrm>
          <a:prstGeom prst="rect">
            <a:avLst/>
          </a:prstGeom>
        </p:spPr>
        <p:txBody>
          <a:bodyPr anchorCtr="0" anchor="t" bIns="91425" lIns="91425" rIns="91425" tIns="91425">
            <a:noAutofit/>
          </a:bodyPr>
          <a:lstStyle/>
          <a:p>
            <a:pPr lvl="0">
              <a:spcBef>
                <a:spcPts val="0"/>
              </a:spcBef>
              <a:buNone/>
            </a:pPr>
            <a:r>
              <a:rPr lang="en"/>
              <a:t>Your Arcade Emulator should be all set up to play games now! Enjoy!</a:t>
            </a:r>
          </a:p>
        </p:txBody>
      </p:sp>
      <p:sp>
        <p:nvSpPr>
          <p:cNvPr id="339" name="Shape 339"/>
          <p:cNvSpPr txBox="1"/>
          <p:nvPr>
            <p:ph idx="2" type="body"/>
          </p:nvPr>
        </p:nvSpPr>
        <p:spPr>
          <a:xfrm>
            <a:off x="4939500" y="724200"/>
            <a:ext cx="3837000" cy="3695100"/>
          </a:xfrm>
          <a:prstGeom prst="rect">
            <a:avLst/>
          </a:prstGeom>
        </p:spPr>
        <p:txBody>
          <a:bodyPr anchorCtr="0" anchor="ctr" bIns="91425" lIns="91425" rIns="91425" tIns="91425">
            <a:noAutofit/>
          </a:bodyPr>
          <a:lstStyle/>
          <a:p>
            <a:pPr lvl="0">
              <a:spcBef>
                <a:spcPts val="0"/>
              </a:spcBef>
              <a:buNone/>
            </a:pPr>
            <a:r>
              <a:t/>
            </a:r>
            <a:endParaRPr/>
          </a:p>
        </p:txBody>
      </p:sp>
      <p:pic>
        <p:nvPicPr>
          <p:cNvPr id="340" name="Shape 340"/>
          <p:cNvPicPr preferRelativeResize="0"/>
          <p:nvPr/>
        </p:nvPicPr>
        <p:blipFill>
          <a:blip r:embed="rId3">
            <a:alphaModFix/>
          </a:blip>
          <a:stretch>
            <a:fillRect/>
          </a:stretch>
        </p:blipFill>
        <p:spPr>
          <a:xfrm>
            <a:off x="4777250" y="1011187"/>
            <a:ext cx="4161502" cy="3121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Where to go from here...</a:t>
            </a:r>
          </a:p>
        </p:txBody>
      </p:sp>
      <p:sp>
        <p:nvSpPr>
          <p:cNvPr id="346" name="Shape 34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There’s so many ways to make this project more personalized!</a:t>
            </a:r>
          </a:p>
          <a:p>
            <a:pPr indent="-228600" lvl="0" marL="457200" rtl="0">
              <a:spcBef>
                <a:spcPts val="0"/>
              </a:spcBef>
            </a:pPr>
            <a:r>
              <a:rPr lang="en"/>
              <a:t>Make an actual arcade cabinet</a:t>
            </a:r>
          </a:p>
          <a:p>
            <a:pPr indent="-228600" lvl="0" marL="457200" rtl="0">
              <a:spcBef>
                <a:spcPts val="0"/>
              </a:spcBef>
            </a:pPr>
            <a:r>
              <a:rPr lang="en"/>
              <a:t>Add bluetooth controllers instead of wired</a:t>
            </a:r>
          </a:p>
          <a:p>
            <a:pPr indent="-228600" lvl="0" marL="457200" rtl="0">
              <a:spcBef>
                <a:spcPts val="0"/>
              </a:spcBef>
            </a:pPr>
            <a:r>
              <a:rPr lang="en"/>
              <a:t>Make your own custom box</a:t>
            </a:r>
          </a:p>
          <a:p>
            <a:pPr indent="-228600" lvl="0" marL="457200" rtl="0">
              <a:spcBef>
                <a:spcPts val="0"/>
              </a:spcBef>
            </a:pPr>
            <a:r>
              <a:rPr lang="en"/>
              <a:t>Play games other than MAME</a:t>
            </a:r>
          </a:p>
          <a:p>
            <a:pPr indent="-228600" lvl="1" marL="914400" rtl="0">
              <a:spcBef>
                <a:spcPts val="0"/>
              </a:spcBef>
            </a:pPr>
            <a:r>
              <a:rPr lang="en"/>
              <a:t>Check the RetroPi site for the current emulator version you wish to try</a:t>
            </a:r>
          </a:p>
          <a:p>
            <a:pPr indent="-228600" lvl="0" marL="457200" rtl="0">
              <a:spcBef>
                <a:spcPts val="0"/>
              </a:spcBef>
            </a:pPr>
            <a:r>
              <a:rPr lang="en"/>
              <a:t>You can label the buttons by easily popping out the pieces and inserting or drawing on the button face!</a:t>
            </a:r>
          </a:p>
          <a:p>
            <a:pPr lvl="0" rtl="0">
              <a:spcBef>
                <a:spcPts val="0"/>
              </a:spcBef>
              <a:buNone/>
            </a:pPr>
            <a:r>
              <a:rPr lang="en"/>
              <a:t>If you liked this project please give a thought towards the other Project In A Box ideas, located conveniently for you in EBU1</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Questions and Feedback</a:t>
            </a:r>
          </a:p>
        </p:txBody>
      </p:sp>
      <p:sp>
        <p:nvSpPr>
          <p:cNvPr id="352" name="Shape 35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Please email </a:t>
            </a:r>
            <a:r>
              <a:rPr lang="en" u="sng"/>
              <a:t>ece.pib@gmail.com</a:t>
            </a:r>
            <a:r>
              <a:rPr lang="en"/>
              <a:t> with your questions and/or concerns.</a:t>
            </a:r>
          </a:p>
          <a:p>
            <a:pPr lvl="0">
              <a:spcBef>
                <a:spcPts val="0"/>
              </a:spcBef>
              <a:buNone/>
            </a:pPr>
            <a:r>
              <a:rPr lang="en"/>
              <a:t>We love to hear what you have to say about our projects and how we can make them better!</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Useful Links and Guides</a:t>
            </a:r>
          </a:p>
        </p:txBody>
      </p:sp>
      <p:sp>
        <p:nvSpPr>
          <p:cNvPr id="358" name="Shape 35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spcAft>
                <a:spcPts val="0"/>
              </a:spcAft>
              <a:buNone/>
            </a:pPr>
            <a:r>
              <a:rPr lang="en" sz="1400">
                <a:solidFill>
                  <a:srgbClr val="000000"/>
                </a:solidFill>
                <a:latin typeface="Arial"/>
                <a:ea typeface="Arial"/>
                <a:cs typeface="Arial"/>
                <a:sym typeface="Arial"/>
              </a:rPr>
              <a:t>These are some simple guides that I used when I first made this project!</a:t>
            </a:r>
          </a:p>
          <a:p>
            <a:pPr lvl="0" rtl="0">
              <a:spcBef>
                <a:spcPts val="0"/>
              </a:spcBef>
              <a:spcAft>
                <a:spcPts val="0"/>
              </a:spcAft>
              <a:buNone/>
            </a:pPr>
            <a:r>
              <a:t/>
            </a:r>
            <a:endParaRPr sz="1400">
              <a:solidFill>
                <a:srgbClr val="000000"/>
              </a:solidFill>
              <a:latin typeface="Arial"/>
              <a:ea typeface="Arial"/>
              <a:cs typeface="Arial"/>
              <a:sym typeface="Arial"/>
            </a:endParaRPr>
          </a:p>
          <a:p>
            <a:pPr lvl="0" rtl="0">
              <a:spcBef>
                <a:spcPts val="0"/>
              </a:spcBef>
              <a:spcAft>
                <a:spcPts val="0"/>
              </a:spcAft>
              <a:buNone/>
            </a:pPr>
            <a:r>
              <a:rPr lang="en" sz="1400">
                <a:solidFill>
                  <a:srgbClr val="000000"/>
                </a:solidFill>
                <a:latin typeface="Arial"/>
                <a:ea typeface="Arial"/>
                <a:cs typeface="Arial"/>
                <a:sym typeface="Arial"/>
              </a:rPr>
              <a:t>They will be very useful if you’re looking for more resources or need another explanation.</a:t>
            </a:r>
          </a:p>
          <a:p>
            <a:pPr lvl="0" rtl="0">
              <a:spcBef>
                <a:spcPts val="0"/>
              </a:spcBef>
              <a:spcAft>
                <a:spcPts val="0"/>
              </a:spcAft>
              <a:buNone/>
            </a:pPr>
            <a:r>
              <a:t/>
            </a:r>
            <a:endParaRPr sz="1400" u="sng">
              <a:solidFill>
                <a:srgbClr val="000000"/>
              </a:solidFill>
              <a:latin typeface="Arial"/>
              <a:ea typeface="Arial"/>
              <a:cs typeface="Arial"/>
              <a:sym typeface="Arial"/>
            </a:endParaRPr>
          </a:p>
          <a:p>
            <a:pPr lvl="0">
              <a:spcBef>
                <a:spcPts val="0"/>
              </a:spcBef>
              <a:spcAft>
                <a:spcPts val="0"/>
              </a:spcAft>
              <a:buNone/>
            </a:pPr>
            <a:r>
              <a:rPr lang="en" sz="1400" u="sng">
                <a:solidFill>
                  <a:srgbClr val="000000"/>
                </a:solidFill>
                <a:latin typeface="Arial"/>
                <a:ea typeface="Arial"/>
                <a:cs typeface="Arial"/>
                <a:sym typeface="Arial"/>
              </a:rPr>
              <a:t>Useful Guides</a:t>
            </a:r>
          </a:p>
          <a:p>
            <a:pPr lvl="0">
              <a:spcBef>
                <a:spcPts val="0"/>
              </a:spcBef>
              <a:spcAft>
                <a:spcPts val="0"/>
              </a:spcAft>
              <a:buNone/>
            </a:pPr>
            <a:r>
              <a:rPr lang="en" sz="1400" u="sng">
                <a:solidFill>
                  <a:srgbClr val="000000"/>
                </a:solidFill>
                <a:latin typeface="Arial"/>
                <a:ea typeface="Arial"/>
                <a:cs typeface="Arial"/>
                <a:sym typeface="Arial"/>
              </a:rPr>
              <a:t>General Idea:</a:t>
            </a:r>
            <a:r>
              <a:rPr lang="en" sz="1400">
                <a:solidFill>
                  <a:srgbClr val="000000"/>
                </a:solidFill>
                <a:latin typeface="Arial"/>
                <a:ea typeface="Arial"/>
                <a:cs typeface="Arial"/>
                <a:sym typeface="Arial"/>
              </a:rPr>
              <a:t> </a:t>
            </a:r>
            <a:r>
              <a:rPr lang="en" sz="1400" u="sng">
                <a:solidFill>
                  <a:srgbClr val="1155CC"/>
                </a:solidFill>
                <a:latin typeface="Arial"/>
                <a:ea typeface="Arial"/>
                <a:cs typeface="Arial"/>
                <a:sym typeface="Arial"/>
                <a:hlinkClick r:id="rId3"/>
              </a:rPr>
              <a:t>https://learn.adafruit.com/retro-gaming-with-raspberry-pi/raspberry-pi-setup</a:t>
            </a:r>
          </a:p>
          <a:p>
            <a:pPr lvl="0">
              <a:spcBef>
                <a:spcPts val="0"/>
              </a:spcBef>
              <a:spcAft>
                <a:spcPts val="0"/>
              </a:spcAft>
              <a:buNone/>
            </a:pPr>
            <a:r>
              <a:rPr lang="en" sz="1400" u="sng">
                <a:solidFill>
                  <a:srgbClr val="000000"/>
                </a:solidFill>
                <a:latin typeface="Arial"/>
                <a:ea typeface="Arial"/>
                <a:cs typeface="Arial"/>
                <a:sym typeface="Arial"/>
              </a:rPr>
              <a:t>		</a:t>
            </a:r>
            <a:r>
              <a:rPr lang="en" sz="1400" u="sng">
                <a:solidFill>
                  <a:srgbClr val="1155CC"/>
                </a:solidFill>
                <a:latin typeface="Arial"/>
                <a:ea typeface="Arial"/>
                <a:cs typeface="Arial"/>
                <a:sym typeface="Arial"/>
                <a:hlinkClick r:id="rId4"/>
              </a:rPr>
              <a:t>https://www.youtube.com/watch?v=RcsKNryPAzw</a:t>
            </a:r>
          </a:p>
          <a:p>
            <a:pPr lvl="0">
              <a:spcBef>
                <a:spcPts val="0"/>
              </a:spcBef>
              <a:spcAft>
                <a:spcPts val="0"/>
              </a:spcAft>
              <a:buNone/>
            </a:pPr>
            <a:r>
              <a:t/>
            </a:r>
            <a:endParaRPr sz="1400" u="sng">
              <a:solidFill>
                <a:srgbClr val="000000"/>
              </a:solidFill>
              <a:latin typeface="Arial"/>
              <a:ea typeface="Arial"/>
              <a:cs typeface="Arial"/>
              <a:sym typeface="Arial"/>
            </a:endParaRPr>
          </a:p>
          <a:p>
            <a:pPr lvl="0">
              <a:spcBef>
                <a:spcPts val="0"/>
              </a:spcBef>
              <a:spcAft>
                <a:spcPts val="0"/>
              </a:spcAft>
              <a:buNone/>
            </a:pPr>
            <a:r>
              <a:rPr lang="en" sz="1400" u="sng">
                <a:solidFill>
                  <a:srgbClr val="000000"/>
                </a:solidFill>
                <a:latin typeface="Arial"/>
                <a:ea typeface="Arial"/>
                <a:cs typeface="Arial"/>
                <a:sym typeface="Arial"/>
              </a:rPr>
              <a:t>USB Flashdrive Setup:</a:t>
            </a:r>
            <a:r>
              <a:rPr lang="en" sz="1400">
                <a:solidFill>
                  <a:srgbClr val="000000"/>
                </a:solidFill>
                <a:latin typeface="Arial"/>
                <a:ea typeface="Arial"/>
                <a:cs typeface="Arial"/>
                <a:sym typeface="Arial"/>
              </a:rPr>
              <a:t> </a:t>
            </a:r>
            <a:r>
              <a:rPr lang="en" sz="1400" u="sng">
                <a:solidFill>
                  <a:srgbClr val="1155CC"/>
                </a:solidFill>
                <a:latin typeface="Arial"/>
                <a:ea typeface="Arial"/>
                <a:cs typeface="Arial"/>
                <a:sym typeface="Arial"/>
                <a:hlinkClick r:id="rId5"/>
              </a:rPr>
              <a:t>https://www.youtube.com/watch?v=2WGpGCn9NeI</a:t>
            </a:r>
          </a:p>
          <a:p>
            <a:pPr lvl="0">
              <a:spcBef>
                <a:spcPts val="0"/>
              </a:spcBef>
              <a:spcAft>
                <a:spcPts val="0"/>
              </a:spcAft>
              <a:buNone/>
            </a:pPr>
            <a:r>
              <a:rPr lang="en" sz="1400" u="sng">
                <a:solidFill>
                  <a:srgbClr val="000000"/>
                </a:solidFill>
                <a:latin typeface="Arial"/>
                <a:ea typeface="Arial"/>
                <a:cs typeface="Arial"/>
                <a:sym typeface="Arial"/>
              </a:rPr>
              <a:t>			</a:t>
            </a:r>
            <a:r>
              <a:rPr lang="en" sz="1400">
                <a:solidFill>
                  <a:srgbClr val="000000"/>
                </a:solidFill>
                <a:latin typeface="Arial"/>
                <a:ea typeface="Arial"/>
                <a:cs typeface="Arial"/>
                <a:sym typeface="Arial"/>
              </a:rPr>
              <a:t>  </a:t>
            </a:r>
            <a:r>
              <a:rPr lang="en" sz="1400" u="sng">
                <a:solidFill>
                  <a:srgbClr val="1155CC"/>
                </a:solidFill>
                <a:latin typeface="Arial"/>
                <a:ea typeface="Arial"/>
                <a:cs typeface="Arial"/>
                <a:sym typeface="Arial"/>
                <a:hlinkClick r:id="rId6"/>
              </a:rPr>
              <a:t>https://www.youtube.com/watch?v=OYMoxvbkYD4</a:t>
            </a:r>
          </a:p>
          <a:p>
            <a:pPr lvl="0">
              <a:spcBef>
                <a:spcPts val="0"/>
              </a:spcBef>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I Hope You Enjoyed This Project!</a:t>
            </a:r>
          </a:p>
        </p:txBody>
      </p:sp>
      <p:sp>
        <p:nvSpPr>
          <p:cNvPr id="364" name="Shape 364"/>
          <p:cNvSpPr txBox="1"/>
          <p:nvPr/>
        </p:nvSpPr>
        <p:spPr>
          <a:xfrm>
            <a:off x="3723900" y="3110825"/>
            <a:ext cx="1696200" cy="15864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Luke Wulf</a:t>
            </a:r>
          </a:p>
          <a:p>
            <a:pPr lvl="0">
              <a:spcBef>
                <a:spcPts val="0"/>
              </a:spcBef>
              <a:buNone/>
            </a:pPr>
            <a:r>
              <a:rPr lang="en">
                <a:solidFill>
                  <a:srgbClr val="FFFFFF"/>
                </a:solidFill>
              </a:rPr>
              <a:t>Buu Truong</a:t>
            </a:r>
          </a:p>
          <a:p>
            <a:pPr lvl="0">
              <a:spcBef>
                <a:spcPts val="0"/>
              </a:spcBef>
              <a:buNone/>
            </a:pPr>
            <a:r>
              <a:rPr lang="en">
                <a:solidFill>
                  <a:srgbClr val="FFFFFF"/>
                </a:solidFill>
              </a:rPr>
              <a:t>Eric Ho</a:t>
            </a:r>
          </a:p>
          <a:p>
            <a:pPr lvl="0">
              <a:spcBef>
                <a:spcPts val="0"/>
              </a:spcBef>
              <a:buNone/>
            </a:pPr>
            <a:r>
              <a:rPr lang="en">
                <a:solidFill>
                  <a:srgbClr val="FFFFFF"/>
                </a:solidFill>
              </a:rPr>
              <a:t>Cynthia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Let’s Begin</a:t>
            </a:r>
          </a:p>
        </p:txBody>
      </p:sp>
      <p:sp>
        <p:nvSpPr>
          <p:cNvPr id="92" name="Shape 9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Step 1: check your parts</a:t>
            </a:r>
          </a:p>
          <a:p>
            <a:pPr lvl="0">
              <a:spcBef>
                <a:spcPts val="0"/>
              </a:spcBef>
              <a:buNone/>
            </a:pPr>
            <a:r>
              <a:t/>
            </a:r>
            <a:endParaRPr/>
          </a:p>
          <a:p>
            <a:pPr lvl="0">
              <a:spcBef>
                <a:spcPts val="0"/>
              </a:spcBef>
              <a:buNone/>
            </a:pPr>
            <a:r>
              <a:rPr lang="en"/>
              <a:t>	</a:t>
            </a:r>
          </a:p>
        </p:txBody>
      </p:sp>
      <p:sp>
        <p:nvSpPr>
          <p:cNvPr id="93" name="Shape 93"/>
          <p:cNvSpPr txBox="1"/>
          <p:nvPr/>
        </p:nvSpPr>
        <p:spPr>
          <a:xfrm>
            <a:off x="5604025" y="408625"/>
            <a:ext cx="3009600" cy="4287300"/>
          </a:xfrm>
          <a:prstGeom prst="rect">
            <a:avLst/>
          </a:prstGeom>
          <a:noFill/>
          <a:ln>
            <a:noFill/>
          </a:ln>
        </p:spPr>
        <p:txBody>
          <a:bodyPr anchorCtr="0" anchor="t" bIns="91425" lIns="91425" rIns="91425" tIns="91425">
            <a:noAutofit/>
          </a:bodyPr>
          <a:lstStyle/>
          <a:p>
            <a:pPr lvl="0">
              <a:spcBef>
                <a:spcPts val="0"/>
              </a:spcBef>
              <a:buNone/>
            </a:pPr>
            <a:r>
              <a:rPr b="1" lang="en" u="sng">
                <a:solidFill>
                  <a:srgbClr val="E69138"/>
                </a:solidFill>
              </a:rPr>
              <a:t>Parts List:</a:t>
            </a:r>
          </a:p>
          <a:p>
            <a:pPr indent="-228600" lvl="0" marL="457200" rtl="0">
              <a:spcBef>
                <a:spcPts val="0"/>
              </a:spcBef>
              <a:buClr>
                <a:srgbClr val="666666"/>
              </a:buClr>
              <a:buChar char="●"/>
            </a:pPr>
            <a:r>
              <a:rPr lang="en">
                <a:solidFill>
                  <a:srgbClr val="666666"/>
                </a:solidFill>
              </a:rPr>
              <a:t>1 Raspberry Pi B+ 512MB</a:t>
            </a:r>
          </a:p>
          <a:p>
            <a:pPr indent="-228600" lvl="0" marL="457200" rtl="0">
              <a:spcBef>
                <a:spcPts val="0"/>
              </a:spcBef>
              <a:buClr>
                <a:srgbClr val="666666"/>
              </a:buClr>
              <a:buChar char="●"/>
            </a:pPr>
            <a:r>
              <a:rPr lang="en">
                <a:solidFill>
                  <a:srgbClr val="666666"/>
                </a:solidFill>
              </a:rPr>
              <a:t>1 32gb microSD card</a:t>
            </a:r>
          </a:p>
          <a:p>
            <a:pPr indent="-228600" lvl="0" marL="457200" rtl="0">
              <a:spcBef>
                <a:spcPts val="0"/>
              </a:spcBef>
              <a:buClr>
                <a:srgbClr val="666666"/>
              </a:buClr>
              <a:buChar char="●"/>
            </a:pPr>
            <a:r>
              <a:rPr lang="en">
                <a:solidFill>
                  <a:srgbClr val="666666"/>
                </a:solidFill>
              </a:rPr>
              <a:t>1 HDMI Cable</a:t>
            </a:r>
          </a:p>
          <a:p>
            <a:pPr indent="-228600" lvl="0" marL="457200" rtl="0">
              <a:spcBef>
                <a:spcPts val="0"/>
              </a:spcBef>
              <a:buClr>
                <a:srgbClr val="666666"/>
              </a:buClr>
              <a:buChar char="●"/>
            </a:pPr>
            <a:r>
              <a:rPr lang="en">
                <a:solidFill>
                  <a:srgbClr val="666666"/>
                </a:solidFill>
              </a:rPr>
              <a:t>1 Flashdrive</a:t>
            </a:r>
          </a:p>
          <a:p>
            <a:pPr indent="-228600" lvl="0" marL="457200" rtl="0">
              <a:spcBef>
                <a:spcPts val="0"/>
              </a:spcBef>
              <a:buClr>
                <a:srgbClr val="666666"/>
              </a:buClr>
              <a:buChar char="●"/>
            </a:pPr>
            <a:r>
              <a:rPr lang="en">
                <a:solidFill>
                  <a:srgbClr val="666666"/>
                </a:solidFill>
              </a:rPr>
              <a:t>1 5v Power Supply</a:t>
            </a:r>
          </a:p>
          <a:p>
            <a:pPr indent="-228600" lvl="0" marL="457200" rtl="0">
              <a:spcBef>
                <a:spcPts val="0"/>
              </a:spcBef>
              <a:buClr>
                <a:srgbClr val="666666"/>
              </a:buClr>
              <a:buChar char="●"/>
            </a:pPr>
            <a:r>
              <a:rPr lang="en">
                <a:solidFill>
                  <a:srgbClr val="666666"/>
                </a:solidFill>
              </a:rPr>
              <a:t>1 Joystick body*</a:t>
            </a:r>
          </a:p>
          <a:p>
            <a:pPr indent="-228600" lvl="0" marL="457200" rtl="0">
              <a:spcBef>
                <a:spcPts val="0"/>
              </a:spcBef>
              <a:buClr>
                <a:srgbClr val="666666"/>
              </a:buClr>
              <a:buChar char="●"/>
            </a:pPr>
            <a:r>
              <a:rPr lang="en">
                <a:solidFill>
                  <a:srgbClr val="666666"/>
                </a:solidFill>
              </a:rPr>
              <a:t>1 Joystick ball*</a:t>
            </a:r>
          </a:p>
          <a:p>
            <a:pPr indent="-228600" lvl="0" marL="457200" rtl="0">
              <a:spcBef>
                <a:spcPts val="0"/>
              </a:spcBef>
              <a:buClr>
                <a:srgbClr val="666666"/>
              </a:buClr>
              <a:buChar char="●"/>
            </a:pPr>
            <a:r>
              <a:rPr lang="en">
                <a:solidFill>
                  <a:srgbClr val="666666"/>
                </a:solidFill>
              </a:rPr>
              <a:t>1 USB Breakout board*</a:t>
            </a:r>
          </a:p>
          <a:p>
            <a:pPr indent="-228600" lvl="0" marL="457200" rtl="0">
              <a:spcBef>
                <a:spcPts val="0"/>
              </a:spcBef>
              <a:buClr>
                <a:srgbClr val="666666"/>
              </a:buClr>
              <a:buChar char="●"/>
            </a:pPr>
            <a:r>
              <a:rPr lang="en">
                <a:solidFill>
                  <a:srgbClr val="666666"/>
                </a:solidFill>
              </a:rPr>
              <a:t>8 Large Push Buttons*</a:t>
            </a:r>
          </a:p>
          <a:p>
            <a:pPr indent="-228600" lvl="0" marL="457200" rtl="0">
              <a:spcBef>
                <a:spcPts val="0"/>
              </a:spcBef>
              <a:buClr>
                <a:srgbClr val="666666"/>
              </a:buClr>
              <a:buChar char="●"/>
            </a:pPr>
            <a:r>
              <a:rPr lang="en">
                <a:solidFill>
                  <a:srgbClr val="666666"/>
                </a:solidFill>
              </a:rPr>
              <a:t>2 Small Push Buttons*</a:t>
            </a:r>
          </a:p>
          <a:p>
            <a:pPr indent="-228600" lvl="0" marL="457200" rtl="0">
              <a:spcBef>
                <a:spcPts val="0"/>
              </a:spcBef>
              <a:buClr>
                <a:srgbClr val="666666"/>
              </a:buClr>
              <a:buChar char="●"/>
            </a:pPr>
            <a:r>
              <a:rPr lang="en">
                <a:solidFill>
                  <a:srgbClr val="666666"/>
                </a:solidFill>
              </a:rPr>
              <a:t>4 Joystick Connector Wires*</a:t>
            </a:r>
          </a:p>
          <a:p>
            <a:pPr indent="-228600" lvl="0" marL="457200" rtl="0">
              <a:spcBef>
                <a:spcPts val="0"/>
              </a:spcBef>
              <a:buClr>
                <a:srgbClr val="666666"/>
              </a:buClr>
              <a:buChar char="●"/>
            </a:pPr>
            <a:r>
              <a:rPr lang="en">
                <a:solidFill>
                  <a:srgbClr val="666666"/>
                </a:solidFill>
              </a:rPr>
              <a:t>10 Button Connector Wires*</a:t>
            </a:r>
          </a:p>
          <a:p>
            <a:pPr indent="-228600" lvl="0" marL="457200" rtl="0">
              <a:spcBef>
                <a:spcPts val="0"/>
              </a:spcBef>
              <a:buClr>
                <a:srgbClr val="666666"/>
              </a:buClr>
              <a:buChar char="●"/>
            </a:pPr>
            <a:r>
              <a:rPr lang="en">
                <a:solidFill>
                  <a:srgbClr val="666666"/>
                </a:solidFill>
              </a:rPr>
              <a:t>1 USB Cable*</a:t>
            </a:r>
          </a:p>
          <a:p>
            <a:pPr indent="-228600" lvl="0" marL="457200" rtl="0">
              <a:spcBef>
                <a:spcPts val="0"/>
              </a:spcBef>
              <a:buClr>
                <a:srgbClr val="666666"/>
              </a:buClr>
              <a:buChar char="●"/>
            </a:pPr>
            <a:r>
              <a:rPr lang="en">
                <a:solidFill>
                  <a:srgbClr val="666666"/>
                </a:solidFill>
              </a:rPr>
              <a:t>10 Button Stoppers*</a:t>
            </a:r>
          </a:p>
          <a:p>
            <a:pPr indent="-228600" lvl="0" marL="457200" rtl="0">
              <a:spcBef>
                <a:spcPts val="0"/>
              </a:spcBef>
              <a:buClr>
                <a:srgbClr val="666666"/>
              </a:buClr>
              <a:buChar char="●"/>
            </a:pPr>
            <a:r>
              <a:rPr lang="en">
                <a:solidFill>
                  <a:srgbClr val="666666"/>
                </a:solidFill>
              </a:rPr>
              <a:t>Some ¼ in screws, nuts and washers*</a:t>
            </a:r>
          </a:p>
          <a:p>
            <a:pPr lvl="0" rtl="0">
              <a:spcBef>
                <a:spcPts val="0"/>
              </a:spcBef>
              <a:buNone/>
            </a:pPr>
            <a:r>
              <a:t/>
            </a:r>
            <a:endParaRPr>
              <a:solidFill>
                <a:srgbClr val="666666"/>
              </a:solidFill>
            </a:endParaRPr>
          </a:p>
          <a:p>
            <a:pPr lvl="0" rtl="0">
              <a:spcBef>
                <a:spcPts val="0"/>
              </a:spcBef>
              <a:buNone/>
            </a:pPr>
            <a:r>
              <a:rPr lang="en">
                <a:solidFill>
                  <a:srgbClr val="666666"/>
                </a:solidFill>
              </a:rPr>
              <a:t>*Double if making 2 player variant</a:t>
            </a:r>
          </a:p>
          <a:p>
            <a:pPr lvl="0">
              <a:spcBef>
                <a:spcPts val="0"/>
              </a:spcBef>
              <a:buNone/>
            </a:pPr>
            <a:r>
              <a:rPr lang="en">
                <a:solidFill>
                  <a:srgbClr val="666666"/>
                </a:solidFill>
              </a:rPr>
              <a:t>**You will also need your personal laptop or access to a computer</a:t>
            </a:r>
          </a:p>
        </p:txBody>
      </p:sp>
      <p:pic>
        <p:nvPicPr>
          <p:cNvPr id="94" name="Shape 94"/>
          <p:cNvPicPr preferRelativeResize="0"/>
          <p:nvPr/>
        </p:nvPicPr>
        <p:blipFill>
          <a:blip r:embed="rId3">
            <a:alphaModFix/>
          </a:blip>
          <a:stretch>
            <a:fillRect/>
          </a:stretch>
        </p:blipFill>
        <p:spPr>
          <a:xfrm rot="10800000">
            <a:off x="1071799" y="1802624"/>
            <a:ext cx="3459633" cy="25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814800"/>
            <a:ext cx="8571300" cy="942000"/>
          </a:xfrm>
          <a:prstGeom prst="rect">
            <a:avLst/>
          </a:prstGeom>
        </p:spPr>
        <p:txBody>
          <a:bodyPr anchorCtr="0" anchor="ctr" bIns="91425" lIns="91425" rIns="91425" tIns="91425">
            <a:noAutofit/>
          </a:bodyPr>
          <a:lstStyle/>
          <a:p>
            <a:pPr lvl="0">
              <a:spcBef>
                <a:spcPts val="0"/>
              </a:spcBef>
              <a:buNone/>
            </a:pPr>
            <a:r>
              <a:rPr lang="en"/>
              <a:t>Section 1: Setting up the Operating System</a:t>
            </a:r>
          </a:p>
        </p:txBody>
      </p:sp>
      <p:pic>
        <p:nvPicPr>
          <p:cNvPr id="100" name="Shape 100"/>
          <p:cNvPicPr preferRelativeResize="0"/>
          <p:nvPr/>
        </p:nvPicPr>
        <p:blipFill>
          <a:blip r:embed="rId3">
            <a:alphaModFix/>
          </a:blip>
          <a:stretch>
            <a:fillRect/>
          </a:stretch>
        </p:blipFill>
        <p:spPr>
          <a:xfrm>
            <a:off x="3357275" y="2836125"/>
            <a:ext cx="2086074" cy="20860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Setting Up the Raspberry Pi</a:t>
            </a:r>
          </a:p>
        </p:txBody>
      </p:sp>
      <p:sp>
        <p:nvSpPr>
          <p:cNvPr id="106" name="Shape 106"/>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First off, a Raspberry Pi is a very small computer.</a:t>
            </a:r>
          </a:p>
          <a:p>
            <a:pPr lvl="0">
              <a:spcBef>
                <a:spcPts val="0"/>
              </a:spcBef>
              <a:buNone/>
            </a:pPr>
            <a:r>
              <a:rPr lang="en"/>
              <a:t>All computers have to use an operating system (OS) in order to function.</a:t>
            </a:r>
          </a:p>
          <a:p>
            <a:pPr lvl="0">
              <a:spcBef>
                <a:spcPts val="0"/>
              </a:spcBef>
              <a:buNone/>
            </a:pPr>
            <a:r>
              <a:rPr lang="en">
                <a:solidFill>
                  <a:srgbClr val="666666"/>
                </a:solidFill>
                <a:highlight>
                  <a:srgbClr val="FFFFFF"/>
                </a:highlight>
              </a:rPr>
              <a:t>An Operating System is the software that supports a computer's basic functions, such as logging on, setting up emulators and executing files</a:t>
            </a:r>
          </a:p>
          <a:p>
            <a:pPr lvl="0">
              <a:spcBef>
                <a:spcPts val="0"/>
              </a:spcBef>
              <a:buNone/>
            </a:pPr>
            <a:r>
              <a:rPr lang="en"/>
              <a:t>The Raspberry Pi’s operating system needs to be downloaded onto your SD card and then plugged into the Raspberry Pi.</a:t>
            </a:r>
          </a:p>
          <a:p>
            <a:pPr lvl="0">
              <a:spcBef>
                <a:spcPts val="0"/>
              </a:spcBef>
              <a:buNone/>
            </a:pPr>
            <a:r>
              <a:rPr lang="en"/>
              <a:t>Since the OS is on an SD card you can have multiple different operating systems and functions for a single Raspberry Pi!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Our Operating System</a:t>
            </a:r>
          </a:p>
        </p:txBody>
      </p:sp>
      <p:sp>
        <p:nvSpPr>
          <p:cNvPr id="112" name="Shape 11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For this project we will be using an OS called RetroPie</a:t>
            </a:r>
          </a:p>
          <a:p>
            <a:pPr lvl="0">
              <a:spcBef>
                <a:spcPts val="0"/>
              </a:spcBef>
              <a:buNone/>
            </a:pPr>
            <a:r>
              <a:rPr lang="en"/>
              <a:t>RetroPie is an OS that makes our little computer into a console that can play any game up to GameBoy Advanced.</a:t>
            </a:r>
          </a:p>
          <a:p>
            <a:pPr lvl="0">
              <a:spcBef>
                <a:spcPts val="0"/>
              </a:spcBef>
              <a:buNone/>
            </a:pPr>
            <a:r>
              <a:rPr lang="en"/>
              <a:t>RetroPie does this by using emulators.</a:t>
            </a:r>
          </a:p>
          <a:p>
            <a:pPr lvl="0" rtl="0">
              <a:spcBef>
                <a:spcPts val="0"/>
              </a:spcBef>
              <a:buNone/>
            </a:pPr>
            <a:r>
              <a:rPr b="1" lang="en" u="sng">
                <a:solidFill>
                  <a:schemeClr val="accent1"/>
                </a:solidFill>
              </a:rPr>
              <a:t>Recall: </a:t>
            </a:r>
          </a:p>
          <a:p>
            <a:pPr indent="-228600" lvl="0" marL="457200">
              <a:spcBef>
                <a:spcPts val="0"/>
              </a:spcBef>
              <a:buClr>
                <a:schemeClr val="accent1"/>
              </a:buClr>
            </a:pPr>
            <a:r>
              <a:rPr b="1" lang="en">
                <a:solidFill>
                  <a:schemeClr val="accent1"/>
                </a:solidFill>
              </a:rPr>
              <a:t>What is an Emulator?  </a:t>
            </a:r>
          </a:p>
          <a:p>
            <a:pPr indent="-228600" lvl="0" marL="457200">
              <a:spcBef>
                <a:spcPts val="0"/>
              </a:spcBef>
              <a:buClr>
                <a:schemeClr val="accent1"/>
              </a:buClr>
            </a:pPr>
            <a:r>
              <a:rPr b="1" lang="en">
                <a:solidFill>
                  <a:schemeClr val="accent1"/>
                </a:solidFill>
              </a:rPr>
              <a:t>What is an Operating System, and why do we need it?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Extra Knowledge About Raspberry Pi</a:t>
            </a:r>
          </a:p>
        </p:txBody>
      </p:sp>
      <p:sp>
        <p:nvSpPr>
          <p:cNvPr id="118" name="Shape 118"/>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rPr lang="en"/>
              <a:t>A raspberry pi can do almost anything your laptop or desktop can!  It is only limited by memory, RAM, and extra peripherals (such as graphics cards).</a:t>
            </a:r>
          </a:p>
          <a:p>
            <a:pPr lvl="0">
              <a:spcBef>
                <a:spcPts val="0"/>
              </a:spcBef>
              <a:buNone/>
            </a:pPr>
            <a:r>
              <a:rPr lang="en"/>
              <a:t>Underneath the RetroPi OS is a linux based operating system.  If you plug in a keyboard and type f4 followed by any key you go to the command prompt!</a:t>
            </a:r>
          </a:p>
          <a:p>
            <a:pPr lvl="0">
              <a:spcBef>
                <a:spcPts val="0"/>
              </a:spcBef>
              <a:buNone/>
            </a:pPr>
            <a:r>
              <a:rPr lang="en"/>
              <a:t>Raspberry Pi’s can be used in so many different ways.  Some examples are: Communicating with servers, creating a “smart” home, being a server, or being the brains of an rc tank.  The possibilities are endless.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