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5"/>
  </p:notesMasterIdLst>
  <p:handoutMasterIdLst>
    <p:handoutMasterId r:id="rId26"/>
  </p:handoutMasterIdLst>
  <p:sldIdLst>
    <p:sldId id="256" r:id="rId5"/>
    <p:sldId id="257" r:id="rId6"/>
    <p:sldId id="258" r:id="rId7"/>
    <p:sldId id="259" r:id="rId8"/>
    <p:sldId id="260" r:id="rId9"/>
    <p:sldId id="261" r:id="rId10"/>
    <p:sldId id="262" r:id="rId11"/>
    <p:sldId id="263" r:id="rId12"/>
    <p:sldId id="264" r:id="rId13"/>
    <p:sldId id="265" r:id="rId14"/>
    <p:sldId id="286" r:id="rId15"/>
    <p:sldId id="285" r:id="rId16"/>
    <p:sldId id="287" r:id="rId17"/>
    <p:sldId id="288" r:id="rId18"/>
    <p:sldId id="290" r:id="rId19"/>
    <p:sldId id="291" r:id="rId20"/>
    <p:sldId id="292" r:id="rId21"/>
    <p:sldId id="267" r:id="rId22"/>
    <p:sldId id="269" r:id="rId23"/>
    <p:sldId id="272"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74510" autoAdjust="0"/>
  </p:normalViewPr>
  <p:slideViewPr>
    <p:cSldViewPr snapToGrid="0">
      <p:cViewPr varScale="1">
        <p:scale>
          <a:sx n="61" d="100"/>
          <a:sy n="61" d="100"/>
        </p:scale>
        <p:origin x="1493" y="53"/>
      </p:cViewPr>
      <p:guideLst/>
    </p:cSldViewPr>
  </p:slideViewPr>
  <p:outlineViewPr>
    <p:cViewPr>
      <p:scale>
        <a:sx n="33" d="100"/>
        <a:sy n="33" d="100"/>
      </p:scale>
      <p:origin x="0" y="-3835"/>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545B01-50D1-2ED5-1E9E-D7BC16CCC8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09AE39E-EBD5-9CBD-2892-A01F30DE90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60B7E9-9C19-4480-8D7B-DB6C04711A1D}" type="datetimeFigureOut">
              <a:rPr lang="en-IN" smtClean="0"/>
              <a:t>21-03-2023</a:t>
            </a:fld>
            <a:endParaRPr lang="en-IN"/>
          </a:p>
        </p:txBody>
      </p:sp>
      <p:sp>
        <p:nvSpPr>
          <p:cNvPr id="4" name="Footer Placeholder 3">
            <a:extLst>
              <a:ext uri="{FF2B5EF4-FFF2-40B4-BE49-F238E27FC236}">
                <a16:creationId xmlns:a16="http://schemas.microsoft.com/office/drawing/2014/main" id="{58F61031-B178-603D-905E-2774A81A5F2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4AA793D-1306-97FF-8737-0784B9BFFD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1851FF-3C76-42D4-B4C9-D89D5D1DD0DD}" type="slidenum">
              <a:rPr lang="en-IN" smtClean="0"/>
              <a:t>‹#›</a:t>
            </a:fld>
            <a:endParaRPr lang="en-IN"/>
          </a:p>
        </p:txBody>
      </p:sp>
    </p:spTree>
    <p:extLst>
      <p:ext uri="{BB962C8B-B14F-4D97-AF65-F5344CB8AC3E}">
        <p14:creationId xmlns:p14="http://schemas.microsoft.com/office/powerpoint/2010/main" val="227489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Thank you for those words! I am Monish, and I will be covering browser </a:t>
            </a:r>
            <a:r>
              <a:rPr lang="en-US" dirty="0" err="1"/>
              <a:t>DevTools</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Firstly, how many of you know about the developer tools? (check show of hands) Alright, so for the benefit of the rest of the audience, lets hold our horses, shall we? </a:t>
            </a: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Another pane that I would like to walk you through is the sources pane. This is where you can see all of the HTML, CSS and JS source code, images and icons. So, if anyone has tried to copy images off Instagram, now you know how to do it better than ever before.</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For JS in particular, there are some cool tools that this has to offer. If I set up a breakpoint that actually executes, you can see that it gives a very comprehensive view of the execution up until that point.</a:t>
            </a:r>
            <a:endParaRPr dirty="0"/>
          </a:p>
        </p:txBody>
      </p:sp>
      <p:sp>
        <p:nvSpPr>
          <p:cNvPr id="173" name="Google Shape;173;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B7D6463-9DE4-48CA-8EA4-18D2ADAC7BD0}" type="slidenum">
              <a:rPr lang="en-IN" smtClean="0"/>
              <a:t>11</a:t>
            </a:fld>
            <a:endParaRPr lang="en-IN"/>
          </a:p>
        </p:txBody>
      </p:sp>
    </p:spTree>
    <p:extLst>
      <p:ext uri="{BB962C8B-B14F-4D97-AF65-F5344CB8AC3E}">
        <p14:creationId xmlns:p14="http://schemas.microsoft.com/office/powerpoint/2010/main" val="262752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Let us all take a break. Time for Wordle! Do you want to solve it on the big screen, or on your own? </a:t>
            </a:r>
          </a:p>
          <a:p>
            <a:endParaRPr lang="en-IN" dirty="0"/>
          </a:p>
          <a:p>
            <a:r>
              <a:rPr lang="en-IN" dirty="0"/>
              <a:t>For reasons that will become much more clear once I complete, we are starting with an older version of Wordle, dated 01/01/2022</a:t>
            </a:r>
          </a:p>
          <a:p>
            <a:endParaRPr lang="en-IN" dirty="0"/>
          </a:p>
          <a:p>
            <a:r>
              <a:rPr lang="en-IN" dirty="0"/>
              <a:t>If own: Everyone, scan the QR code to open Wordle. </a:t>
            </a:r>
          </a:p>
          <a:p>
            <a:r>
              <a:rPr lang="en-IN" dirty="0"/>
              <a:t>If big screen: Alt-Tab and wait for guesses</a:t>
            </a:r>
          </a:p>
        </p:txBody>
      </p:sp>
      <p:sp>
        <p:nvSpPr>
          <p:cNvPr id="4" name="Slide Number Placeholder 3"/>
          <p:cNvSpPr>
            <a:spLocks noGrp="1"/>
          </p:cNvSpPr>
          <p:nvPr>
            <p:ph type="sldNum" sz="quarter" idx="5"/>
          </p:nvPr>
        </p:nvSpPr>
        <p:spPr/>
        <p:txBody>
          <a:bodyPr/>
          <a:lstStyle/>
          <a:p>
            <a:fld id="{2B7D6463-9DE4-48CA-8EA4-18D2ADAC7BD0}" type="slidenum">
              <a:rPr lang="en-IN" smtClean="0"/>
              <a:t>12</a:t>
            </a:fld>
            <a:endParaRPr lang="en-IN"/>
          </a:p>
        </p:txBody>
      </p:sp>
    </p:spTree>
    <p:extLst>
      <p:ext uri="{BB962C8B-B14F-4D97-AF65-F5344CB8AC3E}">
        <p14:creationId xmlns:p14="http://schemas.microsoft.com/office/powerpoint/2010/main" val="4223829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Why play Wordle? Because it is a pretty neat example of simplicity. So much so, that the answers are hidden somewhere in the source code. Try finding the wordle word for 31</a:t>
            </a:r>
            <a:r>
              <a:rPr lang="en-IN" baseline="30000" dirty="0"/>
              <a:t>st</a:t>
            </a:r>
            <a:r>
              <a:rPr lang="en-IN" dirty="0"/>
              <a:t> December, using what we just solved.</a:t>
            </a:r>
          </a:p>
          <a:p>
            <a:endParaRPr lang="en-IN" dirty="0"/>
          </a:p>
          <a:p>
            <a:r>
              <a:rPr lang="en-IN" dirty="0"/>
              <a:t>For those of you who are done, try doing the same thing for the NYT version.</a:t>
            </a:r>
          </a:p>
        </p:txBody>
      </p:sp>
      <p:sp>
        <p:nvSpPr>
          <p:cNvPr id="4" name="Slide Number Placeholder 3"/>
          <p:cNvSpPr>
            <a:spLocks noGrp="1"/>
          </p:cNvSpPr>
          <p:nvPr>
            <p:ph type="sldNum" sz="quarter" idx="5"/>
          </p:nvPr>
        </p:nvSpPr>
        <p:spPr/>
        <p:txBody>
          <a:bodyPr/>
          <a:lstStyle/>
          <a:p>
            <a:fld id="{2B7D6463-9DE4-48CA-8EA4-18D2ADAC7BD0}" type="slidenum">
              <a:rPr lang="en-IN" smtClean="0"/>
              <a:t>13</a:t>
            </a:fld>
            <a:endParaRPr lang="en-IN"/>
          </a:p>
        </p:txBody>
      </p:sp>
    </p:spTree>
    <p:extLst>
      <p:ext uri="{BB962C8B-B14F-4D97-AF65-F5344CB8AC3E}">
        <p14:creationId xmlns:p14="http://schemas.microsoft.com/office/powerpoint/2010/main" val="4292867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Another tab that I want to cover is the Network panel.</a:t>
            </a:r>
          </a:p>
          <a:p>
            <a:endParaRPr lang="en-IN" dirty="0"/>
          </a:p>
          <a:p>
            <a:r>
              <a:rPr lang="en-IN" dirty="0"/>
              <a:t>To understand this, understanding how websites work becomes very important. Essentially, there are a bunch of places where you can generate network requests from:</a:t>
            </a:r>
          </a:p>
          <a:p>
            <a:pPr marL="171450" indent="-171450">
              <a:buFontTx/>
              <a:buChar char="-"/>
            </a:pPr>
            <a:r>
              <a:rPr lang="en-IN" dirty="0"/>
              <a:t>Loading the website itself</a:t>
            </a:r>
          </a:p>
          <a:p>
            <a:pPr marL="171450" indent="-171450">
              <a:buFontTx/>
              <a:buChar char="-"/>
            </a:pPr>
            <a:r>
              <a:rPr lang="en-IN" dirty="0"/>
              <a:t>CSS/JS calls arising from the webpage’s HTML code</a:t>
            </a:r>
          </a:p>
          <a:p>
            <a:pPr marL="171450" indent="-171450">
              <a:buFontTx/>
              <a:buChar char="-"/>
            </a:pPr>
            <a:r>
              <a:rPr lang="en-IN" dirty="0"/>
              <a:t>Images and Videos</a:t>
            </a:r>
          </a:p>
          <a:p>
            <a:pPr marL="171450" indent="-171450">
              <a:buFontTx/>
              <a:buChar char="-"/>
            </a:pPr>
            <a:r>
              <a:rPr lang="en-IN" dirty="0"/>
              <a:t>Fancy fonts that websites load to make things pretty</a:t>
            </a:r>
          </a:p>
          <a:p>
            <a:pPr marL="171450" indent="-171450">
              <a:buFontTx/>
              <a:buChar char="-"/>
            </a:pPr>
            <a:r>
              <a:rPr lang="en-IN" dirty="0"/>
              <a:t>Calls from JavaScript</a:t>
            </a:r>
          </a:p>
          <a:p>
            <a:pPr marL="171450" indent="-171450">
              <a:buFontTx/>
              <a:buChar char="-"/>
            </a:pPr>
            <a:r>
              <a:rPr lang="en-IN" dirty="0" err="1"/>
              <a:t>Websockets</a:t>
            </a:r>
            <a:r>
              <a:rPr lang="en-IN" dirty="0"/>
              <a:t>: which are a fast way of two-way communication between the server and the user</a:t>
            </a:r>
          </a:p>
          <a:p>
            <a:pPr marL="171450" indent="-171450">
              <a:buFontTx/>
              <a:buChar char="-"/>
            </a:pPr>
            <a:endParaRPr lang="en-IN" dirty="0"/>
          </a:p>
          <a:p>
            <a:pPr marL="0" indent="0">
              <a:buFontTx/>
              <a:buNone/>
            </a:pPr>
            <a:r>
              <a:rPr lang="en-IN" dirty="0"/>
              <a:t>If you observe the little words in the green box, you can see all what I mentioned. They are filters that you can select to narrow down the source of the network call.</a:t>
            </a:r>
          </a:p>
          <a:p>
            <a:pPr marL="0" indent="0">
              <a:buFontTx/>
              <a:buNone/>
            </a:pPr>
            <a:endParaRPr lang="en-IN" dirty="0"/>
          </a:p>
          <a:p>
            <a:pPr marL="0" indent="0">
              <a:buFontTx/>
              <a:buNone/>
            </a:pPr>
            <a:r>
              <a:rPr lang="en-IN" dirty="0"/>
              <a:t>The actual network calls are in the blue box below. In this case, you can see a whole load of image files being downloaded. If you click on any one of these, you will see a host of more details that pop up. </a:t>
            </a:r>
          </a:p>
        </p:txBody>
      </p:sp>
      <p:sp>
        <p:nvSpPr>
          <p:cNvPr id="4" name="Slide Number Placeholder 3"/>
          <p:cNvSpPr>
            <a:spLocks noGrp="1"/>
          </p:cNvSpPr>
          <p:nvPr>
            <p:ph type="sldNum" sz="quarter" idx="5"/>
          </p:nvPr>
        </p:nvSpPr>
        <p:spPr/>
        <p:txBody>
          <a:bodyPr/>
          <a:lstStyle/>
          <a:p>
            <a:fld id="{2B7D6463-9DE4-48CA-8EA4-18D2ADAC7BD0}" type="slidenum">
              <a:rPr lang="en-IN" smtClean="0"/>
              <a:t>14</a:t>
            </a:fld>
            <a:endParaRPr lang="en-IN"/>
          </a:p>
        </p:txBody>
      </p:sp>
    </p:spTree>
    <p:extLst>
      <p:ext uri="{BB962C8B-B14F-4D97-AF65-F5344CB8AC3E}">
        <p14:creationId xmlns:p14="http://schemas.microsoft.com/office/powerpoint/2010/main" val="2151215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B7D6463-9DE4-48CA-8EA4-18D2ADAC7BD0}" type="slidenum">
              <a:rPr lang="en-IN" smtClean="0"/>
              <a:t>15</a:t>
            </a:fld>
            <a:endParaRPr lang="en-IN"/>
          </a:p>
        </p:txBody>
      </p:sp>
    </p:spTree>
    <p:extLst>
      <p:ext uri="{BB962C8B-B14F-4D97-AF65-F5344CB8AC3E}">
        <p14:creationId xmlns:p14="http://schemas.microsoft.com/office/powerpoint/2010/main" val="1779467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curl is an incredibly useful tool. It can do a lot of things, but here, I want to focus on the key idea that it was built for: transferring data across data protocols.</a:t>
            </a:r>
          </a:p>
          <a:p>
            <a:endParaRPr lang="en-IN" dirty="0"/>
          </a:p>
          <a:p>
            <a:r>
              <a:rPr lang="en-IN" dirty="0"/>
              <a:t>So you can download websites using a very simple curl &lt;</a:t>
            </a:r>
            <a:r>
              <a:rPr lang="en-IN" dirty="0" err="1"/>
              <a:t>url</a:t>
            </a:r>
            <a:r>
              <a:rPr lang="en-IN" dirty="0"/>
              <a:t>-name&gt;</a:t>
            </a:r>
          </a:p>
          <a:p>
            <a:endParaRPr lang="en-IN" dirty="0"/>
          </a:p>
          <a:p>
            <a:r>
              <a:rPr lang="en-IN" dirty="0"/>
              <a:t>Demo about curl: curl curl.se</a:t>
            </a:r>
          </a:p>
          <a:p>
            <a:r>
              <a:rPr lang="en-IN" dirty="0"/>
              <a:t>We can also do all sorts of cool tricks with curl, including getting weather data:</a:t>
            </a:r>
          </a:p>
          <a:p>
            <a:r>
              <a:rPr lang="en-IN" dirty="0"/>
              <a:t>Curl https://api.open-meteo.com/v1/forecast?latitude=17.38&amp;longitude=78.46&amp;hourly=precipitation_probability,precipitation&amp;forecast_days=1</a:t>
            </a:r>
          </a:p>
        </p:txBody>
      </p:sp>
      <p:sp>
        <p:nvSpPr>
          <p:cNvPr id="4" name="Slide Number Placeholder 3"/>
          <p:cNvSpPr>
            <a:spLocks noGrp="1"/>
          </p:cNvSpPr>
          <p:nvPr>
            <p:ph type="sldNum" sz="quarter" idx="5"/>
          </p:nvPr>
        </p:nvSpPr>
        <p:spPr/>
        <p:txBody>
          <a:bodyPr/>
          <a:lstStyle/>
          <a:p>
            <a:fld id="{2B7D6463-9DE4-48CA-8EA4-18D2ADAC7BD0}" type="slidenum">
              <a:rPr lang="en-IN" smtClean="0"/>
              <a:t>16</a:t>
            </a:fld>
            <a:endParaRPr lang="en-IN"/>
          </a:p>
        </p:txBody>
      </p:sp>
    </p:spTree>
    <p:extLst>
      <p:ext uri="{BB962C8B-B14F-4D97-AF65-F5344CB8AC3E}">
        <p14:creationId xmlns:p14="http://schemas.microsoft.com/office/powerpoint/2010/main" val="3610893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Try using the Network panel this time to find out where is the answer hidden, and try getting the answer for 9</a:t>
            </a:r>
            <a:r>
              <a:rPr lang="en-IN" baseline="30000" dirty="0"/>
              <a:t>th</a:t>
            </a:r>
            <a:r>
              <a:rPr lang="en-IN" dirty="0"/>
              <a:t> May. Good luck!</a:t>
            </a:r>
          </a:p>
        </p:txBody>
      </p:sp>
      <p:sp>
        <p:nvSpPr>
          <p:cNvPr id="4" name="Slide Number Placeholder 3"/>
          <p:cNvSpPr>
            <a:spLocks noGrp="1"/>
          </p:cNvSpPr>
          <p:nvPr>
            <p:ph type="sldNum" sz="quarter" idx="5"/>
          </p:nvPr>
        </p:nvSpPr>
        <p:spPr/>
        <p:txBody>
          <a:bodyPr/>
          <a:lstStyle/>
          <a:p>
            <a:fld id="{2B7D6463-9DE4-48CA-8EA4-18D2ADAC7BD0}" type="slidenum">
              <a:rPr lang="en-IN" smtClean="0"/>
              <a:t>17</a:t>
            </a:fld>
            <a:endParaRPr lang="en-IN"/>
          </a:p>
        </p:txBody>
      </p:sp>
    </p:spTree>
    <p:extLst>
      <p:ext uri="{BB962C8B-B14F-4D97-AF65-F5344CB8AC3E}">
        <p14:creationId xmlns:p14="http://schemas.microsoft.com/office/powerpoint/2010/main" val="167582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1" name="Google Shape;19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On nearly every browser, we can open Developer tools by right clicking anywhere on the page, and towards the bottom of the menu one can find “Inspect Element”, “Inspect”, “Developer Tools”, or something along those lines.</a:t>
            </a:r>
            <a:endParaRPr dirty="0"/>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What you might be seeing is something like this. </a:t>
            </a:r>
            <a:endParaRPr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So lets do this. Open Wikipedia, pick out a page at random, and open DevTools on it. If you are done, raise your hands.</a:t>
            </a:r>
            <a:endParaRPr/>
          </a:p>
        </p:txBody>
      </p:sp>
      <p:sp>
        <p:nvSpPr>
          <p:cNvPr id="112" name="Google Shape;11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So this is the Elements panel. It consists of all of the HTML panel, as parsed by the browser. Observe that this also includes all of the comments in the HTML. What actually happens is this displays all of the HTML that was received from the server and parsed by the browser. Now, and this is the important bit, is that it does not modify the HTML in any way. You can even see the comments in this case. Why does this matter?</a:t>
            </a:r>
            <a:endParaRPr dirty="0"/>
          </a:p>
        </p:txBody>
      </p:sp>
      <p:sp>
        <p:nvSpPr>
          <p:cNvPr id="120" name="Google Shape;12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Because, it isn’t unheard of for HTML source code to have information people shouldn’t have had. The first (detailed in a fun blog), goes through how the author found Australian PM Tony Abbott’s passport number and phone number in the HTML of </a:t>
            </a:r>
            <a:r>
              <a:rPr lang="en-IN" dirty="0" err="1"/>
              <a:t>Quantas</a:t>
            </a:r>
            <a:r>
              <a:rPr lang="en-IN" dirty="0"/>
              <a:t>’ website, after logging in using his boarding pass credentials. I highly recommend you to read it after this session, its incredibly well written. The other was quite an incident in the Missouri, since Social Security Numbers are somewhat equivalent to Aadhar numbers, and about 1 lakh SSN numbers were visible in plain </a:t>
            </a:r>
            <a:r>
              <a:rPr lang="en-IN" dirty="0" err="1"/>
              <a:t>ol</a:t>
            </a:r>
            <a:r>
              <a:rPr lang="en-IN" dirty="0"/>
              <a:t>’ HTML. Observe how the Governor of Missouri claimed it was a “multi-step process” of “decoding HTML”. lol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dirty="0"/>
              <a:t>The important takeaway is that you don’t need to know the entire library to discover secret stuff. Just be curious, things will come to you.</a:t>
            </a:r>
            <a:endParaRPr dirty="0"/>
          </a:p>
        </p:txBody>
      </p:sp>
      <p:sp>
        <p:nvSpPr>
          <p:cNvPr id="131" name="Google Shape;13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nSpc>
                <a:spcPct val="107000"/>
              </a:lnSpc>
              <a:spcAft>
                <a:spcPts val="800"/>
              </a:spcAft>
            </a:pPr>
            <a:r>
              <a:rPr lang="en-IN" sz="1800" kern="1200" dirty="0">
                <a:effectLst/>
                <a:latin typeface="Calibri" panose="020F0502020204030204" pitchFamily="34" charset="0"/>
                <a:ea typeface="Calibri" panose="020F0502020204030204" pitchFamily="34" charset="0"/>
                <a:cs typeface="Calibri" panose="020F0502020204030204" pitchFamily="34" charset="0"/>
              </a:rPr>
              <a:t>There are a ton of useful tools that are hidden in this screen itself, but for the benefit of time, I will cover my favourite one: Inspector View. It is the purple rectangle in the top left corner. If you click it, and then click on element in the webpage, you can navigate to that particular element in the Element pane. Also, if you right click on any element, you get a pretty cool list of options, that you can explore at your own pace.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2" name="Google Shape;14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800" kern="1200" dirty="0">
                <a:effectLst/>
                <a:latin typeface="Calibri" panose="020F0502020204030204" pitchFamily="34" charset="0"/>
                <a:ea typeface="Calibri" panose="020F0502020204030204" pitchFamily="34" charset="0"/>
                <a:cs typeface="Calibri" panose="020F0502020204030204" pitchFamily="34" charset="0"/>
              </a:rPr>
              <a:t>Another pretty useful tool is the command palette. It is only in Chrome and Chromium derivatives, so sorry about that, Firefox users. However, it is an incredibly useful tool, and it can do a ton of things. Pretty much anything that has a button in the UI can be accessed using the command palette. Again, there are a ton of manuals that you can find on this.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
        <p:nvSpPr>
          <p:cNvPr id="154" name="Google Shape;15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Disabling news paywalls is by far my favourite </a:t>
            </a:r>
            <a:r>
              <a:rPr lang="en-IN" dirty="0" err="1"/>
              <a:t>usecase</a:t>
            </a:r>
            <a:r>
              <a:rPr lang="en-IN" dirty="0"/>
              <a:t> of this. What often happens is that when the browser requests the news article, the server sends the entire article, and then on the client side, it puts up an ugly paywall by hiding the article using JS. Now, obviously, there is a very obvious way to escape it. Before I give it away, can anyone in the audience figure it out?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dirty="0"/>
              <a:t>Yeah, disable the execution of JavaScript. Easy </a:t>
            </a:r>
            <a:r>
              <a:rPr lang="en-IN" dirty="0" err="1"/>
              <a:t>Peasy</a:t>
            </a:r>
            <a:r>
              <a:rPr lang="en-IN" dirty="0"/>
              <a:t>. :) Now, there are high changes that it would degrade your reading experience, but maybe after this talk, you might just be able to find a better solution :D</a:t>
            </a:r>
            <a:endParaRPr dirty="0"/>
          </a:p>
        </p:txBody>
      </p:sp>
      <p:sp>
        <p:nvSpPr>
          <p:cNvPr id="163" name="Google Shape;16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2" name="Google Shape;203;p25" descr="Background pattern&#10;&#10;Description automatically generated">
            <a:extLst>
              <a:ext uri="{FF2B5EF4-FFF2-40B4-BE49-F238E27FC236}">
                <a16:creationId xmlns:a16="http://schemas.microsoft.com/office/drawing/2014/main" id="{137117C6-3DA8-001A-783C-870AD800AE60}"/>
              </a:ext>
            </a:extLst>
          </p:cNvPr>
          <p:cNvPicPr preferRelativeResize="0"/>
          <p:nvPr userDrawn="1"/>
        </p:nvPicPr>
        <p:blipFill rotWithShape="1">
          <a:blip r:embed="rId13">
            <a:alphaModFix/>
          </a:blip>
          <a:srcRect/>
          <a:stretch/>
        </p:blipFill>
        <p:spPr>
          <a:xfrm>
            <a:off x="0" y="0"/>
            <a:ext cx="12192000" cy="6858000"/>
          </a:xfrm>
          <a:prstGeom prst="rect">
            <a:avLst/>
          </a:prstGeom>
          <a:noFill/>
          <a:ln>
            <a:noFill/>
          </a:ln>
        </p:spPr>
      </p:pic>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dotesports.com/general/news/wordle-game-help-5-letter-words-starting-with-in" TargetMode="Externa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otesports.com/general/news/wordle-game-help-5-letter-words-starting-with-in" TargetMode="External"/><Relationship Id="rId5" Type="http://schemas.openxmlformats.org/officeDocument/2006/relationships/image" Target="../media/image16.jp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gif"/><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3" descr="Shape, arrow&#10;&#10;Description automatically generated"/>
          <p:cNvPicPr preferRelativeResize="0"/>
          <p:nvPr/>
        </p:nvPicPr>
        <p:blipFill rotWithShape="1">
          <a:blip r:embed="rId3">
            <a:alphaModFix/>
          </a:blip>
          <a:srcRect/>
          <a:stretch/>
        </p:blipFill>
        <p:spPr>
          <a:xfrm rot="224808">
            <a:off x="10028748" y="-18200"/>
            <a:ext cx="2096977" cy="2096977"/>
          </a:xfrm>
          <a:prstGeom prst="rect">
            <a:avLst/>
          </a:prstGeom>
          <a:noFill/>
          <a:ln>
            <a:noFill/>
          </a:ln>
        </p:spPr>
      </p:pic>
      <p:pic>
        <p:nvPicPr>
          <p:cNvPr id="90" name="Google Shape;90;p13" descr="Shape, circle&#10;&#10;Description automatically generated"/>
          <p:cNvPicPr preferRelativeResize="0"/>
          <p:nvPr/>
        </p:nvPicPr>
        <p:blipFill rotWithShape="1">
          <a:blip r:embed="rId4">
            <a:alphaModFix/>
          </a:blip>
          <a:srcRect/>
          <a:stretch/>
        </p:blipFill>
        <p:spPr>
          <a:xfrm>
            <a:off x="-113608" y="-1091511"/>
            <a:ext cx="12419215" cy="9311126"/>
          </a:xfrm>
          <a:prstGeom prst="rect">
            <a:avLst/>
          </a:prstGeom>
          <a:noFill/>
          <a:ln>
            <a:noFill/>
          </a:ln>
        </p:spPr>
      </p:pic>
      <p:sp>
        <p:nvSpPr>
          <p:cNvPr id="91" name="Google Shape;91;p13"/>
          <p:cNvSpPr txBox="1"/>
          <p:nvPr/>
        </p:nvSpPr>
        <p:spPr>
          <a:xfrm>
            <a:off x="2517058" y="1287443"/>
            <a:ext cx="8560178" cy="498594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600" b="0" i="0" u="none" strike="noStrike" cap="none" dirty="0">
                <a:solidFill>
                  <a:schemeClr val="dk1"/>
                </a:solidFill>
                <a:latin typeface="Calibri Light" panose="020F0302020204030204" pitchFamily="34" charset="0"/>
                <a:ea typeface="Calibri Light" panose="020F0302020204030204" pitchFamily="34" charset="0"/>
                <a:cs typeface="Calibri Light" panose="020F0302020204030204" pitchFamily="34" charset="0"/>
                <a:sym typeface="Calibri"/>
              </a:rPr>
              <a:t>Browser </a:t>
            </a:r>
            <a:r>
              <a:rPr lang="en-IN" sz="9600" b="0" i="0" u="none" strike="noStrike" cap="none" dirty="0" err="1">
                <a:solidFill>
                  <a:schemeClr val="dk1"/>
                </a:solidFill>
                <a:latin typeface="Calibri Light" panose="020F0302020204030204" pitchFamily="34" charset="0"/>
                <a:ea typeface="Calibri Light" panose="020F0302020204030204" pitchFamily="34" charset="0"/>
                <a:cs typeface="Calibri Light" panose="020F0302020204030204" pitchFamily="34" charset="0"/>
                <a:sym typeface="Calibri"/>
              </a:rPr>
              <a:t>DevTools</a:t>
            </a:r>
            <a:endParaRPr sz="9600" b="0" i="0" u="none" strike="noStrike" cap="none" dirty="0">
              <a:solidFill>
                <a:schemeClr val="dk1"/>
              </a:solidFill>
              <a:latin typeface="Calibri Light" panose="020F0302020204030204" pitchFamily="34" charset="0"/>
              <a:ea typeface="Calibri Light" panose="020F0302020204030204" pitchFamily="34" charset="0"/>
              <a:cs typeface="Calibri Light" panose="020F0302020204030204" pitchFamily="34" charset="0"/>
              <a:sym typeface="Calibri"/>
            </a:endParaRPr>
          </a:p>
          <a:p>
            <a:pPr marL="0" marR="0" lvl="0" indent="0" algn="ctr" rtl="0">
              <a:spcBef>
                <a:spcPts val="0"/>
              </a:spcBef>
              <a:spcAft>
                <a:spcPts val="0"/>
              </a:spcAft>
              <a:buNone/>
            </a:pPr>
            <a:r>
              <a:rPr lang="en-IN" sz="5400" b="0" i="0" u="none" strike="noStrike" cap="none" dirty="0">
                <a:solidFill>
                  <a:schemeClr val="dk1"/>
                </a:solidFill>
                <a:latin typeface="Calibri Light" panose="020F0302020204030204" pitchFamily="34" charset="0"/>
                <a:ea typeface="Calibri Light" panose="020F0302020204030204" pitchFamily="34" charset="0"/>
                <a:cs typeface="Calibri Light" panose="020F0302020204030204" pitchFamily="34" charset="0"/>
                <a:sym typeface="Calibri"/>
              </a:rPr>
              <a:t>Hack…using HTML</a:t>
            </a:r>
          </a:p>
          <a:p>
            <a:pPr marL="0" marR="0" lvl="0" indent="0" algn="ctr" rtl="0">
              <a:spcBef>
                <a:spcPts val="0"/>
              </a:spcBef>
              <a:spcAft>
                <a:spcPts val="0"/>
              </a:spcAft>
              <a:buNone/>
            </a:pPr>
            <a:endParaRPr sz="3600" b="0" i="0" u="none" strike="noStrike" cap="none" dirty="0">
              <a:solidFill>
                <a:schemeClr val="dk1"/>
              </a:solidFill>
              <a:latin typeface="Calibri Light" panose="020F0302020204030204" pitchFamily="34" charset="0"/>
              <a:ea typeface="Calibri Light" panose="020F0302020204030204" pitchFamily="34" charset="0"/>
              <a:cs typeface="Calibri Light" panose="020F0302020204030204" pitchFamily="34" charset="0"/>
              <a:sym typeface="Calibri"/>
            </a:endParaRPr>
          </a:p>
          <a:p>
            <a:pPr marL="0" marR="0" lvl="0" indent="0" algn="ctr" rtl="0">
              <a:spcBef>
                <a:spcPts val="0"/>
              </a:spcBef>
              <a:spcAft>
                <a:spcPts val="0"/>
              </a:spcAft>
              <a:buNone/>
            </a:pPr>
            <a:r>
              <a:rPr lang="en-IN" sz="2400" b="0" i="0" u="none" strike="noStrike" cap="none" dirty="0">
                <a:solidFill>
                  <a:schemeClr val="dk1"/>
                </a:solidFill>
                <a:latin typeface="Calibri Light" panose="020F0302020204030204" pitchFamily="34" charset="0"/>
                <a:ea typeface="Calibri Light" panose="020F0302020204030204" pitchFamily="34" charset="0"/>
                <a:cs typeface="Calibri Light" panose="020F0302020204030204" pitchFamily="34" charset="0"/>
                <a:sym typeface="Calibri"/>
              </a:rPr>
              <a:t>(just kidding)</a:t>
            </a:r>
            <a:endParaRPr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92" name="Google Shape;92;p13" descr="Logo&#10;&#10;Description automatically generated with medium confidence"/>
          <p:cNvPicPr preferRelativeResize="0"/>
          <p:nvPr/>
        </p:nvPicPr>
        <p:blipFill rotWithShape="1">
          <a:blip r:embed="rId5">
            <a:alphaModFix/>
          </a:blip>
          <a:srcRect/>
          <a:stretch/>
        </p:blipFill>
        <p:spPr>
          <a:xfrm rot="218307">
            <a:off x="-3011982" y="-1697123"/>
            <a:ext cx="8446968" cy="633299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2" descr="Background pattern&#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76" name="Google Shape;176;p22"/>
          <p:cNvPicPr preferRelativeResize="0">
            <a:picLocks noGrp="1"/>
          </p:cNvPicPr>
          <p:nvPr>
            <p:ph type="body" idx="1"/>
          </p:nvPr>
        </p:nvPicPr>
        <p:blipFill rotWithShape="1">
          <a:blip r:embed="rId4">
            <a:alphaModFix/>
          </a:blip>
          <a:srcRect/>
          <a:stretch/>
        </p:blipFill>
        <p:spPr>
          <a:xfrm>
            <a:off x="963992" y="628617"/>
            <a:ext cx="10542617" cy="5600766"/>
          </a:xfrm>
          <a:prstGeom prst="rect">
            <a:avLst/>
          </a:prstGeom>
          <a:noFill/>
          <a:ln>
            <a:noFill/>
          </a:ln>
        </p:spPr>
      </p:pic>
      <p:sp>
        <p:nvSpPr>
          <p:cNvPr id="177" name="Google Shape;177;p22"/>
          <p:cNvSpPr/>
          <p:nvPr/>
        </p:nvSpPr>
        <p:spPr>
          <a:xfrm>
            <a:off x="963992" y="1135048"/>
            <a:ext cx="2129937" cy="4965127"/>
          </a:xfrm>
          <a:prstGeom prst="rect">
            <a:avLst/>
          </a:prstGeom>
          <a:noFill/>
          <a:ln w="5715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 name="Google Shape;178;p22"/>
          <p:cNvSpPr/>
          <p:nvPr/>
        </p:nvSpPr>
        <p:spPr>
          <a:xfrm>
            <a:off x="3260944" y="951978"/>
            <a:ext cx="5837130" cy="5277405"/>
          </a:xfrm>
          <a:prstGeom prst="rect">
            <a:avLst/>
          </a:prstGeom>
          <a:noFill/>
          <a:ln w="5715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22"/>
          <p:cNvSpPr/>
          <p:nvPr/>
        </p:nvSpPr>
        <p:spPr>
          <a:xfrm>
            <a:off x="9265089" y="951978"/>
            <a:ext cx="2241520" cy="5277405"/>
          </a:xfrm>
          <a:prstGeom prst="rect">
            <a:avLst/>
          </a:prstGeom>
          <a:noFill/>
          <a:ln w="5715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22"/>
          <p:cNvSpPr/>
          <p:nvPr/>
        </p:nvSpPr>
        <p:spPr>
          <a:xfrm>
            <a:off x="2326639" y="757825"/>
            <a:ext cx="548641" cy="248015"/>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2" descr="Background pattern&#10;&#10;Description automatically generated">
            <a:extLst>
              <a:ext uri="{FF2B5EF4-FFF2-40B4-BE49-F238E27FC236}">
                <a16:creationId xmlns:a16="http://schemas.microsoft.com/office/drawing/2014/main" id="{93FF60B3-C089-6B2F-1ADF-8CA4536F987B}"/>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4" name="Title 1">
            <a:extLst>
              <a:ext uri="{FF2B5EF4-FFF2-40B4-BE49-F238E27FC236}">
                <a16:creationId xmlns:a16="http://schemas.microsoft.com/office/drawing/2014/main" id="{23A96135-C8D1-C7A8-0AA3-72CA5E20B473}"/>
              </a:ext>
            </a:extLst>
          </p:cNvPr>
          <p:cNvSpPr>
            <a:spLocks noGrp="1"/>
          </p:cNvSpPr>
          <p:nvPr>
            <p:ph type="title"/>
          </p:nvPr>
        </p:nvSpPr>
        <p:spPr>
          <a:xfrm>
            <a:off x="838200" y="365125"/>
            <a:ext cx="10515600" cy="1325563"/>
          </a:xfrm>
        </p:spPr>
        <p:txBody>
          <a:bodyPr>
            <a:normAutofit/>
          </a:bodyPr>
          <a:lstStyle/>
          <a:p>
            <a:r>
              <a:rPr lang="en-IN" sz="8000" dirty="0">
                <a:solidFill>
                  <a:schemeClr val="bg1"/>
                </a:solidFill>
              </a:rPr>
              <a:t>Let’s play…</a:t>
            </a:r>
          </a:p>
        </p:txBody>
      </p:sp>
      <p:pic>
        <p:nvPicPr>
          <p:cNvPr id="3" name="Picture 2" descr="Graphical user interface&#10;&#10;Description automatically generated with medium confidence">
            <a:extLst>
              <a:ext uri="{FF2B5EF4-FFF2-40B4-BE49-F238E27FC236}">
                <a16:creationId xmlns:a16="http://schemas.microsoft.com/office/drawing/2014/main" id="{E3E82430-E9CB-B2A4-6EBA-F42368876CA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781300" y="2407633"/>
            <a:ext cx="6629400" cy="3314700"/>
          </a:xfrm>
          <a:prstGeom prst="rect">
            <a:avLst/>
          </a:prstGeom>
        </p:spPr>
      </p:pic>
    </p:spTree>
    <p:extLst>
      <p:ext uri="{BB962C8B-B14F-4D97-AF65-F5344CB8AC3E}">
        <p14:creationId xmlns:p14="http://schemas.microsoft.com/office/powerpoint/2010/main" val="226269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03;p25" descr="Background pattern&#10;&#10;Description automatically generated">
            <a:extLst>
              <a:ext uri="{FF2B5EF4-FFF2-40B4-BE49-F238E27FC236}">
                <a16:creationId xmlns:a16="http://schemas.microsoft.com/office/drawing/2014/main" id="{F94F1E54-DBE2-EACE-5774-02983A6B7B4B}"/>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4" name="Title 1">
            <a:extLst>
              <a:ext uri="{FF2B5EF4-FFF2-40B4-BE49-F238E27FC236}">
                <a16:creationId xmlns:a16="http://schemas.microsoft.com/office/drawing/2014/main" id="{23A96135-C8D1-C7A8-0AA3-72CA5E20B473}"/>
              </a:ext>
            </a:extLst>
          </p:cNvPr>
          <p:cNvSpPr>
            <a:spLocks noGrp="1"/>
          </p:cNvSpPr>
          <p:nvPr>
            <p:ph type="title"/>
          </p:nvPr>
        </p:nvSpPr>
        <p:spPr>
          <a:xfrm>
            <a:off x="838200" y="365125"/>
            <a:ext cx="10515600" cy="1325563"/>
          </a:xfrm>
        </p:spPr>
        <p:txBody>
          <a:bodyPr>
            <a:normAutofit/>
          </a:bodyPr>
          <a:lstStyle/>
          <a:p>
            <a:r>
              <a:rPr lang="en-IN" sz="8000" dirty="0">
                <a:solidFill>
                  <a:schemeClr val="bg1"/>
                </a:solidFill>
              </a:rPr>
              <a:t>Let’s play…</a:t>
            </a:r>
          </a:p>
        </p:txBody>
      </p:sp>
      <p:pic>
        <p:nvPicPr>
          <p:cNvPr id="6" name="Picture 5">
            <a:extLst>
              <a:ext uri="{FF2B5EF4-FFF2-40B4-BE49-F238E27FC236}">
                <a16:creationId xmlns:a16="http://schemas.microsoft.com/office/drawing/2014/main" id="{2194D546-2545-8944-19B5-509A0EABCA21}"/>
              </a:ext>
            </a:extLst>
          </p:cNvPr>
          <p:cNvPicPr>
            <a:picLocks noChangeAspect="1"/>
          </p:cNvPicPr>
          <p:nvPr/>
        </p:nvPicPr>
        <p:blipFill>
          <a:blip r:embed="rId4"/>
          <a:stretch>
            <a:fillRect/>
          </a:stretch>
        </p:blipFill>
        <p:spPr>
          <a:xfrm>
            <a:off x="8022908" y="1027906"/>
            <a:ext cx="3524250" cy="3524250"/>
          </a:xfrm>
          <a:prstGeom prst="rect">
            <a:avLst/>
          </a:prstGeom>
        </p:spPr>
      </p:pic>
      <p:sp>
        <p:nvSpPr>
          <p:cNvPr id="7" name="Title 1">
            <a:extLst>
              <a:ext uri="{FF2B5EF4-FFF2-40B4-BE49-F238E27FC236}">
                <a16:creationId xmlns:a16="http://schemas.microsoft.com/office/drawing/2014/main" id="{74134443-E8B9-B5BE-762D-1DF169D93455}"/>
              </a:ext>
            </a:extLst>
          </p:cNvPr>
          <p:cNvSpPr txBox="1">
            <a:spLocks/>
          </p:cNvSpPr>
          <p:nvPr/>
        </p:nvSpPr>
        <p:spPr>
          <a:xfrm>
            <a:off x="7568228" y="45045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solidFill>
                  <a:schemeClr val="bg1"/>
                </a:solidFill>
                <a:latin typeface="+mn-lt"/>
              </a:rPr>
              <a:t>(don’t play the NYT version)</a:t>
            </a:r>
          </a:p>
        </p:txBody>
      </p:sp>
      <p:pic>
        <p:nvPicPr>
          <p:cNvPr id="8" name="Picture 7" descr="Graphical user interface&#10;&#10;Description automatically generated with medium confidence">
            <a:extLst>
              <a:ext uri="{FF2B5EF4-FFF2-40B4-BE49-F238E27FC236}">
                <a16:creationId xmlns:a16="http://schemas.microsoft.com/office/drawing/2014/main" id="{31B86196-3F6C-DB59-7270-9D9EDF62DE6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24986" y="1771650"/>
            <a:ext cx="6629400" cy="3314700"/>
          </a:xfrm>
          <a:prstGeom prst="rect">
            <a:avLst/>
          </a:prstGeom>
        </p:spPr>
      </p:pic>
    </p:spTree>
    <p:extLst>
      <p:ext uri="{BB962C8B-B14F-4D97-AF65-F5344CB8AC3E}">
        <p14:creationId xmlns:p14="http://schemas.microsoft.com/office/powerpoint/2010/main" val="2764542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203;p25" descr="Background pattern&#10;&#10;Description automatically generated">
            <a:extLst>
              <a:ext uri="{FF2B5EF4-FFF2-40B4-BE49-F238E27FC236}">
                <a16:creationId xmlns:a16="http://schemas.microsoft.com/office/drawing/2014/main" id="{F6AA751B-0C5C-2112-34F4-B0BF8FEA17BD}"/>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 name="Title 1">
            <a:extLst>
              <a:ext uri="{FF2B5EF4-FFF2-40B4-BE49-F238E27FC236}">
                <a16:creationId xmlns:a16="http://schemas.microsoft.com/office/drawing/2014/main" id="{4354B87B-F7AC-3CC5-9C75-079A1D46B4B7}"/>
              </a:ext>
            </a:extLst>
          </p:cNvPr>
          <p:cNvSpPr>
            <a:spLocks noGrp="1"/>
          </p:cNvSpPr>
          <p:nvPr>
            <p:ph type="title"/>
          </p:nvPr>
        </p:nvSpPr>
        <p:spPr/>
        <p:txBody>
          <a:bodyPr>
            <a:normAutofit/>
          </a:bodyPr>
          <a:lstStyle/>
          <a:p>
            <a:r>
              <a:rPr lang="en-IN" sz="8000" dirty="0">
                <a:solidFill>
                  <a:schemeClr val="bg1"/>
                </a:solidFill>
              </a:rPr>
              <a:t>Exercise:</a:t>
            </a:r>
          </a:p>
        </p:txBody>
      </p:sp>
      <p:sp>
        <p:nvSpPr>
          <p:cNvPr id="6" name="Title 1">
            <a:extLst>
              <a:ext uri="{FF2B5EF4-FFF2-40B4-BE49-F238E27FC236}">
                <a16:creationId xmlns:a16="http://schemas.microsoft.com/office/drawing/2014/main" id="{1C4C8A1D-AEC2-07AA-FC5E-462DE2CDDAB4}"/>
              </a:ext>
            </a:extLst>
          </p:cNvPr>
          <p:cNvSpPr txBox="1">
            <a:spLocks/>
          </p:cNvSpPr>
          <p:nvPr/>
        </p:nvSpPr>
        <p:spPr>
          <a:xfrm>
            <a:off x="838200" y="2266716"/>
            <a:ext cx="10515600" cy="321968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dirty="0">
                <a:solidFill>
                  <a:schemeClr val="bg1"/>
                </a:solidFill>
              </a:rPr>
              <a:t>Find the Wordle word for 31/12/2021</a:t>
            </a:r>
          </a:p>
          <a:p>
            <a:pPr algn="ctr"/>
            <a:endParaRPr lang="en-IN" sz="4000" dirty="0">
              <a:solidFill>
                <a:schemeClr val="bg1"/>
              </a:solidFill>
            </a:endParaRPr>
          </a:p>
          <a:p>
            <a:pPr algn="ctr"/>
            <a:r>
              <a:rPr lang="en-IN" sz="4000" dirty="0">
                <a:solidFill>
                  <a:schemeClr val="bg1"/>
                </a:solidFill>
              </a:rPr>
              <a:t>Psst: Use what we have already learnt :)</a:t>
            </a:r>
          </a:p>
          <a:p>
            <a:pPr algn="ctr"/>
            <a:endParaRPr lang="en-IN" sz="4000" dirty="0">
              <a:solidFill>
                <a:schemeClr val="bg1"/>
              </a:solidFill>
            </a:endParaRPr>
          </a:p>
          <a:p>
            <a:pPr algn="ctr"/>
            <a:endParaRPr lang="en-IN" sz="4000" dirty="0">
              <a:solidFill>
                <a:schemeClr val="bg1"/>
              </a:solidFill>
            </a:endParaRPr>
          </a:p>
          <a:p>
            <a:pPr algn="ctr"/>
            <a:r>
              <a:rPr lang="en-IN" sz="4000" dirty="0">
                <a:solidFill>
                  <a:schemeClr val="bg1"/>
                </a:solidFill>
              </a:rPr>
              <a:t>(Bonus: Get tomorrow’s Wordle word)</a:t>
            </a:r>
          </a:p>
        </p:txBody>
      </p:sp>
    </p:spTree>
    <p:extLst>
      <p:ext uri="{BB962C8B-B14F-4D97-AF65-F5344CB8AC3E}">
        <p14:creationId xmlns:p14="http://schemas.microsoft.com/office/powerpoint/2010/main" val="38997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6B97C47-BE79-9608-5966-0FA2F9298A1F}"/>
              </a:ext>
            </a:extLst>
          </p:cNvPr>
          <p:cNvPicPr>
            <a:picLocks noChangeAspect="1"/>
          </p:cNvPicPr>
          <p:nvPr/>
        </p:nvPicPr>
        <p:blipFill>
          <a:blip r:embed="rId3"/>
          <a:stretch>
            <a:fillRect/>
          </a:stretch>
        </p:blipFill>
        <p:spPr>
          <a:xfrm>
            <a:off x="741680" y="584517"/>
            <a:ext cx="10708640" cy="5688965"/>
          </a:xfrm>
          <a:prstGeom prst="rect">
            <a:avLst/>
          </a:prstGeom>
        </p:spPr>
      </p:pic>
      <p:sp>
        <p:nvSpPr>
          <p:cNvPr id="10" name="Rectangle 9">
            <a:extLst>
              <a:ext uri="{FF2B5EF4-FFF2-40B4-BE49-F238E27FC236}">
                <a16:creationId xmlns:a16="http://schemas.microsoft.com/office/drawing/2014/main" id="{13C2F092-5439-5845-426A-4DE33EE09DFD}"/>
              </a:ext>
            </a:extLst>
          </p:cNvPr>
          <p:cNvSpPr/>
          <p:nvPr/>
        </p:nvSpPr>
        <p:spPr>
          <a:xfrm>
            <a:off x="2560319" y="717185"/>
            <a:ext cx="548641" cy="248015"/>
          </a:xfrm>
          <a:prstGeom prst="rect">
            <a:avLst/>
          </a:prstGeom>
          <a:noFill/>
          <a:ln w="57150">
            <a:solidFill>
              <a:srgbClr val="FF0000"/>
            </a:solidFill>
            <a:extLst>
              <a:ext uri="{C807C97D-BFC1-408E-A445-0C87EB9F89A2}">
                <ask:lineSketchStyleProps xmlns:ask="http://schemas.microsoft.com/office/drawing/2018/sketchyshapes" sd="2228634396">
                  <a:custGeom>
                    <a:avLst/>
                    <a:gdLst>
                      <a:gd name="connsiteX0" fmla="*/ 0 w 2129937"/>
                      <a:gd name="connsiteY0" fmla="*/ 0 h 5148197"/>
                      <a:gd name="connsiteX1" fmla="*/ 2129937 w 2129937"/>
                      <a:gd name="connsiteY1" fmla="*/ 0 h 5148197"/>
                      <a:gd name="connsiteX2" fmla="*/ 2129937 w 2129937"/>
                      <a:gd name="connsiteY2" fmla="*/ 5148197 h 5148197"/>
                      <a:gd name="connsiteX3" fmla="*/ 0 w 2129937"/>
                      <a:gd name="connsiteY3" fmla="*/ 5148197 h 5148197"/>
                      <a:gd name="connsiteX4" fmla="*/ 0 w 2129937"/>
                      <a:gd name="connsiteY4" fmla="*/ 0 h 5148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937" h="5148197" extrusionOk="0">
                        <a:moveTo>
                          <a:pt x="0" y="0"/>
                        </a:moveTo>
                        <a:cubicBezTo>
                          <a:pt x="324091" y="94635"/>
                          <a:pt x="1503321" y="97187"/>
                          <a:pt x="2129937" y="0"/>
                        </a:cubicBezTo>
                        <a:cubicBezTo>
                          <a:pt x="2159881" y="2081979"/>
                          <a:pt x="2080790" y="2593619"/>
                          <a:pt x="2129937" y="5148197"/>
                        </a:cubicBezTo>
                        <a:cubicBezTo>
                          <a:pt x="1911115" y="5271023"/>
                          <a:pt x="357782" y="5008350"/>
                          <a:pt x="0" y="5148197"/>
                        </a:cubicBezTo>
                        <a:cubicBezTo>
                          <a:pt x="-67395" y="3855234"/>
                          <a:pt x="-151059" y="187706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5642524B-5890-A891-EBCD-70DCCA2B6CE0}"/>
              </a:ext>
            </a:extLst>
          </p:cNvPr>
          <p:cNvSpPr/>
          <p:nvPr/>
        </p:nvSpPr>
        <p:spPr>
          <a:xfrm>
            <a:off x="550607" y="965200"/>
            <a:ext cx="11189110" cy="912762"/>
          </a:xfrm>
          <a:prstGeom prst="rect">
            <a:avLst/>
          </a:prstGeom>
          <a:noFill/>
          <a:ln w="57150">
            <a:solidFill>
              <a:srgbClr val="00B050"/>
            </a:solidFill>
            <a:extLst>
              <a:ext uri="{C807C97D-BFC1-408E-A445-0C87EB9F89A2}">
                <ask:lineSketchStyleProps xmlns:ask="http://schemas.microsoft.com/office/drawing/2018/sketchyshapes" sd="2228634396">
                  <a:custGeom>
                    <a:avLst/>
                    <a:gdLst>
                      <a:gd name="connsiteX0" fmla="*/ 0 w 2129937"/>
                      <a:gd name="connsiteY0" fmla="*/ 0 h 5148197"/>
                      <a:gd name="connsiteX1" fmla="*/ 2129937 w 2129937"/>
                      <a:gd name="connsiteY1" fmla="*/ 0 h 5148197"/>
                      <a:gd name="connsiteX2" fmla="*/ 2129937 w 2129937"/>
                      <a:gd name="connsiteY2" fmla="*/ 5148197 h 5148197"/>
                      <a:gd name="connsiteX3" fmla="*/ 0 w 2129937"/>
                      <a:gd name="connsiteY3" fmla="*/ 5148197 h 5148197"/>
                      <a:gd name="connsiteX4" fmla="*/ 0 w 2129937"/>
                      <a:gd name="connsiteY4" fmla="*/ 0 h 5148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937" h="5148197" extrusionOk="0">
                        <a:moveTo>
                          <a:pt x="0" y="0"/>
                        </a:moveTo>
                        <a:cubicBezTo>
                          <a:pt x="324091" y="94635"/>
                          <a:pt x="1503321" y="97187"/>
                          <a:pt x="2129937" y="0"/>
                        </a:cubicBezTo>
                        <a:cubicBezTo>
                          <a:pt x="2159881" y="2081979"/>
                          <a:pt x="2080790" y="2593619"/>
                          <a:pt x="2129937" y="5148197"/>
                        </a:cubicBezTo>
                        <a:cubicBezTo>
                          <a:pt x="1911115" y="5271023"/>
                          <a:pt x="357782" y="5008350"/>
                          <a:pt x="0" y="5148197"/>
                        </a:cubicBezTo>
                        <a:cubicBezTo>
                          <a:pt x="-67395" y="3855234"/>
                          <a:pt x="-151059" y="187706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37350A0A-4625-CC4B-7641-63FA66468D87}"/>
              </a:ext>
            </a:extLst>
          </p:cNvPr>
          <p:cNvSpPr/>
          <p:nvPr/>
        </p:nvSpPr>
        <p:spPr>
          <a:xfrm>
            <a:off x="501445" y="2012334"/>
            <a:ext cx="11189110" cy="4393815"/>
          </a:xfrm>
          <a:prstGeom prst="rect">
            <a:avLst/>
          </a:prstGeom>
          <a:noFill/>
          <a:ln w="57150">
            <a:solidFill>
              <a:srgbClr val="0070C0"/>
            </a:solidFill>
            <a:extLst>
              <a:ext uri="{C807C97D-BFC1-408E-A445-0C87EB9F89A2}">
                <ask:lineSketchStyleProps xmlns:ask="http://schemas.microsoft.com/office/drawing/2018/sketchyshapes" sd="2228634396">
                  <a:custGeom>
                    <a:avLst/>
                    <a:gdLst>
                      <a:gd name="connsiteX0" fmla="*/ 0 w 2129937"/>
                      <a:gd name="connsiteY0" fmla="*/ 0 h 5148197"/>
                      <a:gd name="connsiteX1" fmla="*/ 2129937 w 2129937"/>
                      <a:gd name="connsiteY1" fmla="*/ 0 h 5148197"/>
                      <a:gd name="connsiteX2" fmla="*/ 2129937 w 2129937"/>
                      <a:gd name="connsiteY2" fmla="*/ 5148197 h 5148197"/>
                      <a:gd name="connsiteX3" fmla="*/ 0 w 2129937"/>
                      <a:gd name="connsiteY3" fmla="*/ 5148197 h 5148197"/>
                      <a:gd name="connsiteX4" fmla="*/ 0 w 2129937"/>
                      <a:gd name="connsiteY4" fmla="*/ 0 h 5148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937" h="5148197" extrusionOk="0">
                        <a:moveTo>
                          <a:pt x="0" y="0"/>
                        </a:moveTo>
                        <a:cubicBezTo>
                          <a:pt x="324091" y="94635"/>
                          <a:pt x="1503321" y="97187"/>
                          <a:pt x="2129937" y="0"/>
                        </a:cubicBezTo>
                        <a:cubicBezTo>
                          <a:pt x="2159881" y="2081979"/>
                          <a:pt x="2080790" y="2593619"/>
                          <a:pt x="2129937" y="5148197"/>
                        </a:cubicBezTo>
                        <a:cubicBezTo>
                          <a:pt x="1911115" y="5271023"/>
                          <a:pt x="357782" y="5008350"/>
                          <a:pt x="0" y="5148197"/>
                        </a:cubicBezTo>
                        <a:cubicBezTo>
                          <a:pt x="-67395" y="3855234"/>
                          <a:pt x="-151059" y="187706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850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588057-2947-7136-B66F-B825C9FA0C2E}"/>
              </a:ext>
            </a:extLst>
          </p:cNvPr>
          <p:cNvPicPr>
            <a:picLocks noChangeAspect="1"/>
          </p:cNvPicPr>
          <p:nvPr/>
        </p:nvPicPr>
        <p:blipFill>
          <a:blip r:embed="rId3"/>
          <a:stretch>
            <a:fillRect/>
          </a:stretch>
        </p:blipFill>
        <p:spPr>
          <a:xfrm>
            <a:off x="1461351" y="100069"/>
            <a:ext cx="9655377" cy="6027942"/>
          </a:xfrm>
          <a:prstGeom prst="rect">
            <a:avLst/>
          </a:prstGeom>
        </p:spPr>
      </p:pic>
      <p:sp>
        <p:nvSpPr>
          <p:cNvPr id="6" name="Rectangle 5">
            <a:extLst>
              <a:ext uri="{FF2B5EF4-FFF2-40B4-BE49-F238E27FC236}">
                <a16:creationId xmlns:a16="http://schemas.microsoft.com/office/drawing/2014/main" id="{04FCC342-6B56-0C6E-621E-9AF5F5537290}"/>
              </a:ext>
            </a:extLst>
          </p:cNvPr>
          <p:cNvSpPr/>
          <p:nvPr/>
        </p:nvSpPr>
        <p:spPr>
          <a:xfrm>
            <a:off x="5760719" y="2092960"/>
            <a:ext cx="5999317" cy="384442"/>
          </a:xfrm>
          <a:prstGeom prst="rect">
            <a:avLst/>
          </a:prstGeom>
          <a:noFill/>
          <a:ln w="57150">
            <a:solidFill>
              <a:srgbClr val="00B050"/>
            </a:solidFill>
            <a:extLst>
              <a:ext uri="{C807C97D-BFC1-408E-A445-0C87EB9F89A2}">
                <ask:lineSketchStyleProps xmlns:ask="http://schemas.microsoft.com/office/drawing/2018/sketchyshapes" sd="2228634396">
                  <a:custGeom>
                    <a:avLst/>
                    <a:gdLst>
                      <a:gd name="connsiteX0" fmla="*/ 0 w 2129937"/>
                      <a:gd name="connsiteY0" fmla="*/ 0 h 5148197"/>
                      <a:gd name="connsiteX1" fmla="*/ 2129937 w 2129937"/>
                      <a:gd name="connsiteY1" fmla="*/ 0 h 5148197"/>
                      <a:gd name="connsiteX2" fmla="*/ 2129937 w 2129937"/>
                      <a:gd name="connsiteY2" fmla="*/ 5148197 h 5148197"/>
                      <a:gd name="connsiteX3" fmla="*/ 0 w 2129937"/>
                      <a:gd name="connsiteY3" fmla="*/ 5148197 h 5148197"/>
                      <a:gd name="connsiteX4" fmla="*/ 0 w 2129937"/>
                      <a:gd name="connsiteY4" fmla="*/ 0 h 5148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937" h="5148197" extrusionOk="0">
                        <a:moveTo>
                          <a:pt x="0" y="0"/>
                        </a:moveTo>
                        <a:cubicBezTo>
                          <a:pt x="324091" y="94635"/>
                          <a:pt x="1503321" y="97187"/>
                          <a:pt x="2129937" y="0"/>
                        </a:cubicBezTo>
                        <a:cubicBezTo>
                          <a:pt x="2159881" y="2081979"/>
                          <a:pt x="2080790" y="2593619"/>
                          <a:pt x="2129937" y="5148197"/>
                        </a:cubicBezTo>
                        <a:cubicBezTo>
                          <a:pt x="1911115" y="5271023"/>
                          <a:pt x="357782" y="5008350"/>
                          <a:pt x="0" y="5148197"/>
                        </a:cubicBezTo>
                        <a:cubicBezTo>
                          <a:pt x="-67395" y="3855234"/>
                          <a:pt x="-151059" y="187706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BE6901F-0254-F0CD-2E98-360091A9E601}"/>
              </a:ext>
            </a:extLst>
          </p:cNvPr>
          <p:cNvSpPr/>
          <p:nvPr/>
        </p:nvSpPr>
        <p:spPr>
          <a:xfrm>
            <a:off x="6004560" y="2661920"/>
            <a:ext cx="4927600" cy="3744229"/>
          </a:xfrm>
          <a:prstGeom prst="rect">
            <a:avLst/>
          </a:prstGeom>
          <a:noFill/>
          <a:ln w="57150">
            <a:solidFill>
              <a:srgbClr val="0070C0"/>
            </a:solidFill>
            <a:extLst>
              <a:ext uri="{C807C97D-BFC1-408E-A445-0C87EB9F89A2}">
                <ask:lineSketchStyleProps xmlns:ask="http://schemas.microsoft.com/office/drawing/2018/sketchyshapes" sd="2228634396">
                  <a:custGeom>
                    <a:avLst/>
                    <a:gdLst>
                      <a:gd name="connsiteX0" fmla="*/ 0 w 2129937"/>
                      <a:gd name="connsiteY0" fmla="*/ 0 h 5148197"/>
                      <a:gd name="connsiteX1" fmla="*/ 2129937 w 2129937"/>
                      <a:gd name="connsiteY1" fmla="*/ 0 h 5148197"/>
                      <a:gd name="connsiteX2" fmla="*/ 2129937 w 2129937"/>
                      <a:gd name="connsiteY2" fmla="*/ 5148197 h 5148197"/>
                      <a:gd name="connsiteX3" fmla="*/ 0 w 2129937"/>
                      <a:gd name="connsiteY3" fmla="*/ 5148197 h 5148197"/>
                      <a:gd name="connsiteX4" fmla="*/ 0 w 2129937"/>
                      <a:gd name="connsiteY4" fmla="*/ 0 h 5148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937" h="5148197" extrusionOk="0">
                        <a:moveTo>
                          <a:pt x="0" y="0"/>
                        </a:moveTo>
                        <a:cubicBezTo>
                          <a:pt x="324091" y="94635"/>
                          <a:pt x="1503321" y="97187"/>
                          <a:pt x="2129937" y="0"/>
                        </a:cubicBezTo>
                        <a:cubicBezTo>
                          <a:pt x="2159881" y="2081979"/>
                          <a:pt x="2080790" y="2593619"/>
                          <a:pt x="2129937" y="5148197"/>
                        </a:cubicBezTo>
                        <a:cubicBezTo>
                          <a:pt x="1911115" y="5271023"/>
                          <a:pt x="357782" y="5008350"/>
                          <a:pt x="0" y="5148197"/>
                        </a:cubicBezTo>
                        <a:cubicBezTo>
                          <a:pt x="-67395" y="3855234"/>
                          <a:pt x="-151059" y="187706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1275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37CD-6574-9E21-71B5-F99D9E9E3101}"/>
              </a:ext>
            </a:extLst>
          </p:cNvPr>
          <p:cNvSpPr>
            <a:spLocks noGrp="1"/>
          </p:cNvSpPr>
          <p:nvPr>
            <p:ph type="title"/>
          </p:nvPr>
        </p:nvSpPr>
        <p:spPr>
          <a:xfrm>
            <a:off x="767080" y="1513205"/>
            <a:ext cx="10515600" cy="2560955"/>
          </a:xfrm>
        </p:spPr>
        <p:txBody>
          <a:bodyPr>
            <a:normAutofit fontScale="90000"/>
          </a:bodyPr>
          <a:lstStyle/>
          <a:p>
            <a:pPr algn="ctr"/>
            <a:r>
              <a:rPr lang="en-IN" sz="7200" dirty="0">
                <a:solidFill>
                  <a:schemeClr val="bg1"/>
                </a:solidFill>
              </a:rPr>
              <a:t>Command line shenanigans:</a:t>
            </a:r>
            <a:br>
              <a:rPr lang="en-IN" sz="7200" dirty="0">
                <a:solidFill>
                  <a:schemeClr val="bg1"/>
                </a:solidFill>
              </a:rPr>
            </a:br>
            <a:r>
              <a:rPr lang="en-IN" sz="7200" dirty="0">
                <a:solidFill>
                  <a:schemeClr val="bg1"/>
                </a:solidFill>
                <a:latin typeface="Cascadia Code Light" panose="020B0609020000020004" pitchFamily="49" charset="0"/>
                <a:ea typeface="Cascadia Code Light" panose="020B0609020000020004" pitchFamily="49" charset="0"/>
                <a:cs typeface="Cascadia Code Light" panose="020B0609020000020004" pitchFamily="49" charset="0"/>
              </a:rPr>
              <a:t>curl</a:t>
            </a:r>
          </a:p>
        </p:txBody>
      </p:sp>
    </p:spTree>
    <p:extLst>
      <p:ext uri="{BB962C8B-B14F-4D97-AF65-F5344CB8AC3E}">
        <p14:creationId xmlns:p14="http://schemas.microsoft.com/office/powerpoint/2010/main" val="15192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B87B-F7AC-3CC5-9C75-079A1D46B4B7}"/>
              </a:ext>
            </a:extLst>
          </p:cNvPr>
          <p:cNvSpPr>
            <a:spLocks noGrp="1"/>
          </p:cNvSpPr>
          <p:nvPr>
            <p:ph type="title"/>
          </p:nvPr>
        </p:nvSpPr>
        <p:spPr/>
        <p:txBody>
          <a:bodyPr>
            <a:normAutofit/>
          </a:bodyPr>
          <a:lstStyle/>
          <a:p>
            <a:r>
              <a:rPr lang="en-IN" sz="8000" dirty="0">
                <a:solidFill>
                  <a:schemeClr val="bg1"/>
                </a:solidFill>
              </a:rPr>
              <a:t>Exercise:</a:t>
            </a:r>
          </a:p>
        </p:txBody>
      </p:sp>
      <p:sp>
        <p:nvSpPr>
          <p:cNvPr id="6" name="Title 1">
            <a:extLst>
              <a:ext uri="{FF2B5EF4-FFF2-40B4-BE49-F238E27FC236}">
                <a16:creationId xmlns:a16="http://schemas.microsoft.com/office/drawing/2014/main" id="{1C4C8A1D-AEC2-07AA-FC5E-462DE2CDDAB4}"/>
              </a:ext>
            </a:extLst>
          </p:cNvPr>
          <p:cNvSpPr txBox="1">
            <a:spLocks/>
          </p:cNvSpPr>
          <p:nvPr/>
        </p:nvSpPr>
        <p:spPr>
          <a:xfrm>
            <a:off x="838200" y="2266716"/>
            <a:ext cx="10515600" cy="32196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4000" dirty="0">
              <a:solidFill>
                <a:schemeClr val="bg1"/>
              </a:solidFill>
            </a:endParaRPr>
          </a:p>
        </p:txBody>
      </p:sp>
      <p:sp>
        <p:nvSpPr>
          <p:cNvPr id="3" name="Title 1">
            <a:extLst>
              <a:ext uri="{FF2B5EF4-FFF2-40B4-BE49-F238E27FC236}">
                <a16:creationId xmlns:a16="http://schemas.microsoft.com/office/drawing/2014/main" id="{4611EA83-AD69-C272-16E5-FB48201A5F48}"/>
              </a:ext>
            </a:extLst>
          </p:cNvPr>
          <p:cNvSpPr txBox="1">
            <a:spLocks/>
          </p:cNvSpPr>
          <p:nvPr/>
        </p:nvSpPr>
        <p:spPr>
          <a:xfrm>
            <a:off x="939800" y="2266716"/>
            <a:ext cx="10515600" cy="34127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dirty="0">
                <a:solidFill>
                  <a:schemeClr val="bg1"/>
                </a:solidFill>
              </a:rPr>
              <a:t>Find the Wordle word for 09/05/2022, but for the NYT version this time.</a:t>
            </a:r>
          </a:p>
          <a:p>
            <a:pPr algn="ctr"/>
            <a:endParaRPr lang="en-IN" sz="4000" dirty="0">
              <a:solidFill>
                <a:schemeClr val="bg1"/>
              </a:solidFill>
            </a:endParaRPr>
          </a:p>
          <a:p>
            <a:pPr algn="ctr"/>
            <a:r>
              <a:rPr lang="en-IN" sz="4000" dirty="0">
                <a:solidFill>
                  <a:schemeClr val="bg1"/>
                </a:solidFill>
              </a:rPr>
              <a:t>(Bonus: Find, how far into the future, can you find the answers for)</a:t>
            </a:r>
          </a:p>
        </p:txBody>
      </p:sp>
      <p:pic>
        <p:nvPicPr>
          <p:cNvPr id="5" name="Picture 4">
            <a:extLst>
              <a:ext uri="{FF2B5EF4-FFF2-40B4-BE49-F238E27FC236}">
                <a16:creationId xmlns:a16="http://schemas.microsoft.com/office/drawing/2014/main" id="{CF12F2F4-388E-0511-0ABD-BD0CD46D705E}"/>
              </a:ext>
            </a:extLst>
          </p:cNvPr>
          <p:cNvPicPr>
            <a:picLocks noChangeAspect="1"/>
          </p:cNvPicPr>
          <p:nvPr/>
        </p:nvPicPr>
        <p:blipFill>
          <a:blip r:embed="rId3"/>
          <a:stretch>
            <a:fillRect/>
          </a:stretch>
        </p:blipFill>
        <p:spPr>
          <a:xfrm>
            <a:off x="8136441" y="333625"/>
            <a:ext cx="1388559" cy="1388559"/>
          </a:xfrm>
          <a:prstGeom prst="rect">
            <a:avLst/>
          </a:prstGeom>
        </p:spPr>
      </p:pic>
      <p:sp>
        <p:nvSpPr>
          <p:cNvPr id="7" name="TextBox 6">
            <a:extLst>
              <a:ext uri="{FF2B5EF4-FFF2-40B4-BE49-F238E27FC236}">
                <a16:creationId xmlns:a16="http://schemas.microsoft.com/office/drawing/2014/main" id="{C7974CDB-4A80-3495-5BAF-72EDF42A4396}"/>
              </a:ext>
            </a:extLst>
          </p:cNvPr>
          <p:cNvSpPr txBox="1"/>
          <p:nvPr/>
        </p:nvSpPr>
        <p:spPr>
          <a:xfrm>
            <a:off x="9626600" y="704740"/>
            <a:ext cx="1828800" cy="523220"/>
          </a:xfrm>
          <a:prstGeom prst="rect">
            <a:avLst/>
          </a:prstGeom>
          <a:noFill/>
        </p:spPr>
        <p:txBody>
          <a:bodyPr wrap="square" rtlCol="0">
            <a:spAutoFit/>
          </a:bodyPr>
          <a:lstStyle/>
          <a:p>
            <a:pPr algn="r"/>
            <a:r>
              <a:rPr lang="en-IN" dirty="0">
                <a:solidFill>
                  <a:schemeClr val="bg1"/>
                </a:solidFill>
              </a:rPr>
              <a:t>(QR code to the NYT version)</a:t>
            </a:r>
          </a:p>
        </p:txBody>
      </p:sp>
    </p:spTree>
    <p:extLst>
      <p:ext uri="{BB962C8B-B14F-4D97-AF65-F5344CB8AC3E}">
        <p14:creationId xmlns:p14="http://schemas.microsoft.com/office/powerpoint/2010/main" val="317789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4" descr="Background pattern&#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94" name="Google Shape;194;p24"/>
          <p:cNvPicPr preferRelativeResize="0"/>
          <p:nvPr/>
        </p:nvPicPr>
        <p:blipFill rotWithShape="1">
          <a:blip r:embed="rId4">
            <a:alphaModFix/>
          </a:blip>
          <a:srcRect/>
          <a:stretch/>
        </p:blipFill>
        <p:spPr>
          <a:xfrm>
            <a:off x="934720" y="687070"/>
            <a:ext cx="10322560" cy="5483860"/>
          </a:xfrm>
          <a:prstGeom prst="rect">
            <a:avLst/>
          </a:prstGeom>
          <a:noFill/>
          <a:ln>
            <a:noFill/>
          </a:ln>
        </p:spPr>
      </p:pic>
      <p:sp>
        <p:nvSpPr>
          <p:cNvPr id="195" name="Google Shape;195;p24"/>
          <p:cNvSpPr/>
          <p:nvPr/>
        </p:nvSpPr>
        <p:spPr>
          <a:xfrm>
            <a:off x="4257039" y="808625"/>
            <a:ext cx="548641" cy="248015"/>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 name="Google Shape;196;p24"/>
          <p:cNvSpPr/>
          <p:nvPr/>
        </p:nvSpPr>
        <p:spPr>
          <a:xfrm>
            <a:off x="963993" y="1135048"/>
            <a:ext cx="1332168" cy="4965127"/>
          </a:xfrm>
          <a:prstGeom prst="rect">
            <a:avLst/>
          </a:prstGeom>
          <a:noFill/>
          <a:ln w="5715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24"/>
          <p:cNvSpPr/>
          <p:nvPr/>
        </p:nvSpPr>
        <p:spPr>
          <a:xfrm>
            <a:off x="2325434" y="1178195"/>
            <a:ext cx="9074086" cy="3393805"/>
          </a:xfrm>
          <a:prstGeom prst="rect">
            <a:avLst/>
          </a:prstGeom>
          <a:noFill/>
          <a:ln w="5715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p24"/>
          <p:cNvSpPr/>
          <p:nvPr/>
        </p:nvSpPr>
        <p:spPr>
          <a:xfrm>
            <a:off x="2325434" y="4704081"/>
            <a:ext cx="9181175" cy="1525302"/>
          </a:xfrm>
          <a:prstGeom prst="rect">
            <a:avLst/>
          </a:prstGeom>
          <a:noFill/>
          <a:ln w="5715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26" descr="Background pattern&#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212" name="Google Shape;212;p26"/>
          <p:cNvPicPr preferRelativeResize="0"/>
          <p:nvPr/>
        </p:nvPicPr>
        <p:blipFill rotWithShape="1">
          <a:blip r:embed="rId4">
            <a:alphaModFix/>
          </a:blip>
          <a:srcRect/>
          <a:stretch/>
        </p:blipFill>
        <p:spPr>
          <a:xfrm>
            <a:off x="2799822" y="1264255"/>
            <a:ext cx="6592355" cy="4965128"/>
          </a:xfrm>
          <a:prstGeom prst="rect">
            <a:avLst/>
          </a:prstGeom>
          <a:noFill/>
          <a:ln>
            <a:noFill/>
          </a:ln>
        </p:spPr>
      </p:pic>
      <p:sp>
        <p:nvSpPr>
          <p:cNvPr id="213" name="Google Shape;213;p26"/>
          <p:cNvSpPr/>
          <p:nvPr/>
        </p:nvSpPr>
        <p:spPr>
          <a:xfrm>
            <a:off x="2799822" y="1991360"/>
            <a:ext cx="6592355" cy="712138"/>
          </a:xfrm>
          <a:prstGeom prst="rect">
            <a:avLst/>
          </a:prstGeom>
          <a:noFill/>
          <a:ln w="5715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26"/>
          <p:cNvSpPr/>
          <p:nvPr/>
        </p:nvSpPr>
        <p:spPr>
          <a:xfrm>
            <a:off x="2799822" y="2703498"/>
            <a:ext cx="6592355" cy="3525885"/>
          </a:xfrm>
          <a:prstGeom prst="rect">
            <a:avLst/>
          </a:prstGeom>
          <a:noFill/>
          <a:ln w="5715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 name="Google Shape;215;p26"/>
          <p:cNvSpPr/>
          <p:nvPr/>
        </p:nvSpPr>
        <p:spPr>
          <a:xfrm>
            <a:off x="4632961" y="1676401"/>
            <a:ext cx="843280" cy="314960"/>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16" name="Google Shape;216;p26"/>
          <p:cNvPicPr preferRelativeResize="0"/>
          <p:nvPr/>
        </p:nvPicPr>
        <p:blipFill rotWithShape="1">
          <a:blip r:embed="rId5">
            <a:alphaModFix/>
          </a:blip>
          <a:srcRect/>
          <a:stretch/>
        </p:blipFill>
        <p:spPr>
          <a:xfrm rot="993731">
            <a:off x="9621588" y="170122"/>
            <a:ext cx="1791000" cy="1791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4" descr="Background pattern&#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99" name="Google Shape;99;p14" descr="Text&#10;&#10;Description automatically generated"/>
          <p:cNvPicPr preferRelativeResize="0">
            <a:picLocks noGrp="1"/>
          </p:cNvPicPr>
          <p:nvPr>
            <p:ph type="body" idx="1"/>
          </p:nvPr>
        </p:nvPicPr>
        <p:blipFill rotWithShape="1">
          <a:blip r:embed="rId4">
            <a:alphaModFix/>
          </a:blip>
          <a:srcRect/>
          <a:stretch/>
        </p:blipFill>
        <p:spPr>
          <a:xfrm>
            <a:off x="552732" y="2631736"/>
            <a:ext cx="11334091" cy="2241329"/>
          </a:xfrm>
          <a:prstGeom prst="rect">
            <a:avLst/>
          </a:prstGeom>
          <a:noFill/>
          <a:ln>
            <a:noFill/>
          </a:ln>
        </p:spPr>
      </p:pic>
      <p:pic>
        <p:nvPicPr>
          <p:cNvPr id="100" name="Google Shape;100;p14"/>
          <p:cNvPicPr preferRelativeResize="0"/>
          <p:nvPr/>
        </p:nvPicPr>
        <p:blipFill rotWithShape="1">
          <a:blip r:embed="rId5">
            <a:alphaModFix/>
          </a:blip>
          <a:srcRect/>
          <a:stretch/>
        </p:blipFill>
        <p:spPr>
          <a:xfrm rot="993731">
            <a:off x="9621588" y="170122"/>
            <a:ext cx="1791000" cy="1791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9" descr="Background pattern&#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39" name="Google Shape;239;p29"/>
          <p:cNvSpPr txBox="1">
            <a:spLocks noGrp="1"/>
          </p:cNvSpPr>
          <p:nvPr>
            <p:ph type="title"/>
          </p:nvPr>
        </p:nvSpPr>
        <p:spPr>
          <a:xfrm>
            <a:off x="838200" y="276621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7200"/>
              <a:buFont typeface="Calibri"/>
              <a:buNone/>
            </a:pPr>
            <a:r>
              <a:rPr lang="en-IN" sz="7200">
                <a:solidFill>
                  <a:schemeClr val="lt1"/>
                </a:solidFill>
              </a:rPr>
              <a:t>Over to the next speaker…</a:t>
            </a:r>
            <a:endParaRPr/>
          </a:p>
        </p:txBody>
      </p:sp>
      <p:pic>
        <p:nvPicPr>
          <p:cNvPr id="240" name="Google Shape;240;p29"/>
          <p:cNvPicPr preferRelativeResize="0"/>
          <p:nvPr/>
        </p:nvPicPr>
        <p:blipFill rotWithShape="1">
          <a:blip r:embed="rId4">
            <a:alphaModFix/>
          </a:blip>
          <a:srcRect/>
          <a:stretch/>
        </p:blipFill>
        <p:spPr>
          <a:xfrm rot="993731">
            <a:off x="9621588" y="170122"/>
            <a:ext cx="1791000" cy="1791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5" descr="Background pattern&#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07" name="Google Shape;107;p15" descr="Chrome DevTools Image"/>
          <p:cNvPicPr preferRelativeResize="0">
            <a:picLocks noGrp="1"/>
          </p:cNvPicPr>
          <p:nvPr>
            <p:ph type="body" idx="1"/>
          </p:nvPr>
        </p:nvPicPr>
        <p:blipFill rotWithShape="1">
          <a:blip r:embed="rId4">
            <a:alphaModFix/>
          </a:blip>
          <a:srcRect/>
          <a:stretch/>
        </p:blipFill>
        <p:spPr>
          <a:xfrm>
            <a:off x="1925168" y="670021"/>
            <a:ext cx="8027032" cy="6111820"/>
          </a:xfrm>
          <a:prstGeom prst="rect">
            <a:avLst/>
          </a:prstGeom>
          <a:noFill/>
          <a:ln>
            <a:noFill/>
          </a:ln>
        </p:spPr>
      </p:pic>
      <p:pic>
        <p:nvPicPr>
          <p:cNvPr id="108" name="Google Shape;108;p15"/>
          <p:cNvPicPr preferRelativeResize="0"/>
          <p:nvPr/>
        </p:nvPicPr>
        <p:blipFill rotWithShape="1">
          <a:blip r:embed="rId5">
            <a:alphaModFix/>
          </a:blip>
          <a:srcRect/>
          <a:stretch/>
        </p:blipFill>
        <p:spPr>
          <a:xfrm rot="993731">
            <a:off x="9621588" y="170122"/>
            <a:ext cx="1791000" cy="1791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6" descr="Background pattern&#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5" name="Google Shape;115;p16"/>
          <p:cNvSpPr txBox="1">
            <a:spLocks noGrp="1"/>
          </p:cNvSpPr>
          <p:nvPr>
            <p:ph type="ctrTitle"/>
          </p:nvPr>
        </p:nvSpPr>
        <p:spPr>
          <a:xfrm>
            <a:off x="1382889" y="1884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8000"/>
              <a:buFont typeface="Calibri"/>
              <a:buNone/>
            </a:pPr>
            <a:r>
              <a:rPr lang="en-IN" sz="8000">
                <a:solidFill>
                  <a:schemeClr val="lt1"/>
                </a:solidFill>
              </a:rPr>
              <a:t>Task: Visit Wikipedia and open DevTools</a:t>
            </a:r>
            <a:endParaRPr sz="8000">
              <a:solidFill>
                <a:schemeClr val="lt1"/>
              </a:solidFill>
            </a:endParaRPr>
          </a:p>
        </p:txBody>
      </p:sp>
      <p:pic>
        <p:nvPicPr>
          <p:cNvPr id="116" name="Google Shape;116;p16"/>
          <p:cNvPicPr preferRelativeResize="0"/>
          <p:nvPr/>
        </p:nvPicPr>
        <p:blipFill rotWithShape="1">
          <a:blip r:embed="rId4">
            <a:alphaModFix/>
          </a:blip>
          <a:srcRect/>
          <a:stretch/>
        </p:blipFill>
        <p:spPr>
          <a:xfrm rot="993731">
            <a:off x="9621588" y="170122"/>
            <a:ext cx="1791000" cy="1791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17" descr="Background pattern&#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27" name="Google Shape;127;p17"/>
          <p:cNvPicPr preferRelativeResize="0">
            <a:picLocks noGrp="1"/>
          </p:cNvPicPr>
          <p:nvPr>
            <p:ph type="body" idx="1"/>
          </p:nvPr>
        </p:nvPicPr>
        <p:blipFill rotWithShape="1">
          <a:blip r:embed="rId4">
            <a:alphaModFix/>
          </a:blip>
          <a:srcRect/>
          <a:stretch/>
        </p:blipFill>
        <p:spPr>
          <a:xfrm>
            <a:off x="2354042" y="297087"/>
            <a:ext cx="7489887" cy="6256337"/>
          </a:xfrm>
          <a:prstGeom prst="rect">
            <a:avLst/>
          </a:prstGeom>
          <a:noFill/>
          <a:ln>
            <a:noFill/>
          </a:ln>
        </p:spPr>
      </p:pic>
      <p:sp>
        <p:nvSpPr>
          <p:cNvPr id="123" name="Google Shape;123;p17"/>
          <p:cNvSpPr/>
          <p:nvPr/>
        </p:nvSpPr>
        <p:spPr>
          <a:xfrm>
            <a:off x="2808515" y="550505"/>
            <a:ext cx="788126" cy="262295"/>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17"/>
          <p:cNvSpPr/>
          <p:nvPr/>
        </p:nvSpPr>
        <p:spPr>
          <a:xfrm>
            <a:off x="2348071" y="914400"/>
            <a:ext cx="4351309" cy="5393094"/>
          </a:xfrm>
          <a:prstGeom prst="rect">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17"/>
          <p:cNvSpPr/>
          <p:nvPr/>
        </p:nvSpPr>
        <p:spPr>
          <a:xfrm>
            <a:off x="6830008" y="1055850"/>
            <a:ext cx="3097763" cy="5139676"/>
          </a:xfrm>
          <a:prstGeom prst="rect">
            <a:avLst/>
          </a:prstGeom>
          <a:noFill/>
          <a:ln w="381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6" name="Google Shape;126;p17"/>
          <p:cNvPicPr preferRelativeResize="0"/>
          <p:nvPr/>
        </p:nvPicPr>
        <p:blipFill rotWithShape="1">
          <a:blip r:embed="rId5">
            <a:alphaModFix/>
          </a:blip>
          <a:srcRect/>
          <a:stretch/>
        </p:blipFill>
        <p:spPr>
          <a:xfrm rot="993731">
            <a:off x="9621588" y="170122"/>
            <a:ext cx="1791000" cy="1791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18" descr="Background pattern&#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34" name="Google Shape;134;p18"/>
          <p:cNvPicPr preferRelativeResize="0"/>
          <p:nvPr/>
        </p:nvPicPr>
        <p:blipFill rotWithShape="1">
          <a:blip r:embed="rId4">
            <a:alphaModFix/>
          </a:blip>
          <a:srcRect/>
          <a:stretch/>
        </p:blipFill>
        <p:spPr>
          <a:xfrm>
            <a:off x="482252" y="1554236"/>
            <a:ext cx="5613748" cy="3948834"/>
          </a:xfrm>
          <a:prstGeom prst="rect">
            <a:avLst/>
          </a:prstGeom>
          <a:noFill/>
          <a:ln>
            <a:noFill/>
          </a:ln>
        </p:spPr>
      </p:pic>
      <p:pic>
        <p:nvPicPr>
          <p:cNvPr id="135" name="Google Shape;135;p18" descr="Blurred screenshot of close up &quot;passport&quot; number"/>
          <p:cNvPicPr preferRelativeResize="0"/>
          <p:nvPr/>
        </p:nvPicPr>
        <p:blipFill rotWithShape="1">
          <a:blip r:embed="rId5">
            <a:alphaModFix/>
          </a:blip>
          <a:srcRect/>
          <a:stretch/>
        </p:blipFill>
        <p:spPr>
          <a:xfrm>
            <a:off x="564227" y="5730875"/>
            <a:ext cx="7162800" cy="762000"/>
          </a:xfrm>
          <a:prstGeom prst="rect">
            <a:avLst/>
          </a:prstGeom>
          <a:noFill/>
          <a:ln>
            <a:noFill/>
          </a:ln>
        </p:spPr>
      </p:pic>
      <p:pic>
        <p:nvPicPr>
          <p:cNvPr id="136" name="Google Shape;136;p18"/>
          <p:cNvPicPr preferRelativeResize="0"/>
          <p:nvPr/>
        </p:nvPicPr>
        <p:blipFill rotWithShape="1">
          <a:blip r:embed="rId6">
            <a:alphaModFix/>
          </a:blip>
          <a:srcRect/>
          <a:stretch/>
        </p:blipFill>
        <p:spPr>
          <a:xfrm>
            <a:off x="4145627" y="4329241"/>
            <a:ext cx="8617400" cy="1249788"/>
          </a:xfrm>
          <a:prstGeom prst="rect">
            <a:avLst/>
          </a:prstGeom>
          <a:noFill/>
          <a:ln>
            <a:noFill/>
          </a:ln>
        </p:spPr>
      </p:pic>
      <p:pic>
        <p:nvPicPr>
          <p:cNvPr id="137" name="Google Shape;137;p18"/>
          <p:cNvPicPr preferRelativeResize="0"/>
          <p:nvPr/>
        </p:nvPicPr>
        <p:blipFill rotWithShape="1">
          <a:blip r:embed="rId7">
            <a:alphaModFix/>
          </a:blip>
          <a:srcRect/>
          <a:stretch/>
        </p:blipFill>
        <p:spPr>
          <a:xfrm>
            <a:off x="6484128" y="1873191"/>
            <a:ext cx="5890770" cy="2057578"/>
          </a:xfrm>
          <a:prstGeom prst="rect">
            <a:avLst/>
          </a:prstGeom>
          <a:noFill/>
          <a:ln>
            <a:noFill/>
          </a:ln>
        </p:spPr>
      </p:pic>
      <p:sp>
        <p:nvSpPr>
          <p:cNvPr id="138" name="Google Shape;13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IN">
                <a:solidFill>
                  <a:schemeClr val="lt1"/>
                </a:solidFill>
              </a:rPr>
              <a:t>Surprise! You know enough to actually hack!</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19" descr="Background pattern&#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45" name="Google Shape;145;p19"/>
          <p:cNvPicPr preferRelativeResize="0">
            <a:picLocks noGrp="1"/>
          </p:cNvPicPr>
          <p:nvPr>
            <p:ph type="body" idx="1"/>
          </p:nvPr>
        </p:nvPicPr>
        <p:blipFill rotWithShape="1">
          <a:blip r:embed="rId4">
            <a:alphaModFix/>
          </a:blip>
          <a:srcRect/>
          <a:stretch/>
        </p:blipFill>
        <p:spPr>
          <a:xfrm>
            <a:off x="2354042" y="297087"/>
            <a:ext cx="7489887" cy="6256337"/>
          </a:xfrm>
          <a:prstGeom prst="rect">
            <a:avLst/>
          </a:prstGeom>
          <a:noFill/>
          <a:ln>
            <a:noFill/>
          </a:ln>
        </p:spPr>
      </p:pic>
      <p:sp>
        <p:nvSpPr>
          <p:cNvPr id="146" name="Google Shape;146;p19"/>
          <p:cNvSpPr/>
          <p:nvPr/>
        </p:nvSpPr>
        <p:spPr>
          <a:xfrm>
            <a:off x="2808515" y="550505"/>
            <a:ext cx="788126" cy="262295"/>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7" name="Google Shape;147;p19"/>
          <p:cNvSpPr/>
          <p:nvPr/>
        </p:nvSpPr>
        <p:spPr>
          <a:xfrm>
            <a:off x="2348071" y="914400"/>
            <a:ext cx="4351309" cy="5393094"/>
          </a:xfrm>
          <a:prstGeom prst="rect">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8" name="Google Shape;148;p19"/>
          <p:cNvSpPr/>
          <p:nvPr/>
        </p:nvSpPr>
        <p:spPr>
          <a:xfrm>
            <a:off x="6830008" y="1055850"/>
            <a:ext cx="3097763" cy="5139676"/>
          </a:xfrm>
          <a:prstGeom prst="rect">
            <a:avLst/>
          </a:prstGeom>
          <a:noFill/>
          <a:ln w="381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9" name="Google Shape;149;p19"/>
          <p:cNvSpPr/>
          <p:nvPr/>
        </p:nvSpPr>
        <p:spPr>
          <a:xfrm>
            <a:off x="2379344" y="523835"/>
            <a:ext cx="299085" cy="262295"/>
          </a:xfrm>
          <a:prstGeom prst="rect">
            <a:avLst/>
          </a:prstGeom>
          <a:noFill/>
          <a:ln w="381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50" name="Google Shape;150;p19"/>
          <p:cNvPicPr preferRelativeResize="0"/>
          <p:nvPr/>
        </p:nvPicPr>
        <p:blipFill rotWithShape="1">
          <a:blip r:embed="rId5">
            <a:alphaModFix/>
          </a:blip>
          <a:srcRect/>
          <a:stretch/>
        </p:blipFill>
        <p:spPr>
          <a:xfrm rot="993731">
            <a:off x="9844845" y="160350"/>
            <a:ext cx="1791000" cy="1791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0" descr="Background pattern&#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57" name="Google Shape;15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IN">
                <a:solidFill>
                  <a:schemeClr val="lt1"/>
                </a:solidFill>
              </a:rPr>
              <a:t>DevTools Command Palette: Ctrl-Shift-P</a:t>
            </a:r>
            <a:endParaRPr/>
          </a:p>
        </p:txBody>
      </p:sp>
      <p:pic>
        <p:nvPicPr>
          <p:cNvPr id="158" name="Google Shape;158;p20" descr="The Command Menu."/>
          <p:cNvPicPr preferRelativeResize="0">
            <a:picLocks noGrp="1"/>
          </p:cNvPicPr>
          <p:nvPr>
            <p:ph type="body" idx="1"/>
          </p:nvPr>
        </p:nvPicPr>
        <p:blipFill rotWithShape="1">
          <a:blip r:embed="rId4">
            <a:alphaModFix/>
          </a:blip>
          <a:srcRect/>
          <a:stretch/>
        </p:blipFill>
        <p:spPr>
          <a:xfrm>
            <a:off x="2617726" y="1642127"/>
            <a:ext cx="6637865" cy="4850748"/>
          </a:xfrm>
          <a:prstGeom prst="rect">
            <a:avLst/>
          </a:prstGeom>
          <a:noFill/>
          <a:ln>
            <a:noFill/>
          </a:ln>
        </p:spPr>
      </p:pic>
      <p:pic>
        <p:nvPicPr>
          <p:cNvPr id="159" name="Google Shape;159;p20"/>
          <p:cNvPicPr preferRelativeResize="0"/>
          <p:nvPr/>
        </p:nvPicPr>
        <p:blipFill rotWithShape="1">
          <a:blip r:embed="rId5">
            <a:alphaModFix/>
          </a:blip>
          <a:srcRect/>
          <a:stretch/>
        </p:blipFill>
        <p:spPr>
          <a:xfrm rot="993731">
            <a:off x="9792388" y="218114"/>
            <a:ext cx="1791000" cy="1791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1" descr="Background pattern&#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66" name="Google Shape;166;p21"/>
          <p:cNvSpPr txBox="1">
            <a:spLocks noGrp="1"/>
          </p:cNvSpPr>
          <p:nvPr>
            <p:ph type="title"/>
          </p:nvPr>
        </p:nvSpPr>
        <p:spPr>
          <a:xfrm>
            <a:off x="300627" y="1193399"/>
            <a:ext cx="11348579" cy="275792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6000"/>
              <a:buFont typeface="Calibri"/>
              <a:buNone/>
            </a:pPr>
            <a:r>
              <a:rPr lang="en-IN" sz="6000">
                <a:solidFill>
                  <a:schemeClr val="lt1"/>
                </a:solidFill>
              </a:rPr>
              <a:t>Psst….</a:t>
            </a:r>
            <a:br>
              <a:rPr lang="en-IN" sz="6000">
                <a:solidFill>
                  <a:schemeClr val="lt1"/>
                </a:solidFill>
              </a:rPr>
            </a:br>
            <a:r>
              <a:rPr lang="en-IN" sz="6000">
                <a:solidFill>
                  <a:schemeClr val="lt1"/>
                </a:solidFill>
              </a:rPr>
              <a:t>News publishers hate this one trick!! </a:t>
            </a:r>
            <a:br>
              <a:rPr lang="en-IN" sz="6000">
                <a:solidFill>
                  <a:schemeClr val="lt1"/>
                </a:solidFill>
              </a:rPr>
            </a:br>
            <a:r>
              <a:rPr lang="en-IN" sz="6000">
                <a:solidFill>
                  <a:schemeClr val="lt1"/>
                </a:solidFill>
              </a:rPr>
              <a:t>Get rid of paywalls small and big*!</a:t>
            </a:r>
            <a:endParaRPr/>
          </a:p>
        </p:txBody>
      </p:sp>
      <p:pic>
        <p:nvPicPr>
          <p:cNvPr id="167" name="Google Shape;167;p21"/>
          <p:cNvPicPr preferRelativeResize="0"/>
          <p:nvPr/>
        </p:nvPicPr>
        <p:blipFill rotWithShape="1">
          <a:blip r:embed="rId4">
            <a:alphaModFix/>
          </a:blip>
          <a:srcRect/>
          <a:stretch/>
        </p:blipFill>
        <p:spPr>
          <a:xfrm>
            <a:off x="2572301" y="4385495"/>
            <a:ext cx="7513761" cy="1686257"/>
          </a:xfrm>
          <a:prstGeom prst="rect">
            <a:avLst/>
          </a:prstGeom>
          <a:noFill/>
          <a:ln>
            <a:noFill/>
          </a:ln>
        </p:spPr>
      </p:pic>
      <p:sp>
        <p:nvSpPr>
          <p:cNvPr id="168" name="Google Shape;168;p21"/>
          <p:cNvSpPr txBox="1"/>
          <p:nvPr/>
        </p:nvSpPr>
        <p:spPr>
          <a:xfrm>
            <a:off x="9672320" y="6374907"/>
            <a:ext cx="29667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dirty="0">
                <a:solidFill>
                  <a:schemeClr val="bg1"/>
                </a:solidFill>
                <a:latin typeface="Calibri"/>
                <a:ea typeface="Calibri"/>
                <a:cs typeface="Calibri"/>
                <a:sym typeface="Calibri"/>
              </a:rPr>
              <a:t>*Not guaranteed to work</a:t>
            </a:r>
            <a:endParaRPr dirty="0">
              <a:solidFill>
                <a:schemeClr val="bg1"/>
              </a:solidFill>
            </a:endParaRPr>
          </a:p>
        </p:txBody>
      </p:sp>
      <p:pic>
        <p:nvPicPr>
          <p:cNvPr id="169" name="Google Shape;169;p21"/>
          <p:cNvPicPr preferRelativeResize="0"/>
          <p:nvPr/>
        </p:nvPicPr>
        <p:blipFill rotWithShape="1">
          <a:blip r:embed="rId5">
            <a:alphaModFix/>
          </a:blip>
          <a:srcRect/>
          <a:stretch/>
        </p:blipFill>
        <p:spPr>
          <a:xfrm rot="993731">
            <a:off x="9621588" y="170122"/>
            <a:ext cx="1791000" cy="1791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886d4d38-8e38-4612-b838-4a4a7f53a24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B67E5E76DFA047917598CC27552B8F" ma:contentTypeVersion="13" ma:contentTypeDescription="Create a new document." ma:contentTypeScope="" ma:versionID="fe4e54954386df80f54c060badf0f9fb">
  <xsd:schema xmlns:xsd="http://www.w3.org/2001/XMLSchema" xmlns:xs="http://www.w3.org/2001/XMLSchema" xmlns:p="http://schemas.microsoft.com/office/2006/metadata/properties" xmlns:ns3="886d4d38-8e38-4612-b838-4a4a7f53a24c" xmlns:ns4="aaccab56-0341-49fa-8608-ca5ad54e6053" targetNamespace="http://schemas.microsoft.com/office/2006/metadata/properties" ma:root="true" ma:fieldsID="5d70caec016e1b1fb97b4e7a7d103feb" ns3:_="" ns4:_="">
    <xsd:import namespace="886d4d38-8e38-4612-b838-4a4a7f53a24c"/>
    <xsd:import namespace="aaccab56-0341-49fa-8608-ca5ad54e605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4:SharedWithUsers" minOccurs="0"/>
                <xsd:element ref="ns4:SharedWithDetails" minOccurs="0"/>
                <xsd:element ref="ns4:SharingHintHash" minOccurs="0"/>
                <xsd:element ref="ns3:_activity"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6d4d38-8e38-4612-b838-4a4a7f53a2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accab56-0341-49fa-8608-ca5ad54e605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C15149-4615-4F9D-A7A9-2C464D7645B0}">
  <ds:schemaRefs>
    <ds:schemaRef ds:uri="http://schemas.microsoft.com/sharepoint/v3/contenttype/forms"/>
  </ds:schemaRefs>
</ds:datastoreItem>
</file>

<file path=customXml/itemProps2.xml><?xml version="1.0" encoding="utf-8"?>
<ds:datastoreItem xmlns:ds="http://schemas.openxmlformats.org/officeDocument/2006/customXml" ds:itemID="{E219E45D-ED3D-47F2-B8F4-C02AF8D0D433}">
  <ds:schemaRefs>
    <ds:schemaRef ds:uri="http://purl.org/dc/elements/1.1/"/>
    <ds:schemaRef ds:uri="http://schemas.microsoft.com/office/2006/metadata/properties"/>
    <ds:schemaRef ds:uri="886d4d38-8e38-4612-b838-4a4a7f53a24c"/>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aaccab56-0341-49fa-8608-ca5ad54e6053"/>
    <ds:schemaRef ds:uri="http://www.w3.org/XML/1998/namespace"/>
    <ds:schemaRef ds:uri="http://purl.org/dc/dcmitype/"/>
  </ds:schemaRefs>
</ds:datastoreItem>
</file>

<file path=customXml/itemProps3.xml><?xml version="1.0" encoding="utf-8"?>
<ds:datastoreItem xmlns:ds="http://schemas.openxmlformats.org/officeDocument/2006/customXml" ds:itemID="{A9D7BDE4-4444-43AC-8CAF-E5E0AED360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6d4d38-8e38-4612-b838-4a4a7f53a24c"/>
    <ds:schemaRef ds:uri="aaccab56-0341-49fa-8608-ca5ad54e60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143</TotalTime>
  <Words>1403</Words>
  <Application>Microsoft Office PowerPoint</Application>
  <PresentationFormat>Widescreen</PresentationFormat>
  <Paragraphs>91</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Task: Visit Wikipedia and open DevTools</vt:lpstr>
      <vt:lpstr>PowerPoint Presentation</vt:lpstr>
      <vt:lpstr>Surprise! You know enough to actually hack!</vt:lpstr>
      <vt:lpstr>PowerPoint Presentation</vt:lpstr>
      <vt:lpstr>DevTools Command Palette: Ctrl-Shift-P</vt:lpstr>
      <vt:lpstr>Psst…. News publishers hate this one trick!!  Get rid of paywalls small and big*!</vt:lpstr>
      <vt:lpstr>PowerPoint Presentation</vt:lpstr>
      <vt:lpstr>Let’s play…</vt:lpstr>
      <vt:lpstr>Let’s play…</vt:lpstr>
      <vt:lpstr>Exercise:</vt:lpstr>
      <vt:lpstr>PowerPoint Presentation</vt:lpstr>
      <vt:lpstr>PowerPoint Presentation</vt:lpstr>
      <vt:lpstr>Command line shenanigans: curl</vt:lpstr>
      <vt:lpstr>Exercise:</vt:lpstr>
      <vt:lpstr>PowerPoint Presentation</vt:lpstr>
      <vt:lpstr>PowerPoint Presentation</vt:lpstr>
      <vt:lpstr>Over to the next speaker…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Monish Singhal</cp:lastModifiedBy>
  <cp:revision>8</cp:revision>
  <dcterms:modified xsi:type="dcterms:W3CDTF">2023-03-21T12:54:17Z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0x01010086B67E5E76DFA047917598CC27552B8F</vt:lpwstr>
  </property>
</Properties>
</file>