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 id="276" r:id="rId22"/>
    <p:sldId id="277" r:id="rId23"/>
    <p:sldId id="278" r:id="rId24"/>
    <p:sldId id="279" r:id="rId25"/>
    <p:sldId id="285" r:id="rId26"/>
    <p:sldId id="280" r:id="rId27"/>
    <p:sldId id="281" r:id="rId28"/>
    <p:sldId id="282" r:id="rId29"/>
    <p:sldId id="283" r:id="rId30"/>
    <p:sldId id="284"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94660"/>
  </p:normalViewPr>
  <p:slideViewPr>
    <p:cSldViewPr snapToGrid="0">
      <p:cViewPr varScale="1">
        <p:scale>
          <a:sx n="85" d="100"/>
          <a:sy n="85" d="100"/>
        </p:scale>
        <p:origin x="48" y="2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cap="all"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Friday, November 4, 2022</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81865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Friday, November 4,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89196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Friday, November 4,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59791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Friday, November 4, 2022</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97542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Friday, November 4,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216365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Friday, November 4,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900560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Friday, November 4, 2022</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79807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Friday, November 4, 2022</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698401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Friday, November 4, 2022</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30491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Friday, November 4,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750842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Friday, November 4,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853286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Friday, November 4, 2022</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970417798"/>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hf sldNum="0" hdr="0" ftr="0" dt="0"/>
  <p:txStyles>
    <p:title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hyperlink" Target="https://itservices.usc.edu/qualtric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2DFF2D-EA41-4CBE-9659-C2917E488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6FA5D1-7EC0-E5FF-7486-AFBC79AF11B0}"/>
              </a:ext>
            </a:extLst>
          </p:cNvPr>
          <p:cNvSpPr>
            <a:spLocks noGrp="1"/>
          </p:cNvSpPr>
          <p:nvPr>
            <p:ph type="ctrTitle"/>
          </p:nvPr>
        </p:nvSpPr>
        <p:spPr>
          <a:xfrm>
            <a:off x="720000" y="720000"/>
            <a:ext cx="5015638" cy="2804400"/>
          </a:xfrm>
        </p:spPr>
        <p:txBody>
          <a:bodyPr>
            <a:normAutofit/>
          </a:bodyPr>
          <a:lstStyle/>
          <a:p>
            <a:r>
              <a:rPr lang="en-US" dirty="0"/>
              <a:t>Qualtrics and Experiment Implementation</a:t>
            </a:r>
          </a:p>
        </p:txBody>
      </p:sp>
      <p:sp>
        <p:nvSpPr>
          <p:cNvPr id="3" name="Subtitle 2">
            <a:extLst>
              <a:ext uri="{FF2B5EF4-FFF2-40B4-BE49-F238E27FC236}">
                <a16:creationId xmlns:a16="http://schemas.microsoft.com/office/drawing/2014/main" id="{C9853BFD-DB66-6287-0728-11F5916F2FC1}"/>
              </a:ext>
            </a:extLst>
          </p:cNvPr>
          <p:cNvSpPr>
            <a:spLocks noGrp="1"/>
          </p:cNvSpPr>
          <p:nvPr>
            <p:ph type="subTitle" idx="1"/>
          </p:nvPr>
        </p:nvSpPr>
        <p:spPr>
          <a:xfrm>
            <a:off x="720000" y="3830399"/>
            <a:ext cx="5015638" cy="1936800"/>
          </a:xfrm>
        </p:spPr>
        <p:txBody>
          <a:bodyPr>
            <a:normAutofit/>
          </a:bodyPr>
          <a:lstStyle/>
          <a:p>
            <a:r>
              <a:rPr lang="en-US"/>
              <a:t>PHIL246 Lab 9</a:t>
            </a:r>
          </a:p>
          <a:p>
            <a:r>
              <a:rPr lang="en-US"/>
              <a:t>November 4, 2022</a:t>
            </a:r>
            <a:endParaRPr lang="en-US" dirty="0"/>
          </a:p>
        </p:txBody>
      </p:sp>
      <p:pic>
        <p:nvPicPr>
          <p:cNvPr id="4" name="Picture 3">
            <a:extLst>
              <a:ext uri="{FF2B5EF4-FFF2-40B4-BE49-F238E27FC236}">
                <a16:creationId xmlns:a16="http://schemas.microsoft.com/office/drawing/2014/main" id="{9008A351-3901-DC5D-909D-8084366A650D}"/>
              </a:ext>
            </a:extLst>
          </p:cNvPr>
          <p:cNvPicPr>
            <a:picLocks noChangeAspect="1"/>
          </p:cNvPicPr>
          <p:nvPr/>
        </p:nvPicPr>
        <p:blipFill rotWithShape="1">
          <a:blip r:embed="rId2"/>
          <a:srcRect l="38069"/>
          <a:stretch/>
        </p:blipFill>
        <p:spPr>
          <a:xfrm>
            <a:off x="6529067" y="10"/>
            <a:ext cx="5662935" cy="6857990"/>
          </a:xfrm>
          <a:custGeom>
            <a:avLst/>
            <a:gdLst/>
            <a:ahLst/>
            <a:cxnLst/>
            <a:rect l="l" t="t" r="r" b="b"/>
            <a:pathLst>
              <a:path w="5662935" h="6858000">
                <a:moveTo>
                  <a:pt x="598332" y="0"/>
                </a:moveTo>
                <a:lnTo>
                  <a:pt x="5662935" y="0"/>
                </a:lnTo>
                <a:lnTo>
                  <a:pt x="5662935" y="6858000"/>
                </a:lnTo>
                <a:lnTo>
                  <a:pt x="0" y="6858000"/>
                </a:lnTo>
                <a:lnTo>
                  <a:pt x="78957" y="6777438"/>
                </a:lnTo>
                <a:cubicBezTo>
                  <a:pt x="291624" y="6544265"/>
                  <a:pt x="490445" y="6275955"/>
                  <a:pt x="672224" y="5969316"/>
                </a:cubicBezTo>
                <a:cubicBezTo>
                  <a:pt x="914597" y="5515036"/>
                  <a:pt x="1066080" y="5030470"/>
                  <a:pt x="1217563" y="4515619"/>
                </a:cubicBezTo>
                <a:cubicBezTo>
                  <a:pt x="1338748" y="3970483"/>
                  <a:pt x="1399341" y="3516203"/>
                  <a:pt x="1399341" y="3061922"/>
                </a:cubicBezTo>
                <a:cubicBezTo>
                  <a:pt x="1399341" y="1948936"/>
                  <a:pt x="1190580" y="1021447"/>
                  <a:pt x="773055" y="279455"/>
                </a:cubicBezTo>
                <a:close/>
              </a:path>
            </a:pathLst>
          </a:custGeom>
        </p:spPr>
      </p:pic>
    </p:spTree>
    <p:extLst>
      <p:ext uri="{BB962C8B-B14F-4D97-AF65-F5344CB8AC3E}">
        <p14:creationId xmlns:p14="http://schemas.microsoft.com/office/powerpoint/2010/main" val="2197778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75D47-1E28-32D8-9BCC-C00517ACD601}"/>
              </a:ext>
            </a:extLst>
          </p:cNvPr>
          <p:cNvSpPr>
            <a:spLocks noGrp="1"/>
          </p:cNvSpPr>
          <p:nvPr>
            <p:ph type="title"/>
          </p:nvPr>
        </p:nvSpPr>
        <p:spPr/>
        <p:txBody>
          <a:bodyPr/>
          <a:lstStyle/>
          <a:p>
            <a:r>
              <a:rPr lang="en-US" dirty="0"/>
              <a:t>Experiment 2: Practice trials</a:t>
            </a:r>
          </a:p>
        </p:txBody>
      </p:sp>
      <p:sp>
        <p:nvSpPr>
          <p:cNvPr id="4" name="Content Placeholder 3">
            <a:extLst>
              <a:ext uri="{FF2B5EF4-FFF2-40B4-BE49-F238E27FC236}">
                <a16:creationId xmlns:a16="http://schemas.microsoft.com/office/drawing/2014/main" id="{4B81A484-C47F-FC86-B972-1BB3F3B45C38}"/>
              </a:ext>
            </a:extLst>
          </p:cNvPr>
          <p:cNvSpPr>
            <a:spLocks noGrp="1"/>
          </p:cNvSpPr>
          <p:nvPr>
            <p:ph sz="half" idx="2"/>
          </p:nvPr>
        </p:nvSpPr>
        <p:spPr>
          <a:xfrm>
            <a:off x="6468199" y="1812086"/>
            <a:ext cx="5003801" cy="3234576"/>
          </a:xfrm>
        </p:spPr>
        <p:txBody>
          <a:bodyPr>
            <a:normAutofit/>
          </a:bodyPr>
          <a:lstStyle/>
          <a:p>
            <a:pPr marL="0" indent="0">
              <a:buNone/>
            </a:pPr>
            <a:endParaRPr lang="en-US" sz="2400" dirty="0"/>
          </a:p>
          <a:p>
            <a:pPr marL="0" indent="0">
              <a:buNone/>
            </a:pPr>
            <a:r>
              <a:rPr lang="en-US" sz="2400" dirty="0"/>
              <a:t>All of the animals are pets.</a:t>
            </a:r>
          </a:p>
          <a:p>
            <a:pPr marL="0" indent="0">
              <a:buNone/>
            </a:pPr>
            <a:endParaRPr lang="en-US" sz="2400" dirty="0"/>
          </a:p>
          <a:p>
            <a:pPr marL="0" indent="0">
              <a:buNone/>
            </a:pPr>
            <a:r>
              <a:rPr lang="en-US" sz="2400" dirty="0"/>
              <a:t>All of the animals are dogs.</a:t>
            </a:r>
          </a:p>
        </p:txBody>
      </p:sp>
      <p:pic>
        <p:nvPicPr>
          <p:cNvPr id="5" name="Content Placeholder 4">
            <a:extLst>
              <a:ext uri="{FF2B5EF4-FFF2-40B4-BE49-F238E27FC236}">
                <a16:creationId xmlns:a16="http://schemas.microsoft.com/office/drawing/2014/main" id="{2E109767-3A85-B4E2-9258-ED37DF4DA0C9}"/>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l="18433" t="10858" r="18322" b="11224"/>
          <a:stretch/>
        </p:blipFill>
        <p:spPr bwMode="auto">
          <a:xfrm>
            <a:off x="527118" y="1811337"/>
            <a:ext cx="4668569" cy="32353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8067740-84BF-E4ED-06D1-47B02CABE1C8}"/>
              </a:ext>
            </a:extLst>
          </p:cNvPr>
          <p:cNvSpPr txBox="1"/>
          <p:nvPr/>
        </p:nvSpPr>
        <p:spPr>
          <a:xfrm>
            <a:off x="1316831" y="5559086"/>
            <a:ext cx="9558338" cy="369332"/>
          </a:xfrm>
          <a:prstGeom prst="rect">
            <a:avLst/>
          </a:prstGeom>
          <a:noFill/>
        </p:spPr>
        <p:txBody>
          <a:bodyPr wrap="square" rtlCol="0">
            <a:spAutoFit/>
          </a:bodyPr>
          <a:lstStyle/>
          <a:p>
            <a:pPr algn="ctr"/>
            <a:r>
              <a:rPr lang="en-US" dirty="0"/>
              <a:t>Expected result: participants will pick the second sentence.</a:t>
            </a:r>
          </a:p>
        </p:txBody>
      </p:sp>
    </p:spTree>
    <p:extLst>
      <p:ext uri="{BB962C8B-B14F-4D97-AF65-F5344CB8AC3E}">
        <p14:creationId xmlns:p14="http://schemas.microsoft.com/office/powerpoint/2010/main" val="95805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9451F-F6BE-A82B-C3AF-22278FC080A0}"/>
              </a:ext>
            </a:extLst>
          </p:cNvPr>
          <p:cNvSpPr>
            <a:spLocks noGrp="1"/>
          </p:cNvSpPr>
          <p:nvPr>
            <p:ph type="title"/>
          </p:nvPr>
        </p:nvSpPr>
        <p:spPr/>
        <p:txBody>
          <a:bodyPr/>
          <a:lstStyle/>
          <a:p>
            <a:r>
              <a:rPr lang="en-US" dirty="0"/>
              <a:t>Practice trial 2</a:t>
            </a:r>
          </a:p>
        </p:txBody>
      </p:sp>
      <p:pic>
        <p:nvPicPr>
          <p:cNvPr id="2050" name="Picture 2">
            <a:extLst>
              <a:ext uri="{FF2B5EF4-FFF2-40B4-BE49-F238E27FC236}">
                <a16:creationId xmlns:a16="http://schemas.microsoft.com/office/drawing/2014/main" id="{F2A54141-A4A1-8A73-DDB9-18DE295EC8D9}"/>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l="19147" t="10604" r="18179" b="10970"/>
          <a:stretch/>
        </p:blipFill>
        <p:spPr bwMode="auto">
          <a:xfrm>
            <a:off x="1235869" y="1785937"/>
            <a:ext cx="3136107" cy="220741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E23C602-F79B-AB7B-CE59-B5E82C208D47}"/>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18175" t="11551" r="19815" b="10853"/>
          <a:stretch/>
        </p:blipFill>
        <p:spPr bwMode="auto">
          <a:xfrm>
            <a:off x="1235868" y="4214812"/>
            <a:ext cx="3136107" cy="22074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298CAE1-956F-3884-0865-21439824FA42}"/>
              </a:ext>
            </a:extLst>
          </p:cNvPr>
          <p:cNvSpPr txBox="1"/>
          <p:nvPr/>
        </p:nvSpPr>
        <p:spPr>
          <a:xfrm>
            <a:off x="5626166" y="3193166"/>
            <a:ext cx="5472113" cy="1200329"/>
          </a:xfrm>
          <a:prstGeom prst="rect">
            <a:avLst/>
          </a:prstGeom>
          <a:noFill/>
        </p:spPr>
        <p:txBody>
          <a:bodyPr wrap="square" rtlCol="0">
            <a:spAutoFit/>
          </a:bodyPr>
          <a:lstStyle/>
          <a:p>
            <a:r>
              <a:rPr lang="en-US" sz="2400" dirty="0"/>
              <a:t>Some of the candles were lit.</a:t>
            </a:r>
          </a:p>
          <a:p>
            <a:endParaRPr lang="en-US" sz="2400" dirty="0"/>
          </a:p>
          <a:p>
            <a:r>
              <a:rPr lang="en-US" sz="2400" dirty="0"/>
              <a:t>All of the candles were lit.</a:t>
            </a:r>
          </a:p>
        </p:txBody>
      </p:sp>
    </p:spTree>
    <p:extLst>
      <p:ext uri="{BB962C8B-B14F-4D97-AF65-F5344CB8AC3E}">
        <p14:creationId xmlns:p14="http://schemas.microsoft.com/office/powerpoint/2010/main" val="1758584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9451F-F6BE-A82B-C3AF-22278FC080A0}"/>
              </a:ext>
            </a:extLst>
          </p:cNvPr>
          <p:cNvSpPr>
            <a:spLocks noGrp="1"/>
          </p:cNvSpPr>
          <p:nvPr>
            <p:ph type="title"/>
          </p:nvPr>
        </p:nvSpPr>
        <p:spPr/>
        <p:txBody>
          <a:bodyPr/>
          <a:lstStyle/>
          <a:p>
            <a:r>
              <a:rPr lang="en-US" dirty="0"/>
              <a:t>Practice trial 3</a:t>
            </a:r>
          </a:p>
        </p:txBody>
      </p:sp>
      <p:sp>
        <p:nvSpPr>
          <p:cNvPr id="5" name="TextBox 4">
            <a:extLst>
              <a:ext uri="{FF2B5EF4-FFF2-40B4-BE49-F238E27FC236}">
                <a16:creationId xmlns:a16="http://schemas.microsoft.com/office/drawing/2014/main" id="{A298CAE1-956F-3884-0865-21439824FA42}"/>
              </a:ext>
            </a:extLst>
          </p:cNvPr>
          <p:cNvSpPr txBox="1"/>
          <p:nvPr/>
        </p:nvSpPr>
        <p:spPr>
          <a:xfrm>
            <a:off x="5626166" y="3193166"/>
            <a:ext cx="5472113" cy="1200329"/>
          </a:xfrm>
          <a:prstGeom prst="rect">
            <a:avLst/>
          </a:prstGeom>
          <a:noFill/>
        </p:spPr>
        <p:txBody>
          <a:bodyPr wrap="square" rtlCol="0">
            <a:spAutoFit/>
          </a:bodyPr>
          <a:lstStyle/>
          <a:p>
            <a:r>
              <a:rPr lang="en-US" sz="2400" dirty="0"/>
              <a:t>The cup is on the table.</a:t>
            </a:r>
          </a:p>
          <a:p>
            <a:endParaRPr lang="en-US" sz="2400" dirty="0"/>
          </a:p>
          <a:p>
            <a:r>
              <a:rPr lang="en-US" sz="2400" dirty="0"/>
              <a:t>The table is under the cup.</a:t>
            </a:r>
          </a:p>
        </p:txBody>
      </p:sp>
      <p:pic>
        <p:nvPicPr>
          <p:cNvPr id="4098" name="Picture 2">
            <a:extLst>
              <a:ext uri="{FF2B5EF4-FFF2-40B4-BE49-F238E27FC236}">
                <a16:creationId xmlns:a16="http://schemas.microsoft.com/office/drawing/2014/main" id="{131219DE-9D67-B8CE-F60A-5616183E0A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662" t="13889" r="19323" b="10000"/>
          <a:stretch/>
        </p:blipFill>
        <p:spPr bwMode="auto">
          <a:xfrm>
            <a:off x="1235869" y="4263860"/>
            <a:ext cx="3136107" cy="220049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1E42062F-025F-F9DA-058E-065BC6D708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349" t="12500" r="19635" b="11805"/>
          <a:stretch/>
        </p:blipFill>
        <p:spPr bwMode="auto">
          <a:xfrm>
            <a:off x="1235869" y="1557343"/>
            <a:ext cx="3214572" cy="2243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926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7EFF05-A8DA-4B3E-9C21-7A04283D4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44CA1620-2C02-4B4E-97C8-06FCE85EE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657DE79-27F8-4881-BE3B-5321D1801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DB733608-1322-485D-B942-B827E6997F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3527" y="954724"/>
            <a:ext cx="10904945" cy="3364228"/>
            <a:chOff x="643527" y="954724"/>
            <a:chExt cx="10904945" cy="3364228"/>
          </a:xfrm>
        </p:grpSpPr>
        <p:sp>
          <p:nvSpPr>
            <p:cNvPr id="19" name="Freeform 78">
              <a:extLst>
                <a:ext uri="{FF2B5EF4-FFF2-40B4-BE49-F238E27FC236}">
                  <a16:creationId xmlns:a16="http://schemas.microsoft.com/office/drawing/2014/main" id="{7975F1CD-7143-447F-AC1A-8D3EA46ECA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0" name="Freeform 79">
              <a:extLst>
                <a:ext uri="{FF2B5EF4-FFF2-40B4-BE49-F238E27FC236}">
                  <a16:creationId xmlns:a16="http://schemas.microsoft.com/office/drawing/2014/main" id="{501A6B8C-11DF-404A-89DD-354DA4C193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5">
              <a:extLst>
                <a:ext uri="{FF2B5EF4-FFF2-40B4-BE49-F238E27FC236}">
                  <a16:creationId xmlns:a16="http://schemas.microsoft.com/office/drawing/2014/main" id="{14D1F65C-CD34-4E1F-8743-D3879A8712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2" name="Freeform 80">
              <a:extLst>
                <a:ext uri="{FF2B5EF4-FFF2-40B4-BE49-F238E27FC236}">
                  <a16:creationId xmlns:a16="http://schemas.microsoft.com/office/drawing/2014/main" id="{E5C58F66-1B6C-4935-9BB4-583D612CD2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4">
              <a:extLst>
                <a:ext uri="{FF2B5EF4-FFF2-40B4-BE49-F238E27FC236}">
                  <a16:creationId xmlns:a16="http://schemas.microsoft.com/office/drawing/2014/main" id="{F41F116D-556B-4BC2-9DCD-46DA7CCC0E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4" name="Freeform 87">
              <a:extLst>
                <a:ext uri="{FF2B5EF4-FFF2-40B4-BE49-F238E27FC236}">
                  <a16:creationId xmlns:a16="http://schemas.microsoft.com/office/drawing/2014/main" id="{DE46F0F4-2435-4BDC-A92C-EB13608804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p:nvSpPr>
          <p:cNvPr id="5" name="Title 4">
            <a:extLst>
              <a:ext uri="{FF2B5EF4-FFF2-40B4-BE49-F238E27FC236}">
                <a16:creationId xmlns:a16="http://schemas.microsoft.com/office/drawing/2014/main" id="{2270E4B7-8203-7069-61BC-F604A662A684}"/>
              </a:ext>
            </a:extLst>
          </p:cNvPr>
          <p:cNvSpPr>
            <a:spLocks noGrp="1"/>
          </p:cNvSpPr>
          <p:nvPr>
            <p:ph type="title"/>
          </p:nvPr>
        </p:nvSpPr>
        <p:spPr>
          <a:xfrm>
            <a:off x="2640014" y="1334791"/>
            <a:ext cx="6911974" cy="2803071"/>
          </a:xfrm>
        </p:spPr>
        <p:txBody>
          <a:bodyPr vert="horz" wrap="square" lIns="0" tIns="0" rIns="0" bIns="0" rtlCol="0" anchor="ctr" anchorCtr="0">
            <a:normAutofit/>
          </a:bodyPr>
          <a:lstStyle/>
          <a:p>
            <a:pPr algn="ctr">
              <a:lnSpc>
                <a:spcPct val="100000"/>
              </a:lnSpc>
            </a:pPr>
            <a:r>
              <a:rPr lang="en-US" sz="5600" spc="-100"/>
              <a:t>Questions at this point?</a:t>
            </a:r>
          </a:p>
        </p:txBody>
      </p:sp>
      <p:sp useBgFill="1">
        <p:nvSpPr>
          <p:cNvPr id="26" name="Freeform: Shape 25">
            <a:extLst>
              <a:ext uri="{FF2B5EF4-FFF2-40B4-BE49-F238E27FC236}">
                <a16:creationId xmlns:a16="http://schemas.microsoft.com/office/drawing/2014/main" id="{085AB271-571D-4C19-9FCC-C760834A8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3226" y="359229"/>
            <a:ext cx="805544" cy="12191999"/>
          </a:xfrm>
          <a:custGeom>
            <a:avLst/>
            <a:gdLst>
              <a:gd name="connsiteX0" fmla="*/ 0 w 1214924"/>
              <a:gd name="connsiteY0" fmla="*/ 12191999 h 12191999"/>
              <a:gd name="connsiteX1" fmla="*/ 32 w 1214924"/>
              <a:gd name="connsiteY1" fmla="*/ 12166053 h 12191999"/>
              <a:gd name="connsiteX2" fmla="*/ 59979 w 1214924"/>
              <a:gd name="connsiteY2" fmla="*/ 9224089 h 12191999"/>
              <a:gd name="connsiteX3" fmla="*/ 120877 w 1214924"/>
              <a:gd name="connsiteY3" fmla="*/ 8004225 h 12191999"/>
              <a:gd name="connsiteX4" fmla="*/ 59979 w 1214924"/>
              <a:gd name="connsiteY4" fmla="*/ 7211315 h 12191999"/>
              <a:gd name="connsiteX5" fmla="*/ 59979 w 1214924"/>
              <a:gd name="connsiteY5" fmla="*/ 6601383 h 12191999"/>
              <a:gd name="connsiteX6" fmla="*/ 59979 w 1214924"/>
              <a:gd name="connsiteY6" fmla="*/ 5015562 h 12191999"/>
              <a:gd name="connsiteX7" fmla="*/ 120877 w 1214924"/>
              <a:gd name="connsiteY7" fmla="*/ 3185768 h 12191999"/>
              <a:gd name="connsiteX8" fmla="*/ 74847 w 1214924"/>
              <a:gd name="connsiteY8" fmla="*/ 4714 h 12191999"/>
              <a:gd name="connsiteX9" fmla="*/ 74778 w 1214924"/>
              <a:gd name="connsiteY9" fmla="*/ 0 h 12191999"/>
              <a:gd name="connsiteX10" fmla="*/ 1214924 w 1214924"/>
              <a:gd name="connsiteY10" fmla="*/ 0 h 12191999"/>
              <a:gd name="connsiteX11" fmla="*/ 1214924 w 1214924"/>
              <a:gd name="connsiteY11" fmla="*/ 12191999 h 12191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4924" h="12191999">
                <a:moveTo>
                  <a:pt x="0" y="12191999"/>
                </a:moveTo>
                <a:lnTo>
                  <a:pt x="32" y="12166053"/>
                </a:lnTo>
                <a:cubicBezTo>
                  <a:pt x="2886" y="11339787"/>
                  <a:pt x="14305" y="10367710"/>
                  <a:pt x="59979" y="9224089"/>
                </a:cubicBezTo>
                <a:cubicBezTo>
                  <a:pt x="120877" y="8004225"/>
                  <a:pt x="120877" y="8004225"/>
                  <a:pt x="120877" y="8004225"/>
                </a:cubicBezTo>
                <a:cubicBezTo>
                  <a:pt x="120877" y="7760253"/>
                  <a:pt x="59979" y="7516280"/>
                  <a:pt x="59979" y="7211315"/>
                </a:cubicBezTo>
                <a:cubicBezTo>
                  <a:pt x="59979" y="6906349"/>
                  <a:pt x="59979" y="6662377"/>
                  <a:pt x="59979" y="6601383"/>
                </a:cubicBezTo>
                <a:cubicBezTo>
                  <a:pt x="59979" y="5015562"/>
                  <a:pt x="59979" y="5015562"/>
                  <a:pt x="59979" y="5015562"/>
                </a:cubicBezTo>
                <a:cubicBezTo>
                  <a:pt x="120877" y="3185768"/>
                  <a:pt x="120877" y="3185768"/>
                  <a:pt x="120877" y="3185768"/>
                </a:cubicBezTo>
                <a:cubicBezTo>
                  <a:pt x="98040" y="1607571"/>
                  <a:pt x="83767" y="621197"/>
                  <a:pt x="74847" y="4714"/>
                </a:cubicBezTo>
                <a:lnTo>
                  <a:pt x="74778" y="0"/>
                </a:lnTo>
                <a:lnTo>
                  <a:pt x="1214924" y="0"/>
                </a:lnTo>
                <a:lnTo>
                  <a:pt x="1214924" y="12191999"/>
                </a:lnTo>
                <a:close/>
              </a:path>
            </a:pathLst>
          </a:custGeom>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95329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142D7-6307-8CBD-7E82-6209BCABA40A}"/>
              </a:ext>
            </a:extLst>
          </p:cNvPr>
          <p:cNvSpPr>
            <a:spLocks noGrp="1"/>
          </p:cNvSpPr>
          <p:nvPr>
            <p:ph type="title"/>
          </p:nvPr>
        </p:nvSpPr>
        <p:spPr/>
        <p:txBody>
          <a:bodyPr/>
          <a:lstStyle/>
          <a:p>
            <a:r>
              <a:rPr lang="en-US" dirty="0"/>
              <a:t>Creating surveys in Qualtrics </a:t>
            </a:r>
          </a:p>
        </p:txBody>
      </p:sp>
      <p:sp>
        <p:nvSpPr>
          <p:cNvPr id="3" name="Content Placeholder 2">
            <a:extLst>
              <a:ext uri="{FF2B5EF4-FFF2-40B4-BE49-F238E27FC236}">
                <a16:creationId xmlns:a16="http://schemas.microsoft.com/office/drawing/2014/main" id="{F4635616-CBA5-27D5-D542-5EED52611271}"/>
              </a:ext>
            </a:extLst>
          </p:cNvPr>
          <p:cNvSpPr>
            <a:spLocks noGrp="1"/>
          </p:cNvSpPr>
          <p:nvPr>
            <p:ph idx="1"/>
          </p:nvPr>
        </p:nvSpPr>
        <p:spPr>
          <a:xfrm>
            <a:off x="720000" y="1414464"/>
            <a:ext cx="10728325" cy="4824336"/>
          </a:xfrm>
        </p:spPr>
        <p:txBody>
          <a:bodyPr>
            <a:normAutofit fontScale="92500" lnSpcReduction="20000"/>
          </a:bodyPr>
          <a:lstStyle/>
          <a:p>
            <a:pPr marL="457200" indent="-457200">
              <a:buFont typeface="+mj-lt"/>
              <a:buAutoNum type="arabicPeriod"/>
            </a:pPr>
            <a:r>
              <a:rPr lang="en-US" dirty="0"/>
              <a:t>Download Qualtrics template from lab blackboard content section</a:t>
            </a:r>
          </a:p>
          <a:p>
            <a:pPr marL="457200" indent="-457200">
              <a:buFont typeface="+mj-lt"/>
              <a:buAutoNum type="arabicPeriod"/>
            </a:pPr>
            <a:r>
              <a:rPr lang="en-US" dirty="0"/>
              <a:t>You can access Qualtrics using your USC SSO:</a:t>
            </a:r>
          </a:p>
          <a:p>
            <a:pPr marL="914400" lvl="1" indent="-457200">
              <a:buFont typeface="+mj-lt"/>
              <a:buAutoNum type="arabicPeriod"/>
            </a:pPr>
            <a:r>
              <a:rPr lang="en-US" dirty="0">
                <a:hlinkClick r:id="rId2"/>
              </a:rPr>
              <a:t>https://itservices.usc.edu/qualtrics/</a:t>
            </a:r>
            <a:endParaRPr lang="en-US" dirty="0"/>
          </a:p>
          <a:p>
            <a:pPr marL="457200" indent="-457200">
              <a:buFont typeface="+mj-lt"/>
              <a:buAutoNum type="arabicPeriod"/>
            </a:pPr>
            <a:r>
              <a:rPr lang="en-US" dirty="0"/>
              <a:t>Create a new project (bottom left)</a:t>
            </a:r>
          </a:p>
          <a:p>
            <a:pPr marL="457200" indent="-457200">
              <a:buFont typeface="+mj-lt"/>
              <a:buAutoNum type="arabicPeriod"/>
            </a:pPr>
            <a:r>
              <a:rPr lang="en-US" dirty="0"/>
              <a:t>Survey from scratch</a:t>
            </a:r>
          </a:p>
          <a:p>
            <a:pPr marL="457200" indent="-457200">
              <a:buFont typeface="+mj-lt"/>
              <a:buAutoNum type="arabicPeriod"/>
            </a:pPr>
            <a:r>
              <a:rPr lang="en-US" dirty="0"/>
              <a:t>Name your survey</a:t>
            </a:r>
          </a:p>
          <a:p>
            <a:pPr marL="457200" indent="-457200">
              <a:buFont typeface="+mj-lt"/>
              <a:buAutoNum type="arabicPeriod"/>
            </a:pPr>
            <a:r>
              <a:rPr lang="en-US" dirty="0"/>
              <a:t>Select ‘Import a QSF file’</a:t>
            </a:r>
          </a:p>
          <a:p>
            <a:pPr marL="457200" indent="-457200">
              <a:buFont typeface="+mj-lt"/>
              <a:buAutoNum type="arabicPeriod"/>
            </a:pPr>
            <a:r>
              <a:rPr lang="en-US" dirty="0"/>
              <a:t>Import downloaded template</a:t>
            </a:r>
          </a:p>
          <a:p>
            <a:pPr marL="457200" indent="-457200">
              <a:buFont typeface="+mj-lt"/>
              <a:buAutoNum type="arabicPeriod"/>
            </a:pPr>
            <a:r>
              <a:rPr lang="en-US" dirty="0"/>
              <a:t>Add collaborators so all group members have access</a:t>
            </a:r>
          </a:p>
          <a:p>
            <a:pPr marL="457200" indent="-457200">
              <a:buFont typeface="+mj-lt"/>
              <a:buAutoNum type="arabicPeriod"/>
            </a:pPr>
            <a:r>
              <a:rPr lang="en-US" dirty="0"/>
              <a:t>Insert informed consent waiver (at beginning) and experimental materials (at end)</a:t>
            </a:r>
          </a:p>
          <a:p>
            <a:pPr marL="0" indent="0">
              <a:buNone/>
            </a:pPr>
            <a:r>
              <a:rPr lang="en-US" dirty="0"/>
              <a:t>**REMEMBER: You need to create two surveys using this template, corresponding to the two variants of your experiment.</a:t>
            </a:r>
          </a:p>
        </p:txBody>
      </p:sp>
    </p:spTree>
    <p:extLst>
      <p:ext uri="{BB962C8B-B14F-4D97-AF65-F5344CB8AC3E}">
        <p14:creationId xmlns:p14="http://schemas.microsoft.com/office/powerpoint/2010/main" val="2125191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3875B-B2C0-E52A-CD9E-EEFBAF811765}"/>
              </a:ext>
            </a:extLst>
          </p:cNvPr>
          <p:cNvSpPr>
            <a:spLocks noGrp="1"/>
          </p:cNvSpPr>
          <p:nvPr>
            <p:ph type="title"/>
          </p:nvPr>
        </p:nvSpPr>
        <p:spPr/>
        <p:txBody>
          <a:bodyPr/>
          <a:lstStyle/>
          <a:p>
            <a:r>
              <a:rPr lang="en-US" dirty="0"/>
              <a:t>Screenshots for instructions</a:t>
            </a:r>
          </a:p>
        </p:txBody>
      </p:sp>
      <p:pic>
        <p:nvPicPr>
          <p:cNvPr id="5122" name="Picture 2">
            <a:extLst>
              <a:ext uri="{FF2B5EF4-FFF2-40B4-BE49-F238E27FC236}">
                <a16:creationId xmlns:a16="http://schemas.microsoft.com/office/drawing/2014/main" id="{AD244572-CB5F-E046-AF42-039F938A27E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0786" y="1357864"/>
            <a:ext cx="9850427" cy="5331544"/>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1E03F81C-6A7D-9518-AC2B-08C96820D710}"/>
              </a:ext>
            </a:extLst>
          </p:cNvPr>
          <p:cNvSpPr/>
          <p:nvPr/>
        </p:nvSpPr>
        <p:spPr>
          <a:xfrm>
            <a:off x="1078707" y="6122194"/>
            <a:ext cx="2393156" cy="6786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5C1B2E8-ECB3-82E2-E95A-478A9A6BD967}"/>
              </a:ext>
            </a:extLst>
          </p:cNvPr>
          <p:cNvSpPr txBox="1"/>
          <p:nvPr/>
        </p:nvSpPr>
        <p:spPr>
          <a:xfrm>
            <a:off x="6522244" y="6179344"/>
            <a:ext cx="1664494" cy="378619"/>
          </a:xfrm>
          <a:prstGeom prst="rect">
            <a:avLst/>
          </a:prstGeom>
          <a:solidFill>
            <a:schemeClr val="bg1"/>
          </a:solidFill>
          <a:ln>
            <a:solidFill>
              <a:srgbClr val="FF0000"/>
            </a:solidFill>
          </a:ln>
        </p:spPr>
        <p:txBody>
          <a:bodyPr wrap="square" rtlCol="0">
            <a:spAutoFit/>
          </a:bodyPr>
          <a:lstStyle/>
          <a:p>
            <a:r>
              <a:rPr lang="en-US" dirty="0">
                <a:solidFill>
                  <a:srgbClr val="FF0000"/>
                </a:solidFill>
              </a:rPr>
              <a:t>CLICK HERE</a:t>
            </a:r>
          </a:p>
        </p:txBody>
      </p:sp>
      <p:sp>
        <p:nvSpPr>
          <p:cNvPr id="6" name="Arrow: Left 5">
            <a:extLst>
              <a:ext uri="{FF2B5EF4-FFF2-40B4-BE49-F238E27FC236}">
                <a16:creationId xmlns:a16="http://schemas.microsoft.com/office/drawing/2014/main" id="{3C4D0599-A96F-71B4-C74D-1AD6E8BE3B3E}"/>
              </a:ext>
            </a:extLst>
          </p:cNvPr>
          <p:cNvSpPr/>
          <p:nvPr/>
        </p:nvSpPr>
        <p:spPr>
          <a:xfrm>
            <a:off x="3563942" y="6238801"/>
            <a:ext cx="2851146" cy="340594"/>
          </a:xfrm>
          <a:prstGeom prst="lef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3236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029E8-9EEF-B162-C5BD-52CDCE795405}"/>
              </a:ext>
            </a:extLst>
          </p:cNvPr>
          <p:cNvSpPr>
            <a:spLocks noGrp="1"/>
          </p:cNvSpPr>
          <p:nvPr>
            <p:ph type="title"/>
          </p:nvPr>
        </p:nvSpPr>
        <p:spPr/>
        <p:txBody>
          <a:bodyPr/>
          <a:lstStyle/>
          <a:p>
            <a:r>
              <a:rPr lang="en-US" dirty="0"/>
              <a:t>Screenshots for instructions</a:t>
            </a:r>
          </a:p>
        </p:txBody>
      </p:sp>
      <p:pic>
        <p:nvPicPr>
          <p:cNvPr id="6146" name="Picture 2">
            <a:extLst>
              <a:ext uri="{FF2B5EF4-FFF2-40B4-BE49-F238E27FC236}">
                <a16:creationId xmlns:a16="http://schemas.microsoft.com/office/drawing/2014/main" id="{7D8EC4EC-99CC-61C2-211E-69ADD177A3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12126" y="1371602"/>
            <a:ext cx="7324830" cy="5168583"/>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5E82D202-16F2-F4DD-5072-677970538C95}"/>
              </a:ext>
            </a:extLst>
          </p:cNvPr>
          <p:cNvSpPr/>
          <p:nvPr/>
        </p:nvSpPr>
        <p:spPr>
          <a:xfrm>
            <a:off x="2367364" y="2578894"/>
            <a:ext cx="2393156" cy="6786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40B919B-95E8-9DBB-8AAE-7ED4485C5E29}"/>
              </a:ext>
            </a:extLst>
          </p:cNvPr>
          <p:cNvSpPr txBox="1"/>
          <p:nvPr/>
        </p:nvSpPr>
        <p:spPr>
          <a:xfrm>
            <a:off x="7788562" y="2728912"/>
            <a:ext cx="1664494" cy="378619"/>
          </a:xfrm>
          <a:prstGeom prst="rect">
            <a:avLst/>
          </a:prstGeom>
          <a:solidFill>
            <a:schemeClr val="bg1"/>
          </a:solidFill>
          <a:ln>
            <a:solidFill>
              <a:srgbClr val="FF0000"/>
            </a:solidFill>
          </a:ln>
        </p:spPr>
        <p:txBody>
          <a:bodyPr wrap="square" rtlCol="0">
            <a:spAutoFit/>
          </a:bodyPr>
          <a:lstStyle/>
          <a:p>
            <a:r>
              <a:rPr lang="en-US" dirty="0">
                <a:solidFill>
                  <a:srgbClr val="FF0000"/>
                </a:solidFill>
              </a:rPr>
              <a:t>CLICK HERE</a:t>
            </a:r>
          </a:p>
        </p:txBody>
      </p:sp>
      <p:sp>
        <p:nvSpPr>
          <p:cNvPr id="6" name="Arrow: Left 5">
            <a:extLst>
              <a:ext uri="{FF2B5EF4-FFF2-40B4-BE49-F238E27FC236}">
                <a16:creationId xmlns:a16="http://schemas.microsoft.com/office/drawing/2014/main" id="{C93D0EE4-4507-5A73-75C1-A816DE62BBDA}"/>
              </a:ext>
            </a:extLst>
          </p:cNvPr>
          <p:cNvSpPr/>
          <p:nvPr/>
        </p:nvSpPr>
        <p:spPr>
          <a:xfrm>
            <a:off x="4848968" y="2766937"/>
            <a:ext cx="2851146" cy="340594"/>
          </a:xfrm>
          <a:prstGeom prst="lef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8054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EDD36-EE3B-BE44-71E7-319212EF9203}"/>
              </a:ext>
            </a:extLst>
          </p:cNvPr>
          <p:cNvSpPr>
            <a:spLocks noGrp="1"/>
          </p:cNvSpPr>
          <p:nvPr>
            <p:ph type="title"/>
          </p:nvPr>
        </p:nvSpPr>
        <p:spPr/>
        <p:txBody>
          <a:bodyPr/>
          <a:lstStyle/>
          <a:p>
            <a:r>
              <a:rPr lang="en-US" dirty="0"/>
              <a:t>Screenshots for instructions</a:t>
            </a:r>
          </a:p>
        </p:txBody>
      </p:sp>
      <p:pic>
        <p:nvPicPr>
          <p:cNvPr id="7170" name="Picture 2">
            <a:extLst>
              <a:ext uri="{FF2B5EF4-FFF2-40B4-BE49-F238E27FC236}">
                <a16:creationId xmlns:a16="http://schemas.microsoft.com/office/drawing/2014/main" id="{E3333489-AE95-5483-6A6F-ED0D7D3C8D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6672" y="1448595"/>
            <a:ext cx="4349816" cy="5070338"/>
          </a:xfrm>
          <a:prstGeom prst="rect">
            <a:avLst/>
          </a:prstGeom>
          <a:noFill/>
          <a:extLst>
            <a:ext uri="{909E8E84-426E-40DD-AFC4-6F175D3DCCD1}">
              <a14:hiddenFill xmlns:a14="http://schemas.microsoft.com/office/drawing/2010/main">
                <a:solidFill>
                  <a:srgbClr val="FFFFFF"/>
                </a:solidFill>
              </a14:hiddenFill>
            </a:ext>
          </a:extLst>
        </p:spPr>
      </p:pic>
      <p:sp>
        <p:nvSpPr>
          <p:cNvPr id="4" name="Arrow: Left 3">
            <a:extLst>
              <a:ext uri="{FF2B5EF4-FFF2-40B4-BE49-F238E27FC236}">
                <a16:creationId xmlns:a16="http://schemas.microsoft.com/office/drawing/2014/main" id="{CEF3F467-F738-980F-0C87-6F1806EFF3B1}"/>
              </a:ext>
            </a:extLst>
          </p:cNvPr>
          <p:cNvSpPr/>
          <p:nvPr/>
        </p:nvSpPr>
        <p:spPr>
          <a:xfrm>
            <a:off x="5502592" y="3169167"/>
            <a:ext cx="2851146" cy="340594"/>
          </a:xfrm>
          <a:prstGeom prst="lef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Left 4">
            <a:extLst>
              <a:ext uri="{FF2B5EF4-FFF2-40B4-BE49-F238E27FC236}">
                <a16:creationId xmlns:a16="http://schemas.microsoft.com/office/drawing/2014/main" id="{9BB0788C-6519-8751-2BF6-BD5680EDF778}"/>
              </a:ext>
            </a:extLst>
          </p:cNvPr>
          <p:cNvSpPr/>
          <p:nvPr/>
        </p:nvSpPr>
        <p:spPr>
          <a:xfrm>
            <a:off x="5502592" y="3813467"/>
            <a:ext cx="2851146" cy="340594"/>
          </a:xfrm>
          <a:prstGeom prst="lef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Left 5">
            <a:extLst>
              <a:ext uri="{FF2B5EF4-FFF2-40B4-BE49-F238E27FC236}">
                <a16:creationId xmlns:a16="http://schemas.microsoft.com/office/drawing/2014/main" id="{C428DEDD-4EA4-A056-940E-BF0B178F0E25}"/>
              </a:ext>
            </a:extLst>
          </p:cNvPr>
          <p:cNvSpPr/>
          <p:nvPr/>
        </p:nvSpPr>
        <p:spPr>
          <a:xfrm>
            <a:off x="5502592" y="4420879"/>
            <a:ext cx="2851146" cy="340594"/>
          </a:xfrm>
          <a:prstGeom prst="lef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08351AF-1ED2-885F-645B-9B676F4F3C38}"/>
              </a:ext>
            </a:extLst>
          </p:cNvPr>
          <p:cNvSpPr txBox="1"/>
          <p:nvPr/>
        </p:nvSpPr>
        <p:spPr>
          <a:xfrm>
            <a:off x="8462948" y="3169167"/>
            <a:ext cx="2778919" cy="369332"/>
          </a:xfrm>
          <a:prstGeom prst="rect">
            <a:avLst/>
          </a:prstGeom>
          <a:noFill/>
        </p:spPr>
        <p:txBody>
          <a:bodyPr wrap="square" rtlCol="0">
            <a:spAutoFit/>
          </a:bodyPr>
          <a:lstStyle/>
          <a:p>
            <a:r>
              <a:rPr lang="en-US" dirty="0"/>
              <a:t>Put a title here</a:t>
            </a:r>
          </a:p>
        </p:txBody>
      </p:sp>
      <p:sp>
        <p:nvSpPr>
          <p:cNvPr id="8" name="TextBox 7">
            <a:extLst>
              <a:ext uri="{FF2B5EF4-FFF2-40B4-BE49-F238E27FC236}">
                <a16:creationId xmlns:a16="http://schemas.microsoft.com/office/drawing/2014/main" id="{6265A22E-C1BF-0431-DCDF-9DCA9B8FC66F}"/>
              </a:ext>
            </a:extLst>
          </p:cNvPr>
          <p:cNvSpPr txBox="1"/>
          <p:nvPr/>
        </p:nvSpPr>
        <p:spPr>
          <a:xfrm>
            <a:off x="8462947" y="3813467"/>
            <a:ext cx="3181366" cy="369332"/>
          </a:xfrm>
          <a:prstGeom prst="rect">
            <a:avLst/>
          </a:prstGeom>
          <a:noFill/>
        </p:spPr>
        <p:txBody>
          <a:bodyPr wrap="square" rtlCol="0">
            <a:spAutoFit/>
          </a:bodyPr>
          <a:lstStyle/>
          <a:p>
            <a:r>
              <a:rPr lang="en-US" dirty="0"/>
              <a:t>Choose ‘import a QSF file’</a:t>
            </a:r>
          </a:p>
        </p:txBody>
      </p:sp>
      <p:sp>
        <p:nvSpPr>
          <p:cNvPr id="9" name="TextBox 8">
            <a:extLst>
              <a:ext uri="{FF2B5EF4-FFF2-40B4-BE49-F238E27FC236}">
                <a16:creationId xmlns:a16="http://schemas.microsoft.com/office/drawing/2014/main" id="{3BB3DB7F-B0E5-BCB8-6740-0D95EE549C86}"/>
              </a:ext>
            </a:extLst>
          </p:cNvPr>
          <p:cNvSpPr txBox="1"/>
          <p:nvPr/>
        </p:nvSpPr>
        <p:spPr>
          <a:xfrm>
            <a:off x="8462947" y="4392141"/>
            <a:ext cx="3181366" cy="646331"/>
          </a:xfrm>
          <a:prstGeom prst="rect">
            <a:avLst/>
          </a:prstGeom>
          <a:noFill/>
        </p:spPr>
        <p:txBody>
          <a:bodyPr wrap="square" rtlCol="0">
            <a:spAutoFit/>
          </a:bodyPr>
          <a:lstStyle/>
          <a:p>
            <a:r>
              <a:rPr lang="en-US" dirty="0"/>
              <a:t>Import your experiment’s survey template</a:t>
            </a:r>
          </a:p>
        </p:txBody>
      </p:sp>
      <p:sp>
        <p:nvSpPr>
          <p:cNvPr id="10" name="TextBox 9">
            <a:extLst>
              <a:ext uri="{FF2B5EF4-FFF2-40B4-BE49-F238E27FC236}">
                <a16:creationId xmlns:a16="http://schemas.microsoft.com/office/drawing/2014/main" id="{1A864744-1EE7-0774-6C06-19E06786FB72}"/>
              </a:ext>
            </a:extLst>
          </p:cNvPr>
          <p:cNvSpPr txBox="1"/>
          <p:nvPr/>
        </p:nvSpPr>
        <p:spPr>
          <a:xfrm>
            <a:off x="6757988" y="5234007"/>
            <a:ext cx="4583178" cy="1200329"/>
          </a:xfrm>
          <a:prstGeom prst="rect">
            <a:avLst/>
          </a:prstGeom>
          <a:noFill/>
          <a:ln>
            <a:solidFill>
              <a:schemeClr val="tx1"/>
            </a:solidFill>
          </a:ln>
        </p:spPr>
        <p:txBody>
          <a:bodyPr wrap="square" rtlCol="0">
            <a:spAutoFit/>
          </a:bodyPr>
          <a:lstStyle/>
          <a:p>
            <a:r>
              <a:rPr lang="en-US" sz="1800" b="0" i="0" u="none" strike="noStrike" dirty="0">
                <a:solidFill>
                  <a:srgbClr val="FFFFFF"/>
                </a:solidFill>
                <a:effectLst/>
              </a:rPr>
              <a:t>**REMEMBER: You need to create </a:t>
            </a:r>
            <a:r>
              <a:rPr lang="en-US" sz="1800" b="1" i="0" u="none" strike="noStrike" dirty="0">
                <a:solidFill>
                  <a:srgbClr val="FFFFFF"/>
                </a:solidFill>
                <a:effectLst/>
              </a:rPr>
              <a:t>two</a:t>
            </a:r>
            <a:r>
              <a:rPr lang="en-US" sz="1800" b="0" i="0" u="none" strike="noStrike" dirty="0">
                <a:solidFill>
                  <a:srgbClr val="FFFFFF"/>
                </a:solidFill>
                <a:effectLst/>
              </a:rPr>
              <a:t> surveys using this template, corresponding to the two variants of your experiment.</a:t>
            </a:r>
            <a:endParaRPr lang="en-US" dirty="0"/>
          </a:p>
        </p:txBody>
      </p:sp>
    </p:spTree>
    <p:extLst>
      <p:ext uri="{BB962C8B-B14F-4D97-AF65-F5344CB8AC3E}">
        <p14:creationId xmlns:p14="http://schemas.microsoft.com/office/powerpoint/2010/main" val="2264422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CBF8A-F5AB-0FF2-835B-10768D02E50C}"/>
              </a:ext>
            </a:extLst>
          </p:cNvPr>
          <p:cNvSpPr>
            <a:spLocks noGrp="1"/>
          </p:cNvSpPr>
          <p:nvPr>
            <p:ph type="title"/>
          </p:nvPr>
        </p:nvSpPr>
        <p:spPr/>
        <p:txBody>
          <a:bodyPr/>
          <a:lstStyle/>
          <a:p>
            <a:r>
              <a:rPr lang="en-US" dirty="0"/>
              <a:t>Screenshots for instructions</a:t>
            </a:r>
          </a:p>
        </p:txBody>
      </p:sp>
      <p:pic>
        <p:nvPicPr>
          <p:cNvPr id="8194" name="Picture 2">
            <a:extLst>
              <a:ext uri="{FF2B5EF4-FFF2-40B4-BE49-F238E27FC236}">
                <a16:creationId xmlns:a16="http://schemas.microsoft.com/office/drawing/2014/main" id="{0006DA67-8B26-1606-CF5F-EED44398E5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4042" y="1357864"/>
            <a:ext cx="9583916" cy="5229225"/>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3DB13856-57E0-D1D9-1618-43429F30E898}"/>
              </a:ext>
            </a:extLst>
          </p:cNvPr>
          <p:cNvSpPr/>
          <p:nvPr/>
        </p:nvSpPr>
        <p:spPr>
          <a:xfrm>
            <a:off x="1604079" y="1646472"/>
            <a:ext cx="1253421" cy="450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98EF866-BDEC-7C34-CB06-9299CA2A2C25}"/>
              </a:ext>
            </a:extLst>
          </p:cNvPr>
          <p:cNvSpPr/>
          <p:nvPr/>
        </p:nvSpPr>
        <p:spPr>
          <a:xfrm>
            <a:off x="3146032" y="3543300"/>
            <a:ext cx="425843" cy="342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Left 5">
            <a:extLst>
              <a:ext uri="{FF2B5EF4-FFF2-40B4-BE49-F238E27FC236}">
                <a16:creationId xmlns:a16="http://schemas.microsoft.com/office/drawing/2014/main" id="{C30A6A10-0DE5-C952-B34E-6B3373A4DCA9}"/>
              </a:ext>
            </a:extLst>
          </p:cNvPr>
          <p:cNvSpPr/>
          <p:nvPr/>
        </p:nvSpPr>
        <p:spPr>
          <a:xfrm>
            <a:off x="3571875" y="3545606"/>
            <a:ext cx="2851146" cy="340594"/>
          </a:xfrm>
          <a:prstGeom prst="lef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CD8FD11-16CC-E773-7972-48817EB2595D}"/>
              </a:ext>
            </a:extLst>
          </p:cNvPr>
          <p:cNvSpPr txBox="1"/>
          <p:nvPr/>
        </p:nvSpPr>
        <p:spPr>
          <a:xfrm>
            <a:off x="6536531" y="3306306"/>
            <a:ext cx="2536032" cy="1200329"/>
          </a:xfrm>
          <a:prstGeom prst="rect">
            <a:avLst/>
          </a:prstGeom>
          <a:solidFill>
            <a:schemeClr val="bg1"/>
          </a:solidFill>
          <a:ln>
            <a:solidFill>
              <a:srgbClr val="FF0000"/>
            </a:solidFill>
          </a:ln>
        </p:spPr>
        <p:txBody>
          <a:bodyPr wrap="square" rtlCol="0">
            <a:spAutoFit/>
          </a:bodyPr>
          <a:lstStyle/>
          <a:p>
            <a:r>
              <a:rPr lang="en-US" dirty="0">
                <a:solidFill>
                  <a:srgbClr val="FF0000"/>
                </a:solidFill>
              </a:rPr>
              <a:t>To add collaborators, click the three dots next to your survey on the homepage</a:t>
            </a:r>
          </a:p>
        </p:txBody>
      </p:sp>
    </p:spTree>
    <p:extLst>
      <p:ext uri="{BB962C8B-B14F-4D97-AF65-F5344CB8AC3E}">
        <p14:creationId xmlns:p14="http://schemas.microsoft.com/office/powerpoint/2010/main" val="3847608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7EFF05-A8DA-4B3E-9C21-7A04283D4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44CA1620-2C02-4B4E-97C8-06FCE85EE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657DE79-27F8-4881-BE3B-5321D1801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DB733608-1322-485D-B942-B827E6997F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3527" y="954724"/>
            <a:ext cx="10904945" cy="3364228"/>
            <a:chOff x="643527" y="954724"/>
            <a:chExt cx="10904945" cy="3364228"/>
          </a:xfrm>
        </p:grpSpPr>
        <p:sp>
          <p:nvSpPr>
            <p:cNvPr id="19" name="Freeform 78">
              <a:extLst>
                <a:ext uri="{FF2B5EF4-FFF2-40B4-BE49-F238E27FC236}">
                  <a16:creationId xmlns:a16="http://schemas.microsoft.com/office/drawing/2014/main" id="{7975F1CD-7143-447F-AC1A-8D3EA46ECA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0" name="Freeform 79">
              <a:extLst>
                <a:ext uri="{FF2B5EF4-FFF2-40B4-BE49-F238E27FC236}">
                  <a16:creationId xmlns:a16="http://schemas.microsoft.com/office/drawing/2014/main" id="{501A6B8C-11DF-404A-89DD-354DA4C193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5">
              <a:extLst>
                <a:ext uri="{FF2B5EF4-FFF2-40B4-BE49-F238E27FC236}">
                  <a16:creationId xmlns:a16="http://schemas.microsoft.com/office/drawing/2014/main" id="{14D1F65C-CD34-4E1F-8743-D3879A8712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2" name="Freeform 80">
              <a:extLst>
                <a:ext uri="{FF2B5EF4-FFF2-40B4-BE49-F238E27FC236}">
                  <a16:creationId xmlns:a16="http://schemas.microsoft.com/office/drawing/2014/main" id="{E5C58F66-1B6C-4935-9BB4-583D612CD2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4">
              <a:extLst>
                <a:ext uri="{FF2B5EF4-FFF2-40B4-BE49-F238E27FC236}">
                  <a16:creationId xmlns:a16="http://schemas.microsoft.com/office/drawing/2014/main" id="{F41F116D-556B-4BC2-9DCD-46DA7CCC0E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4" name="Freeform 87">
              <a:extLst>
                <a:ext uri="{FF2B5EF4-FFF2-40B4-BE49-F238E27FC236}">
                  <a16:creationId xmlns:a16="http://schemas.microsoft.com/office/drawing/2014/main" id="{DE46F0F4-2435-4BDC-A92C-EB13608804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p:nvSpPr>
          <p:cNvPr id="5" name="Title 4">
            <a:extLst>
              <a:ext uri="{FF2B5EF4-FFF2-40B4-BE49-F238E27FC236}">
                <a16:creationId xmlns:a16="http://schemas.microsoft.com/office/drawing/2014/main" id="{2270E4B7-8203-7069-61BC-F604A662A684}"/>
              </a:ext>
            </a:extLst>
          </p:cNvPr>
          <p:cNvSpPr>
            <a:spLocks noGrp="1"/>
          </p:cNvSpPr>
          <p:nvPr>
            <p:ph type="title"/>
          </p:nvPr>
        </p:nvSpPr>
        <p:spPr>
          <a:xfrm>
            <a:off x="2640014" y="1334791"/>
            <a:ext cx="6911974" cy="2803071"/>
          </a:xfrm>
        </p:spPr>
        <p:txBody>
          <a:bodyPr vert="horz" wrap="square" lIns="0" tIns="0" rIns="0" bIns="0" rtlCol="0" anchor="ctr" anchorCtr="0">
            <a:normAutofit/>
          </a:bodyPr>
          <a:lstStyle/>
          <a:p>
            <a:pPr algn="ctr">
              <a:lnSpc>
                <a:spcPct val="100000"/>
              </a:lnSpc>
            </a:pPr>
            <a:r>
              <a:rPr lang="en-US" sz="5600" spc="-100"/>
              <a:t>Questions at this point?</a:t>
            </a:r>
          </a:p>
        </p:txBody>
      </p:sp>
      <p:sp useBgFill="1">
        <p:nvSpPr>
          <p:cNvPr id="26" name="Freeform: Shape 25">
            <a:extLst>
              <a:ext uri="{FF2B5EF4-FFF2-40B4-BE49-F238E27FC236}">
                <a16:creationId xmlns:a16="http://schemas.microsoft.com/office/drawing/2014/main" id="{085AB271-571D-4C19-9FCC-C760834A8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3226" y="359229"/>
            <a:ext cx="805544" cy="12191999"/>
          </a:xfrm>
          <a:custGeom>
            <a:avLst/>
            <a:gdLst>
              <a:gd name="connsiteX0" fmla="*/ 0 w 1214924"/>
              <a:gd name="connsiteY0" fmla="*/ 12191999 h 12191999"/>
              <a:gd name="connsiteX1" fmla="*/ 32 w 1214924"/>
              <a:gd name="connsiteY1" fmla="*/ 12166053 h 12191999"/>
              <a:gd name="connsiteX2" fmla="*/ 59979 w 1214924"/>
              <a:gd name="connsiteY2" fmla="*/ 9224089 h 12191999"/>
              <a:gd name="connsiteX3" fmla="*/ 120877 w 1214924"/>
              <a:gd name="connsiteY3" fmla="*/ 8004225 h 12191999"/>
              <a:gd name="connsiteX4" fmla="*/ 59979 w 1214924"/>
              <a:gd name="connsiteY4" fmla="*/ 7211315 h 12191999"/>
              <a:gd name="connsiteX5" fmla="*/ 59979 w 1214924"/>
              <a:gd name="connsiteY5" fmla="*/ 6601383 h 12191999"/>
              <a:gd name="connsiteX6" fmla="*/ 59979 w 1214924"/>
              <a:gd name="connsiteY6" fmla="*/ 5015562 h 12191999"/>
              <a:gd name="connsiteX7" fmla="*/ 120877 w 1214924"/>
              <a:gd name="connsiteY7" fmla="*/ 3185768 h 12191999"/>
              <a:gd name="connsiteX8" fmla="*/ 74847 w 1214924"/>
              <a:gd name="connsiteY8" fmla="*/ 4714 h 12191999"/>
              <a:gd name="connsiteX9" fmla="*/ 74778 w 1214924"/>
              <a:gd name="connsiteY9" fmla="*/ 0 h 12191999"/>
              <a:gd name="connsiteX10" fmla="*/ 1214924 w 1214924"/>
              <a:gd name="connsiteY10" fmla="*/ 0 h 12191999"/>
              <a:gd name="connsiteX11" fmla="*/ 1214924 w 1214924"/>
              <a:gd name="connsiteY11" fmla="*/ 12191999 h 12191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4924" h="12191999">
                <a:moveTo>
                  <a:pt x="0" y="12191999"/>
                </a:moveTo>
                <a:lnTo>
                  <a:pt x="32" y="12166053"/>
                </a:lnTo>
                <a:cubicBezTo>
                  <a:pt x="2886" y="11339787"/>
                  <a:pt x="14305" y="10367710"/>
                  <a:pt x="59979" y="9224089"/>
                </a:cubicBezTo>
                <a:cubicBezTo>
                  <a:pt x="120877" y="8004225"/>
                  <a:pt x="120877" y="8004225"/>
                  <a:pt x="120877" y="8004225"/>
                </a:cubicBezTo>
                <a:cubicBezTo>
                  <a:pt x="120877" y="7760253"/>
                  <a:pt x="59979" y="7516280"/>
                  <a:pt x="59979" y="7211315"/>
                </a:cubicBezTo>
                <a:cubicBezTo>
                  <a:pt x="59979" y="6906349"/>
                  <a:pt x="59979" y="6662377"/>
                  <a:pt x="59979" y="6601383"/>
                </a:cubicBezTo>
                <a:cubicBezTo>
                  <a:pt x="59979" y="5015562"/>
                  <a:pt x="59979" y="5015562"/>
                  <a:pt x="59979" y="5015562"/>
                </a:cubicBezTo>
                <a:cubicBezTo>
                  <a:pt x="120877" y="3185768"/>
                  <a:pt x="120877" y="3185768"/>
                  <a:pt x="120877" y="3185768"/>
                </a:cubicBezTo>
                <a:cubicBezTo>
                  <a:pt x="98040" y="1607571"/>
                  <a:pt x="83767" y="621197"/>
                  <a:pt x="74847" y="4714"/>
                </a:cubicBezTo>
                <a:lnTo>
                  <a:pt x="74778" y="0"/>
                </a:lnTo>
                <a:lnTo>
                  <a:pt x="1214924" y="0"/>
                </a:lnTo>
                <a:lnTo>
                  <a:pt x="1214924" y="12191999"/>
                </a:lnTo>
                <a:close/>
              </a:path>
            </a:pathLst>
          </a:custGeom>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25738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7438E-DD06-B679-4A5D-7908D4C0A4D2}"/>
              </a:ext>
            </a:extLst>
          </p:cNvPr>
          <p:cNvSpPr>
            <a:spLocks noGrp="1"/>
          </p:cNvSpPr>
          <p:nvPr>
            <p:ph type="title"/>
          </p:nvPr>
        </p:nvSpPr>
        <p:spPr/>
        <p:txBody>
          <a:bodyPr/>
          <a:lstStyle/>
          <a:p>
            <a:r>
              <a:rPr lang="en-US" dirty="0"/>
              <a:t>Coming Up</a:t>
            </a:r>
          </a:p>
        </p:txBody>
      </p:sp>
      <p:sp>
        <p:nvSpPr>
          <p:cNvPr id="3" name="Content Placeholder 2">
            <a:extLst>
              <a:ext uri="{FF2B5EF4-FFF2-40B4-BE49-F238E27FC236}">
                <a16:creationId xmlns:a16="http://schemas.microsoft.com/office/drawing/2014/main" id="{39C64A69-2859-4580-2779-A46400005760}"/>
              </a:ext>
            </a:extLst>
          </p:cNvPr>
          <p:cNvSpPr>
            <a:spLocks noGrp="1"/>
          </p:cNvSpPr>
          <p:nvPr>
            <p:ph idx="1"/>
          </p:nvPr>
        </p:nvSpPr>
        <p:spPr>
          <a:xfrm>
            <a:off x="720000" y="1828800"/>
            <a:ext cx="10728325" cy="4818185"/>
          </a:xfrm>
        </p:spPr>
        <p:txBody>
          <a:bodyPr>
            <a:normAutofit/>
          </a:bodyPr>
          <a:lstStyle/>
          <a:p>
            <a:r>
              <a:rPr lang="en-US" b="1" dirty="0"/>
              <a:t>TODAY: </a:t>
            </a:r>
            <a:r>
              <a:rPr lang="en-US" dirty="0"/>
              <a:t>submit lab materials</a:t>
            </a:r>
          </a:p>
          <a:p>
            <a:pPr lvl="1"/>
            <a:r>
              <a:rPr lang="en-US" b="1" dirty="0"/>
              <a:t>Two </a:t>
            </a:r>
            <a:r>
              <a:rPr lang="en-US" dirty="0"/>
              <a:t>sentences, </a:t>
            </a:r>
            <a:r>
              <a:rPr lang="en-US" b="1" dirty="0"/>
              <a:t>two </a:t>
            </a:r>
            <a:r>
              <a:rPr lang="en-US" dirty="0"/>
              <a:t>pictures, within constraints</a:t>
            </a:r>
            <a:endParaRPr lang="en-US" b="1" dirty="0"/>
          </a:p>
          <a:p>
            <a:pPr lvl="1"/>
            <a:r>
              <a:rPr lang="en-US" dirty="0"/>
              <a:t>Everyone in the group should individually submit a copy of the same PDF</a:t>
            </a:r>
          </a:p>
          <a:p>
            <a:r>
              <a:rPr lang="en-US" b="1" dirty="0"/>
              <a:t>NEXT WEEK: </a:t>
            </a:r>
            <a:r>
              <a:rPr lang="en-US" dirty="0"/>
              <a:t>lab is asynchronous</a:t>
            </a:r>
          </a:p>
          <a:p>
            <a:pPr lvl="1"/>
            <a:r>
              <a:rPr lang="en-US" dirty="0"/>
              <a:t>There will be a recording for you to watch; nothing in person</a:t>
            </a:r>
          </a:p>
          <a:p>
            <a:r>
              <a:rPr lang="en-US" b="1" dirty="0"/>
              <a:t>Nov 11: </a:t>
            </a:r>
            <a:r>
              <a:rPr lang="en-US" dirty="0"/>
              <a:t>SA4 due</a:t>
            </a:r>
          </a:p>
          <a:p>
            <a:r>
              <a:rPr lang="en-US" b="1" dirty="0"/>
              <a:t>Nov 22: </a:t>
            </a:r>
            <a:r>
              <a:rPr lang="en-US" dirty="0"/>
              <a:t>Exam 3</a:t>
            </a:r>
            <a:endParaRPr lang="en-US" b="1" dirty="0"/>
          </a:p>
          <a:p>
            <a:r>
              <a:rPr lang="en-US" b="1" dirty="0"/>
              <a:t>Nov 25: </a:t>
            </a:r>
            <a:r>
              <a:rPr lang="en-US" dirty="0"/>
              <a:t>no lab – Thanksgiving Break</a:t>
            </a:r>
            <a:endParaRPr lang="en-US" b="1" dirty="0"/>
          </a:p>
          <a:p>
            <a:r>
              <a:rPr lang="en-US" b="1" dirty="0"/>
              <a:t>Dec 8: </a:t>
            </a:r>
            <a:r>
              <a:rPr lang="en-US" dirty="0"/>
              <a:t>Lab report due</a:t>
            </a:r>
          </a:p>
          <a:p>
            <a:pPr lvl="1"/>
            <a:r>
              <a:rPr lang="en-US" dirty="0"/>
              <a:t>Everyone needs to write up and submit their report </a:t>
            </a:r>
            <a:r>
              <a:rPr lang="en-US" i="1" dirty="0"/>
              <a:t>individually</a:t>
            </a:r>
            <a:endParaRPr lang="en-US" dirty="0"/>
          </a:p>
          <a:p>
            <a:endParaRPr lang="en-US" b="1" dirty="0"/>
          </a:p>
        </p:txBody>
      </p:sp>
    </p:spTree>
    <p:extLst>
      <p:ext uri="{BB962C8B-B14F-4D97-AF65-F5344CB8AC3E}">
        <p14:creationId xmlns:p14="http://schemas.microsoft.com/office/powerpoint/2010/main" val="379770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06A95-4604-77B4-154A-E2C08D309699}"/>
              </a:ext>
            </a:extLst>
          </p:cNvPr>
          <p:cNvSpPr>
            <a:spLocks noGrp="1"/>
          </p:cNvSpPr>
          <p:nvPr>
            <p:ph type="title"/>
          </p:nvPr>
        </p:nvSpPr>
        <p:spPr/>
        <p:txBody>
          <a:bodyPr/>
          <a:lstStyle/>
          <a:p>
            <a:r>
              <a:rPr lang="en-US" dirty="0"/>
              <a:t>Division of labor &amp; participation grade</a:t>
            </a:r>
          </a:p>
        </p:txBody>
      </p:sp>
      <p:sp>
        <p:nvSpPr>
          <p:cNvPr id="3" name="Content Placeholder 2">
            <a:extLst>
              <a:ext uri="{FF2B5EF4-FFF2-40B4-BE49-F238E27FC236}">
                <a16:creationId xmlns:a16="http://schemas.microsoft.com/office/drawing/2014/main" id="{25E38F14-20B9-5CC7-240A-7499C0258C1D}"/>
              </a:ext>
            </a:extLst>
          </p:cNvPr>
          <p:cNvSpPr>
            <a:spLocks noGrp="1"/>
          </p:cNvSpPr>
          <p:nvPr>
            <p:ph idx="1"/>
          </p:nvPr>
        </p:nvSpPr>
        <p:spPr>
          <a:xfrm>
            <a:off x="720000" y="1478756"/>
            <a:ext cx="10728325" cy="4672013"/>
          </a:xfrm>
        </p:spPr>
        <p:txBody>
          <a:bodyPr>
            <a:normAutofit fontScale="92500"/>
          </a:bodyPr>
          <a:lstStyle/>
          <a:p>
            <a:pPr marL="0" indent="0">
              <a:buNone/>
            </a:pPr>
            <a:r>
              <a:rPr lang="en-US" dirty="0"/>
              <a:t>Your group can divide up the work however you like, but try to make sure that everyone is contributing equally.</a:t>
            </a:r>
          </a:p>
          <a:p>
            <a:pPr marL="0" indent="0">
              <a:buNone/>
            </a:pPr>
            <a:endParaRPr lang="en-US" sz="1100" dirty="0"/>
          </a:p>
          <a:p>
            <a:pPr marL="0" indent="0">
              <a:buNone/>
            </a:pPr>
            <a:r>
              <a:rPr lang="en-US" dirty="0"/>
              <a:t>For example, if your group has 3 members, you might divide it up like this:</a:t>
            </a:r>
          </a:p>
          <a:p>
            <a:pPr lvl="1"/>
            <a:r>
              <a:rPr lang="en-US" dirty="0"/>
              <a:t>One person writes the informed consent waiver</a:t>
            </a:r>
          </a:p>
          <a:p>
            <a:pPr lvl="1"/>
            <a:r>
              <a:rPr lang="en-US" dirty="0"/>
              <a:t>One person sets up the </a:t>
            </a:r>
            <a:r>
              <a:rPr lang="en-US" b="1" dirty="0"/>
              <a:t>two </a:t>
            </a:r>
            <a:r>
              <a:rPr lang="en-US" dirty="0"/>
              <a:t>Qualtrics surveys</a:t>
            </a:r>
          </a:p>
          <a:p>
            <a:pPr lvl="1"/>
            <a:r>
              <a:rPr lang="en-US" dirty="0"/>
              <a:t>One person organizes and formats the data</a:t>
            </a:r>
          </a:p>
          <a:p>
            <a:pPr marL="457200" lvl="1" indent="0">
              <a:buNone/>
            </a:pPr>
            <a:endParaRPr lang="en-US" sz="1100" dirty="0"/>
          </a:p>
          <a:p>
            <a:pPr marL="0" indent="0">
              <a:buNone/>
            </a:pPr>
            <a:r>
              <a:rPr lang="en-US" dirty="0"/>
              <a:t>Remember, </a:t>
            </a:r>
            <a:r>
              <a:rPr lang="en-US" i="1" dirty="0"/>
              <a:t>each </a:t>
            </a:r>
            <a:r>
              <a:rPr lang="en-US" dirty="0"/>
              <a:t>group member needs to secure around 12 participants!</a:t>
            </a:r>
          </a:p>
          <a:p>
            <a:pPr marL="0" indent="0">
              <a:buNone/>
            </a:pPr>
            <a:endParaRPr lang="en-US" sz="1100" dirty="0"/>
          </a:p>
          <a:p>
            <a:pPr marL="0" indent="0">
              <a:buNone/>
            </a:pPr>
            <a:r>
              <a:rPr lang="en-US" dirty="0"/>
              <a:t>As part of your final lab report, each of you will submit a “Credit statement” detailing each groups member’s contribution. You will all need to agree to the contents of this statement.</a:t>
            </a:r>
          </a:p>
        </p:txBody>
      </p:sp>
    </p:spTree>
    <p:extLst>
      <p:ext uri="{BB962C8B-B14F-4D97-AF65-F5344CB8AC3E}">
        <p14:creationId xmlns:p14="http://schemas.microsoft.com/office/powerpoint/2010/main" val="147602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06A95-4604-77B4-154A-E2C08D309699}"/>
              </a:ext>
            </a:extLst>
          </p:cNvPr>
          <p:cNvSpPr>
            <a:spLocks noGrp="1"/>
          </p:cNvSpPr>
          <p:nvPr>
            <p:ph type="title"/>
          </p:nvPr>
        </p:nvSpPr>
        <p:spPr/>
        <p:txBody>
          <a:bodyPr/>
          <a:lstStyle/>
          <a:p>
            <a:r>
              <a:rPr lang="en-US" dirty="0"/>
              <a:t>Division of labor &amp; participation grade</a:t>
            </a:r>
          </a:p>
        </p:txBody>
      </p:sp>
      <p:sp>
        <p:nvSpPr>
          <p:cNvPr id="3" name="Content Placeholder 2">
            <a:extLst>
              <a:ext uri="{FF2B5EF4-FFF2-40B4-BE49-F238E27FC236}">
                <a16:creationId xmlns:a16="http://schemas.microsoft.com/office/drawing/2014/main" id="{25E38F14-20B9-5CC7-240A-7499C0258C1D}"/>
              </a:ext>
            </a:extLst>
          </p:cNvPr>
          <p:cNvSpPr>
            <a:spLocks noGrp="1"/>
          </p:cNvSpPr>
          <p:nvPr>
            <p:ph idx="1"/>
          </p:nvPr>
        </p:nvSpPr>
        <p:spPr>
          <a:xfrm>
            <a:off x="720000" y="1478756"/>
            <a:ext cx="10728325" cy="4672013"/>
          </a:xfrm>
        </p:spPr>
        <p:txBody>
          <a:bodyPr>
            <a:normAutofit/>
          </a:bodyPr>
          <a:lstStyle/>
          <a:p>
            <a:pPr marL="0" indent="0">
              <a:buNone/>
            </a:pPr>
            <a:r>
              <a:rPr lang="en-US" dirty="0"/>
              <a:t>Participation in the lab is </a:t>
            </a:r>
            <a:r>
              <a:rPr lang="en-US" dirty="0">
                <a:solidFill>
                  <a:schemeClr val="accent1">
                    <a:alpha val="58000"/>
                  </a:schemeClr>
                </a:solidFill>
              </a:rPr>
              <a:t>14% </a:t>
            </a:r>
            <a:r>
              <a:rPr lang="en-US" dirty="0"/>
              <a:t>of your final grade.</a:t>
            </a:r>
          </a:p>
          <a:p>
            <a:pPr marL="0" indent="0">
              <a:buNone/>
            </a:pPr>
            <a:endParaRPr lang="en-US" sz="1000" dirty="0"/>
          </a:p>
          <a:p>
            <a:pPr marL="0" indent="0">
              <a:buNone/>
            </a:pPr>
            <a:r>
              <a:rPr lang="en-US" dirty="0">
                <a:solidFill>
                  <a:schemeClr val="accent1">
                    <a:alpha val="58000"/>
                  </a:schemeClr>
                </a:solidFill>
              </a:rPr>
              <a:t>10% </a:t>
            </a:r>
            <a:r>
              <a:rPr lang="en-US" dirty="0"/>
              <a:t>will be based on your attendance.</a:t>
            </a:r>
          </a:p>
          <a:p>
            <a:pPr marL="0" indent="0">
              <a:buNone/>
            </a:pPr>
            <a:r>
              <a:rPr lang="en-US" dirty="0">
                <a:solidFill>
                  <a:schemeClr val="accent1">
                    <a:alpha val="58000"/>
                  </a:schemeClr>
                </a:solidFill>
              </a:rPr>
              <a:t>2% </a:t>
            </a:r>
            <a:r>
              <a:rPr lang="en-US" dirty="0"/>
              <a:t>will be based on how actively you participated.</a:t>
            </a:r>
          </a:p>
          <a:p>
            <a:pPr marL="0" indent="0">
              <a:buNone/>
            </a:pPr>
            <a:r>
              <a:rPr lang="en-US" dirty="0"/>
              <a:t>	Participation takes many formats! Ex: speaking up in labs, completing lab 	activities in smaller groups, coming to office hours, etc.</a:t>
            </a:r>
          </a:p>
          <a:p>
            <a:pPr marL="0" indent="0">
              <a:buNone/>
            </a:pPr>
            <a:r>
              <a:rPr lang="en-US" dirty="0">
                <a:solidFill>
                  <a:schemeClr val="accent1">
                    <a:alpha val="58000"/>
                  </a:schemeClr>
                </a:solidFill>
              </a:rPr>
              <a:t>2% </a:t>
            </a:r>
            <a:r>
              <a:rPr lang="en-US" dirty="0"/>
              <a:t>will be based on how much you contributed to your group’s experiment.</a:t>
            </a:r>
          </a:p>
        </p:txBody>
      </p:sp>
    </p:spTree>
    <p:extLst>
      <p:ext uri="{BB962C8B-B14F-4D97-AF65-F5344CB8AC3E}">
        <p14:creationId xmlns:p14="http://schemas.microsoft.com/office/powerpoint/2010/main" val="60054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7EFF05-A8DA-4B3E-9C21-7A04283D4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44CA1620-2C02-4B4E-97C8-06FCE85EE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657DE79-27F8-4881-BE3B-5321D1801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DB733608-1322-485D-B942-B827E6997F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3527" y="954724"/>
            <a:ext cx="10904945" cy="3364228"/>
            <a:chOff x="643527" y="954724"/>
            <a:chExt cx="10904945" cy="3364228"/>
          </a:xfrm>
        </p:grpSpPr>
        <p:sp>
          <p:nvSpPr>
            <p:cNvPr id="19" name="Freeform 78">
              <a:extLst>
                <a:ext uri="{FF2B5EF4-FFF2-40B4-BE49-F238E27FC236}">
                  <a16:creationId xmlns:a16="http://schemas.microsoft.com/office/drawing/2014/main" id="{7975F1CD-7143-447F-AC1A-8D3EA46ECA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0" name="Freeform 79">
              <a:extLst>
                <a:ext uri="{FF2B5EF4-FFF2-40B4-BE49-F238E27FC236}">
                  <a16:creationId xmlns:a16="http://schemas.microsoft.com/office/drawing/2014/main" id="{501A6B8C-11DF-404A-89DD-354DA4C193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5">
              <a:extLst>
                <a:ext uri="{FF2B5EF4-FFF2-40B4-BE49-F238E27FC236}">
                  <a16:creationId xmlns:a16="http://schemas.microsoft.com/office/drawing/2014/main" id="{14D1F65C-CD34-4E1F-8743-D3879A8712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2" name="Freeform 80">
              <a:extLst>
                <a:ext uri="{FF2B5EF4-FFF2-40B4-BE49-F238E27FC236}">
                  <a16:creationId xmlns:a16="http://schemas.microsoft.com/office/drawing/2014/main" id="{E5C58F66-1B6C-4935-9BB4-583D612CD2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4">
              <a:extLst>
                <a:ext uri="{FF2B5EF4-FFF2-40B4-BE49-F238E27FC236}">
                  <a16:creationId xmlns:a16="http://schemas.microsoft.com/office/drawing/2014/main" id="{F41F116D-556B-4BC2-9DCD-46DA7CCC0E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4" name="Freeform 87">
              <a:extLst>
                <a:ext uri="{FF2B5EF4-FFF2-40B4-BE49-F238E27FC236}">
                  <a16:creationId xmlns:a16="http://schemas.microsoft.com/office/drawing/2014/main" id="{DE46F0F4-2435-4BDC-A92C-EB13608804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p:nvSpPr>
          <p:cNvPr id="5" name="Title 4">
            <a:extLst>
              <a:ext uri="{FF2B5EF4-FFF2-40B4-BE49-F238E27FC236}">
                <a16:creationId xmlns:a16="http://schemas.microsoft.com/office/drawing/2014/main" id="{2270E4B7-8203-7069-61BC-F604A662A684}"/>
              </a:ext>
            </a:extLst>
          </p:cNvPr>
          <p:cNvSpPr>
            <a:spLocks noGrp="1"/>
          </p:cNvSpPr>
          <p:nvPr>
            <p:ph type="title"/>
          </p:nvPr>
        </p:nvSpPr>
        <p:spPr>
          <a:xfrm>
            <a:off x="2640014" y="1334791"/>
            <a:ext cx="6911974" cy="2803071"/>
          </a:xfrm>
        </p:spPr>
        <p:txBody>
          <a:bodyPr vert="horz" wrap="square" lIns="0" tIns="0" rIns="0" bIns="0" rtlCol="0" anchor="ctr" anchorCtr="0">
            <a:normAutofit/>
          </a:bodyPr>
          <a:lstStyle/>
          <a:p>
            <a:pPr algn="ctr">
              <a:lnSpc>
                <a:spcPct val="100000"/>
              </a:lnSpc>
            </a:pPr>
            <a:r>
              <a:rPr lang="en-US" sz="5600" spc="-100"/>
              <a:t>Questions at this point?</a:t>
            </a:r>
          </a:p>
        </p:txBody>
      </p:sp>
      <p:sp useBgFill="1">
        <p:nvSpPr>
          <p:cNvPr id="26" name="Freeform: Shape 25">
            <a:extLst>
              <a:ext uri="{FF2B5EF4-FFF2-40B4-BE49-F238E27FC236}">
                <a16:creationId xmlns:a16="http://schemas.microsoft.com/office/drawing/2014/main" id="{085AB271-571D-4C19-9FCC-C760834A8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3226" y="359229"/>
            <a:ext cx="805544" cy="12191999"/>
          </a:xfrm>
          <a:custGeom>
            <a:avLst/>
            <a:gdLst>
              <a:gd name="connsiteX0" fmla="*/ 0 w 1214924"/>
              <a:gd name="connsiteY0" fmla="*/ 12191999 h 12191999"/>
              <a:gd name="connsiteX1" fmla="*/ 32 w 1214924"/>
              <a:gd name="connsiteY1" fmla="*/ 12166053 h 12191999"/>
              <a:gd name="connsiteX2" fmla="*/ 59979 w 1214924"/>
              <a:gd name="connsiteY2" fmla="*/ 9224089 h 12191999"/>
              <a:gd name="connsiteX3" fmla="*/ 120877 w 1214924"/>
              <a:gd name="connsiteY3" fmla="*/ 8004225 h 12191999"/>
              <a:gd name="connsiteX4" fmla="*/ 59979 w 1214924"/>
              <a:gd name="connsiteY4" fmla="*/ 7211315 h 12191999"/>
              <a:gd name="connsiteX5" fmla="*/ 59979 w 1214924"/>
              <a:gd name="connsiteY5" fmla="*/ 6601383 h 12191999"/>
              <a:gd name="connsiteX6" fmla="*/ 59979 w 1214924"/>
              <a:gd name="connsiteY6" fmla="*/ 5015562 h 12191999"/>
              <a:gd name="connsiteX7" fmla="*/ 120877 w 1214924"/>
              <a:gd name="connsiteY7" fmla="*/ 3185768 h 12191999"/>
              <a:gd name="connsiteX8" fmla="*/ 74847 w 1214924"/>
              <a:gd name="connsiteY8" fmla="*/ 4714 h 12191999"/>
              <a:gd name="connsiteX9" fmla="*/ 74778 w 1214924"/>
              <a:gd name="connsiteY9" fmla="*/ 0 h 12191999"/>
              <a:gd name="connsiteX10" fmla="*/ 1214924 w 1214924"/>
              <a:gd name="connsiteY10" fmla="*/ 0 h 12191999"/>
              <a:gd name="connsiteX11" fmla="*/ 1214924 w 1214924"/>
              <a:gd name="connsiteY11" fmla="*/ 12191999 h 12191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4924" h="12191999">
                <a:moveTo>
                  <a:pt x="0" y="12191999"/>
                </a:moveTo>
                <a:lnTo>
                  <a:pt x="32" y="12166053"/>
                </a:lnTo>
                <a:cubicBezTo>
                  <a:pt x="2886" y="11339787"/>
                  <a:pt x="14305" y="10367710"/>
                  <a:pt x="59979" y="9224089"/>
                </a:cubicBezTo>
                <a:cubicBezTo>
                  <a:pt x="120877" y="8004225"/>
                  <a:pt x="120877" y="8004225"/>
                  <a:pt x="120877" y="8004225"/>
                </a:cubicBezTo>
                <a:cubicBezTo>
                  <a:pt x="120877" y="7760253"/>
                  <a:pt x="59979" y="7516280"/>
                  <a:pt x="59979" y="7211315"/>
                </a:cubicBezTo>
                <a:cubicBezTo>
                  <a:pt x="59979" y="6906349"/>
                  <a:pt x="59979" y="6662377"/>
                  <a:pt x="59979" y="6601383"/>
                </a:cubicBezTo>
                <a:cubicBezTo>
                  <a:pt x="59979" y="5015562"/>
                  <a:pt x="59979" y="5015562"/>
                  <a:pt x="59979" y="5015562"/>
                </a:cubicBezTo>
                <a:cubicBezTo>
                  <a:pt x="120877" y="3185768"/>
                  <a:pt x="120877" y="3185768"/>
                  <a:pt x="120877" y="3185768"/>
                </a:cubicBezTo>
                <a:cubicBezTo>
                  <a:pt x="98040" y="1607571"/>
                  <a:pt x="83767" y="621197"/>
                  <a:pt x="74847" y="4714"/>
                </a:cubicBezTo>
                <a:lnTo>
                  <a:pt x="74778" y="0"/>
                </a:lnTo>
                <a:lnTo>
                  <a:pt x="1214924" y="0"/>
                </a:lnTo>
                <a:lnTo>
                  <a:pt x="1214924" y="12191999"/>
                </a:lnTo>
                <a:close/>
              </a:path>
            </a:pathLst>
          </a:custGeom>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4460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3F783-3EDA-90E6-6B58-B3A9CFEFBBAE}"/>
              </a:ext>
            </a:extLst>
          </p:cNvPr>
          <p:cNvSpPr>
            <a:spLocks noGrp="1"/>
          </p:cNvSpPr>
          <p:nvPr>
            <p:ph type="title"/>
          </p:nvPr>
        </p:nvSpPr>
        <p:spPr/>
        <p:txBody>
          <a:bodyPr/>
          <a:lstStyle/>
          <a:p>
            <a:r>
              <a:rPr lang="en-US" dirty="0"/>
              <a:t>SA4</a:t>
            </a:r>
          </a:p>
        </p:txBody>
      </p:sp>
      <p:sp>
        <p:nvSpPr>
          <p:cNvPr id="3" name="Content Placeholder 2">
            <a:extLst>
              <a:ext uri="{FF2B5EF4-FFF2-40B4-BE49-F238E27FC236}">
                <a16:creationId xmlns:a16="http://schemas.microsoft.com/office/drawing/2014/main" id="{CE3C786A-0111-3A8F-FE0C-5E0FE77838F0}"/>
              </a:ext>
            </a:extLst>
          </p:cNvPr>
          <p:cNvSpPr>
            <a:spLocks noGrp="1"/>
          </p:cNvSpPr>
          <p:nvPr>
            <p:ph idx="1"/>
          </p:nvPr>
        </p:nvSpPr>
        <p:spPr>
          <a:xfrm>
            <a:off x="720000" y="1528764"/>
            <a:ext cx="10728325" cy="4657724"/>
          </a:xfrm>
        </p:spPr>
        <p:txBody>
          <a:bodyPr>
            <a:normAutofit fontScale="92500" lnSpcReduction="20000"/>
          </a:bodyPr>
          <a:lstStyle/>
          <a:p>
            <a:pPr marL="0" indent="0">
              <a:buNone/>
            </a:pPr>
            <a:r>
              <a:rPr lang="en-US" dirty="0"/>
              <a:t>SA#4 consists of completing the below instructions for </a:t>
            </a:r>
            <a:r>
              <a:rPr lang="en-US" b="1" dirty="0"/>
              <a:t>two </a:t>
            </a:r>
            <a:r>
              <a:rPr lang="en-US" dirty="0"/>
              <a:t>of the 4 assigned readings for Module 5 (i.e., Paper 1 response and Paper 2 response). You can earn up to 25 extra credit points for each additional response you provide (e.g., Paper 3 response or Paper 4 response). </a:t>
            </a:r>
          </a:p>
          <a:p>
            <a:pPr marL="0" indent="0">
              <a:buNone/>
            </a:pPr>
            <a:r>
              <a:rPr lang="en-US" u="sng" dirty="0">
                <a:effectLst/>
              </a:rPr>
              <a:t>Instructions</a:t>
            </a:r>
            <a:r>
              <a:rPr lang="en-US" b="1" dirty="0"/>
              <a:t>: </a:t>
            </a:r>
            <a:r>
              <a:rPr lang="en-US" dirty="0"/>
              <a:t>For each assigned reading you select, write a single paragraph of no more than 200 words that is responsive to (</a:t>
            </a:r>
            <a:r>
              <a:rPr lang="en-US" dirty="0" err="1"/>
              <a:t>i</a:t>
            </a:r>
            <a:r>
              <a:rPr lang="en-US" dirty="0"/>
              <a:t>) and (ii). An example paragraph that attempts to be responsive in this way is given below for Alt-Wellwood's claim that the Earth is flat. That paragraph is an extreme example designed to illustrate the genre of response that we're looking for. You need not strongly doubt the author's claim in order to feel out possible objections or counter-examples, and you must be generous in characterizing the author's claim that you criticize. </a:t>
            </a:r>
          </a:p>
          <a:p>
            <a:pPr lvl="1">
              <a:buFont typeface="+mj-lt"/>
              <a:buAutoNum type="arabicPeriod"/>
            </a:pPr>
            <a:r>
              <a:rPr lang="en-US" dirty="0">
                <a:effectLst/>
              </a:rPr>
              <a:t>Specify, in your own words, one claim that the author makes. How do they defend it? Provide an example that the author's claim is intended to cover and how. </a:t>
            </a:r>
          </a:p>
          <a:p>
            <a:pPr lvl="1">
              <a:buFont typeface="+mj-lt"/>
              <a:buAutoNum type="arabicPeriod"/>
            </a:pPr>
            <a:r>
              <a:rPr lang="en-US" dirty="0">
                <a:effectLst/>
              </a:rPr>
              <a:t>Specify an objection or counter-example to the author's claim. How might the author wish to respond? How problematic is it for the author's claim?</a:t>
            </a:r>
          </a:p>
          <a:p>
            <a:endParaRPr lang="en-US" dirty="0"/>
          </a:p>
        </p:txBody>
      </p:sp>
    </p:spTree>
    <p:extLst>
      <p:ext uri="{BB962C8B-B14F-4D97-AF65-F5344CB8AC3E}">
        <p14:creationId xmlns:p14="http://schemas.microsoft.com/office/powerpoint/2010/main" val="50450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D5C30-526D-EAC3-CEF9-F4BD02464D57}"/>
              </a:ext>
            </a:extLst>
          </p:cNvPr>
          <p:cNvSpPr>
            <a:spLocks noGrp="1"/>
          </p:cNvSpPr>
          <p:nvPr>
            <p:ph type="title"/>
          </p:nvPr>
        </p:nvSpPr>
        <p:spPr/>
        <p:txBody>
          <a:bodyPr/>
          <a:lstStyle/>
          <a:p>
            <a:r>
              <a:rPr lang="en-US" dirty="0"/>
              <a:t>SA4</a:t>
            </a:r>
          </a:p>
        </p:txBody>
      </p:sp>
      <p:sp>
        <p:nvSpPr>
          <p:cNvPr id="3" name="Content Placeholder 2">
            <a:extLst>
              <a:ext uri="{FF2B5EF4-FFF2-40B4-BE49-F238E27FC236}">
                <a16:creationId xmlns:a16="http://schemas.microsoft.com/office/drawing/2014/main" id="{A06E6BF7-4E18-0C88-A9EE-E15D6CDA69DD}"/>
              </a:ext>
            </a:extLst>
          </p:cNvPr>
          <p:cNvSpPr>
            <a:spLocks noGrp="1"/>
          </p:cNvSpPr>
          <p:nvPr>
            <p:ph idx="1"/>
          </p:nvPr>
        </p:nvSpPr>
        <p:spPr>
          <a:xfrm>
            <a:off x="720000" y="1400175"/>
            <a:ext cx="10728325" cy="5022055"/>
          </a:xfrm>
        </p:spPr>
        <p:txBody>
          <a:bodyPr>
            <a:normAutofit lnSpcReduction="10000"/>
          </a:bodyPr>
          <a:lstStyle/>
          <a:p>
            <a:pPr marL="0" indent="0">
              <a:buNone/>
            </a:pPr>
            <a:r>
              <a:rPr lang="en-US" dirty="0"/>
              <a:t>Alt-Wellwood claims that the Earth is flat. She says that, unless this were true, one could not explain why the Earth appears so. The author defends her claim by pointing out that none of her friends have been convinced by any of the purported evidence to the contrary, including photographs or </a:t>
            </a:r>
            <a:r>
              <a:rPr lang="en-US" dirty="0" err="1"/>
              <a:t>videofeed</a:t>
            </a:r>
            <a:r>
              <a:rPr lang="en-US" dirty="0"/>
              <a:t> of the Earth taken from space in which it appears round. However, it isn't particularly difficult to explain why the Earth </a:t>
            </a:r>
            <a:r>
              <a:rPr lang="en-US" i="1" dirty="0"/>
              <a:t>looks</a:t>
            </a:r>
            <a:r>
              <a:rPr lang="en-US" dirty="0"/>
              <a:t> flat from its surface, by simple appeal to properties of the human visual system and the sheer size of the Earth. Other types of evidence go unaddressed. For just one example, the private company </a:t>
            </a:r>
            <a:r>
              <a:rPr lang="en-US" dirty="0" err="1"/>
              <a:t>Starlink</a:t>
            </a:r>
            <a:r>
              <a:rPr lang="en-US" dirty="0"/>
              <a:t> launches satellites that provide internet access to a global base of around 250,000 customers. If the Earth were not round, this industry would not be possible. The author could respond by saying that </a:t>
            </a:r>
            <a:r>
              <a:rPr lang="en-US" dirty="0" err="1"/>
              <a:t>Starlink's</a:t>
            </a:r>
            <a:r>
              <a:rPr lang="en-US" dirty="0"/>
              <a:t> executives, employees, and customers are all in on a vast conspiracy designed to deceive humanity. However, this is implausible, given the number of people that would have to be in on it, and how widely entrenched, firmly established, and successful orbital science is. Correspondingly, there is little reason to believe Alt-Wellwood's claim.</a:t>
            </a:r>
          </a:p>
        </p:txBody>
      </p:sp>
    </p:spTree>
    <p:extLst>
      <p:ext uri="{BB962C8B-B14F-4D97-AF65-F5344CB8AC3E}">
        <p14:creationId xmlns:p14="http://schemas.microsoft.com/office/powerpoint/2010/main" val="2786100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D5C30-526D-EAC3-CEF9-F4BD02464D57}"/>
              </a:ext>
            </a:extLst>
          </p:cNvPr>
          <p:cNvSpPr>
            <a:spLocks noGrp="1"/>
          </p:cNvSpPr>
          <p:nvPr>
            <p:ph type="title"/>
          </p:nvPr>
        </p:nvSpPr>
        <p:spPr/>
        <p:txBody>
          <a:bodyPr/>
          <a:lstStyle/>
          <a:p>
            <a:r>
              <a:rPr lang="en-US" dirty="0"/>
              <a:t>SA4</a:t>
            </a:r>
          </a:p>
        </p:txBody>
      </p:sp>
      <p:sp>
        <p:nvSpPr>
          <p:cNvPr id="3" name="Content Placeholder 2">
            <a:extLst>
              <a:ext uri="{FF2B5EF4-FFF2-40B4-BE49-F238E27FC236}">
                <a16:creationId xmlns:a16="http://schemas.microsoft.com/office/drawing/2014/main" id="{A06E6BF7-4E18-0C88-A9EE-E15D6CDA69DD}"/>
              </a:ext>
            </a:extLst>
          </p:cNvPr>
          <p:cNvSpPr>
            <a:spLocks noGrp="1"/>
          </p:cNvSpPr>
          <p:nvPr>
            <p:ph idx="1"/>
          </p:nvPr>
        </p:nvSpPr>
        <p:spPr>
          <a:xfrm>
            <a:off x="720000" y="1400175"/>
            <a:ext cx="10728325" cy="5022055"/>
          </a:xfrm>
        </p:spPr>
        <p:txBody>
          <a:bodyPr>
            <a:normAutofit lnSpcReduction="10000"/>
          </a:bodyPr>
          <a:lstStyle/>
          <a:p>
            <a:pPr marL="0" indent="0">
              <a:buNone/>
            </a:pPr>
            <a:r>
              <a:rPr lang="en-US" b="1" dirty="0">
                <a:solidFill>
                  <a:schemeClr val="accent1">
                    <a:alpha val="58000"/>
                  </a:schemeClr>
                </a:solidFill>
              </a:rPr>
              <a:t>Alt-Wellwood claims that the Earth is flat. </a:t>
            </a:r>
            <a:r>
              <a:rPr lang="en-US" dirty="0"/>
              <a:t>She says that, unless this were true, one could not explain why the Earth appears so. The author defends her claim by pointing out that none of her friends have been convinced by any of the purported evidence to the contrary, including photographs or </a:t>
            </a:r>
            <a:r>
              <a:rPr lang="en-US" dirty="0" err="1"/>
              <a:t>videofeed</a:t>
            </a:r>
            <a:r>
              <a:rPr lang="en-US" dirty="0"/>
              <a:t> of the Earth taken from space in which it appears round. However, it isn't particularly difficult to explain why the Earth </a:t>
            </a:r>
            <a:r>
              <a:rPr lang="en-US" i="1" dirty="0"/>
              <a:t>looks</a:t>
            </a:r>
            <a:r>
              <a:rPr lang="en-US" dirty="0"/>
              <a:t> flat from its surface, by simple appeal to properties of the human visual system and the sheer size of the Earth. Other types of evidence go unaddressed. For just one example, the private company </a:t>
            </a:r>
            <a:r>
              <a:rPr lang="en-US" dirty="0" err="1"/>
              <a:t>Starlink</a:t>
            </a:r>
            <a:r>
              <a:rPr lang="en-US" dirty="0"/>
              <a:t> launches satellites that provide internet access to a global base of around 250,000 customers. If the Earth were not round, this industry would not be possible. The author could respond by saying that </a:t>
            </a:r>
            <a:r>
              <a:rPr lang="en-US" dirty="0" err="1"/>
              <a:t>Starlink's</a:t>
            </a:r>
            <a:r>
              <a:rPr lang="en-US" dirty="0"/>
              <a:t> executives, employees, and customers are all in on a vast conspiracy designed to deceive humanity. However, this is implausible, given the number of people that would have to be in on it, and how widely entrenched, firmly established, and successful orbital science is. Correspondingly, there is little reason to believe Alt-Wellwood's claim.</a:t>
            </a:r>
          </a:p>
        </p:txBody>
      </p:sp>
    </p:spTree>
    <p:extLst>
      <p:ext uri="{BB962C8B-B14F-4D97-AF65-F5344CB8AC3E}">
        <p14:creationId xmlns:p14="http://schemas.microsoft.com/office/powerpoint/2010/main" val="71985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D5C30-526D-EAC3-CEF9-F4BD02464D57}"/>
              </a:ext>
            </a:extLst>
          </p:cNvPr>
          <p:cNvSpPr>
            <a:spLocks noGrp="1"/>
          </p:cNvSpPr>
          <p:nvPr>
            <p:ph type="title"/>
          </p:nvPr>
        </p:nvSpPr>
        <p:spPr/>
        <p:txBody>
          <a:bodyPr/>
          <a:lstStyle/>
          <a:p>
            <a:r>
              <a:rPr lang="en-US" dirty="0"/>
              <a:t>SA4</a:t>
            </a:r>
          </a:p>
        </p:txBody>
      </p:sp>
      <p:sp>
        <p:nvSpPr>
          <p:cNvPr id="3" name="Content Placeholder 2">
            <a:extLst>
              <a:ext uri="{FF2B5EF4-FFF2-40B4-BE49-F238E27FC236}">
                <a16:creationId xmlns:a16="http://schemas.microsoft.com/office/drawing/2014/main" id="{A06E6BF7-4E18-0C88-A9EE-E15D6CDA69DD}"/>
              </a:ext>
            </a:extLst>
          </p:cNvPr>
          <p:cNvSpPr>
            <a:spLocks noGrp="1"/>
          </p:cNvSpPr>
          <p:nvPr>
            <p:ph idx="1"/>
          </p:nvPr>
        </p:nvSpPr>
        <p:spPr>
          <a:xfrm>
            <a:off x="720000" y="1400175"/>
            <a:ext cx="10728325" cy="5022055"/>
          </a:xfrm>
        </p:spPr>
        <p:txBody>
          <a:bodyPr>
            <a:normAutofit lnSpcReduction="10000"/>
          </a:bodyPr>
          <a:lstStyle/>
          <a:p>
            <a:pPr marL="0" indent="0">
              <a:buNone/>
            </a:pPr>
            <a:r>
              <a:rPr lang="en-US" dirty="0"/>
              <a:t>Alt-Wellwood claims that the Earth is flat. </a:t>
            </a:r>
            <a:r>
              <a:rPr lang="en-US" b="1" dirty="0">
                <a:solidFill>
                  <a:schemeClr val="accent1">
                    <a:alpha val="58000"/>
                  </a:schemeClr>
                </a:solidFill>
              </a:rPr>
              <a:t>She says that, unless this were true, one could not explain why the Earth appears so. The author defends her claim by pointing out that none of her friends have been convinced by any of the purported evidence to the contrary, including photographs or </a:t>
            </a:r>
            <a:r>
              <a:rPr lang="en-US" b="1" dirty="0" err="1">
                <a:solidFill>
                  <a:schemeClr val="accent1">
                    <a:alpha val="58000"/>
                  </a:schemeClr>
                </a:solidFill>
              </a:rPr>
              <a:t>videofeed</a:t>
            </a:r>
            <a:r>
              <a:rPr lang="en-US" b="1" dirty="0">
                <a:solidFill>
                  <a:schemeClr val="accent1">
                    <a:alpha val="58000"/>
                  </a:schemeClr>
                </a:solidFill>
              </a:rPr>
              <a:t> of the Earth taken from space in which it appears round. </a:t>
            </a:r>
            <a:r>
              <a:rPr lang="en-US" dirty="0"/>
              <a:t>However, it isn't particularly difficult to explain why the Earth </a:t>
            </a:r>
            <a:r>
              <a:rPr lang="en-US" i="1" dirty="0"/>
              <a:t>looks</a:t>
            </a:r>
            <a:r>
              <a:rPr lang="en-US" dirty="0"/>
              <a:t> flat from its surface, by simple appeal to properties of the human visual system and the sheer size of the Earth. Other types of evidence go unaddressed. For just one example, the private company </a:t>
            </a:r>
            <a:r>
              <a:rPr lang="en-US" dirty="0" err="1"/>
              <a:t>Starlink</a:t>
            </a:r>
            <a:r>
              <a:rPr lang="en-US" dirty="0"/>
              <a:t> launches satellites that provide internet access to a global base of around 250,000 customers. If the Earth were not round, this industry would not be possible. The author could respond by saying that </a:t>
            </a:r>
            <a:r>
              <a:rPr lang="en-US" dirty="0" err="1"/>
              <a:t>Starlink's</a:t>
            </a:r>
            <a:r>
              <a:rPr lang="en-US" dirty="0"/>
              <a:t> executives, employees, and customers are all in on a vast conspiracy designed to deceive humanity. However, this is implausible, given the number of people that would have to be in on it, and how widely entrenched, firmly established, and successful orbital science is. Correspondingly, there is little reason to believe Alt-Wellwood's claim.</a:t>
            </a:r>
          </a:p>
        </p:txBody>
      </p:sp>
    </p:spTree>
    <p:extLst>
      <p:ext uri="{BB962C8B-B14F-4D97-AF65-F5344CB8AC3E}">
        <p14:creationId xmlns:p14="http://schemas.microsoft.com/office/powerpoint/2010/main" val="1704653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D5C30-526D-EAC3-CEF9-F4BD02464D57}"/>
              </a:ext>
            </a:extLst>
          </p:cNvPr>
          <p:cNvSpPr>
            <a:spLocks noGrp="1"/>
          </p:cNvSpPr>
          <p:nvPr>
            <p:ph type="title"/>
          </p:nvPr>
        </p:nvSpPr>
        <p:spPr/>
        <p:txBody>
          <a:bodyPr/>
          <a:lstStyle/>
          <a:p>
            <a:r>
              <a:rPr lang="en-US" dirty="0"/>
              <a:t>SA4</a:t>
            </a:r>
          </a:p>
        </p:txBody>
      </p:sp>
      <p:sp>
        <p:nvSpPr>
          <p:cNvPr id="3" name="Content Placeholder 2">
            <a:extLst>
              <a:ext uri="{FF2B5EF4-FFF2-40B4-BE49-F238E27FC236}">
                <a16:creationId xmlns:a16="http://schemas.microsoft.com/office/drawing/2014/main" id="{A06E6BF7-4E18-0C88-A9EE-E15D6CDA69DD}"/>
              </a:ext>
            </a:extLst>
          </p:cNvPr>
          <p:cNvSpPr>
            <a:spLocks noGrp="1"/>
          </p:cNvSpPr>
          <p:nvPr>
            <p:ph idx="1"/>
          </p:nvPr>
        </p:nvSpPr>
        <p:spPr>
          <a:xfrm>
            <a:off x="720000" y="1400175"/>
            <a:ext cx="10728325" cy="5022055"/>
          </a:xfrm>
        </p:spPr>
        <p:txBody>
          <a:bodyPr>
            <a:normAutofit lnSpcReduction="10000"/>
          </a:bodyPr>
          <a:lstStyle/>
          <a:p>
            <a:pPr marL="0" indent="0">
              <a:buNone/>
            </a:pPr>
            <a:r>
              <a:rPr lang="en-US" dirty="0"/>
              <a:t>Alt-Wellwood claims that the Earth is flat. She says that, unless this were true, one could not explain why the Earth appears so. The author defends her claim by pointing out that none of her friends have been convinced by any of the purported evidence to the contrary, including photographs or </a:t>
            </a:r>
            <a:r>
              <a:rPr lang="en-US" dirty="0" err="1"/>
              <a:t>videofeed</a:t>
            </a:r>
            <a:r>
              <a:rPr lang="en-US" dirty="0"/>
              <a:t> of the Earth taken from space in which it appears round. </a:t>
            </a:r>
            <a:r>
              <a:rPr lang="en-US" b="1" dirty="0">
                <a:solidFill>
                  <a:schemeClr val="accent1">
                    <a:alpha val="58000"/>
                  </a:schemeClr>
                </a:solidFill>
              </a:rPr>
              <a:t>However, it isn't particularly difficult to explain why the Earth </a:t>
            </a:r>
            <a:r>
              <a:rPr lang="en-US" b="1" i="1" dirty="0">
                <a:solidFill>
                  <a:schemeClr val="accent1">
                    <a:alpha val="58000"/>
                  </a:schemeClr>
                </a:solidFill>
              </a:rPr>
              <a:t>looks</a:t>
            </a:r>
            <a:r>
              <a:rPr lang="en-US" b="1" dirty="0">
                <a:solidFill>
                  <a:schemeClr val="accent1">
                    <a:alpha val="58000"/>
                  </a:schemeClr>
                </a:solidFill>
              </a:rPr>
              <a:t> flat from its surface, by simple appeal to properties of the human visual system and the sheer size of the Earth. Other types of evidence go unaddressed. For just one example, the private company </a:t>
            </a:r>
            <a:r>
              <a:rPr lang="en-US" b="1" dirty="0" err="1">
                <a:solidFill>
                  <a:schemeClr val="accent1">
                    <a:alpha val="58000"/>
                  </a:schemeClr>
                </a:solidFill>
              </a:rPr>
              <a:t>Starlink</a:t>
            </a:r>
            <a:r>
              <a:rPr lang="en-US" b="1" dirty="0">
                <a:solidFill>
                  <a:schemeClr val="accent1">
                    <a:alpha val="58000"/>
                  </a:schemeClr>
                </a:solidFill>
              </a:rPr>
              <a:t> launches satellites that provide internet access to a global base of around 250,000 customers. If the Earth were not round, this industry would not be possible.</a:t>
            </a:r>
            <a:r>
              <a:rPr lang="en-US" b="1" dirty="0"/>
              <a:t> </a:t>
            </a:r>
            <a:r>
              <a:rPr lang="en-US" dirty="0"/>
              <a:t>The author could respond by saying that </a:t>
            </a:r>
            <a:r>
              <a:rPr lang="en-US" dirty="0" err="1"/>
              <a:t>Starlink's</a:t>
            </a:r>
            <a:r>
              <a:rPr lang="en-US" dirty="0"/>
              <a:t> executives, employees, and customers are all in on a vast conspiracy designed to deceive humanity. However, this is implausible, given the number of people that would have to be in on it, and how widely entrenched, firmly established, and successful orbital science is. Correspondingly, there is little reason to believe Alt-Wellwood's claim.</a:t>
            </a:r>
          </a:p>
        </p:txBody>
      </p:sp>
    </p:spTree>
    <p:extLst>
      <p:ext uri="{BB962C8B-B14F-4D97-AF65-F5344CB8AC3E}">
        <p14:creationId xmlns:p14="http://schemas.microsoft.com/office/powerpoint/2010/main" val="26146116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D5C30-526D-EAC3-CEF9-F4BD02464D57}"/>
              </a:ext>
            </a:extLst>
          </p:cNvPr>
          <p:cNvSpPr>
            <a:spLocks noGrp="1"/>
          </p:cNvSpPr>
          <p:nvPr>
            <p:ph type="title"/>
          </p:nvPr>
        </p:nvSpPr>
        <p:spPr/>
        <p:txBody>
          <a:bodyPr/>
          <a:lstStyle/>
          <a:p>
            <a:r>
              <a:rPr lang="en-US" dirty="0"/>
              <a:t>SA4</a:t>
            </a:r>
          </a:p>
        </p:txBody>
      </p:sp>
      <p:sp>
        <p:nvSpPr>
          <p:cNvPr id="3" name="Content Placeholder 2">
            <a:extLst>
              <a:ext uri="{FF2B5EF4-FFF2-40B4-BE49-F238E27FC236}">
                <a16:creationId xmlns:a16="http://schemas.microsoft.com/office/drawing/2014/main" id="{A06E6BF7-4E18-0C88-A9EE-E15D6CDA69DD}"/>
              </a:ext>
            </a:extLst>
          </p:cNvPr>
          <p:cNvSpPr>
            <a:spLocks noGrp="1"/>
          </p:cNvSpPr>
          <p:nvPr>
            <p:ph idx="1"/>
          </p:nvPr>
        </p:nvSpPr>
        <p:spPr>
          <a:xfrm>
            <a:off x="720000" y="1400175"/>
            <a:ext cx="10728325" cy="5022055"/>
          </a:xfrm>
        </p:spPr>
        <p:txBody>
          <a:bodyPr>
            <a:normAutofit lnSpcReduction="10000"/>
          </a:bodyPr>
          <a:lstStyle/>
          <a:p>
            <a:pPr marL="0" indent="0">
              <a:buNone/>
            </a:pPr>
            <a:r>
              <a:rPr lang="en-US" dirty="0"/>
              <a:t>Alt-Wellwood claims that the Earth is flat. She says that, unless this were true, one could not explain why the Earth appears so. The author defends her claim by pointing out that none of her friends have been convinced by any of the purported evidence to the contrary, including photographs or </a:t>
            </a:r>
            <a:r>
              <a:rPr lang="en-US" dirty="0" err="1"/>
              <a:t>videofeed</a:t>
            </a:r>
            <a:r>
              <a:rPr lang="en-US" dirty="0"/>
              <a:t> of the Earth taken from space in which it appears round. However, it isn't particularly difficult to explain why the Earth </a:t>
            </a:r>
            <a:r>
              <a:rPr lang="en-US" i="1" dirty="0"/>
              <a:t>looks</a:t>
            </a:r>
            <a:r>
              <a:rPr lang="en-US" dirty="0"/>
              <a:t> flat from its surface, by simple appeal to properties of the human visual system and the sheer size of the Earth. Other types of evidence go unaddressed. For just one example, the private company </a:t>
            </a:r>
            <a:r>
              <a:rPr lang="en-US" dirty="0" err="1"/>
              <a:t>Starlink</a:t>
            </a:r>
            <a:r>
              <a:rPr lang="en-US" dirty="0"/>
              <a:t> launches satellites that provide internet access to a global base of around 250,000 customers. If the Earth were not round, this industry would not be possible. </a:t>
            </a:r>
            <a:r>
              <a:rPr lang="en-US" b="1" dirty="0">
                <a:solidFill>
                  <a:schemeClr val="accent1">
                    <a:alpha val="58000"/>
                  </a:schemeClr>
                </a:solidFill>
              </a:rPr>
              <a:t>The author could respond by saying that </a:t>
            </a:r>
            <a:r>
              <a:rPr lang="en-US" b="1" dirty="0" err="1">
                <a:solidFill>
                  <a:schemeClr val="accent1">
                    <a:alpha val="58000"/>
                  </a:schemeClr>
                </a:solidFill>
              </a:rPr>
              <a:t>Starlink's</a:t>
            </a:r>
            <a:r>
              <a:rPr lang="en-US" b="1" dirty="0">
                <a:solidFill>
                  <a:schemeClr val="accent1">
                    <a:alpha val="58000"/>
                  </a:schemeClr>
                </a:solidFill>
              </a:rPr>
              <a:t> executives, employees, and customers are all in on a vast conspiracy designed to deceive humanity. </a:t>
            </a:r>
            <a:r>
              <a:rPr lang="en-US" dirty="0"/>
              <a:t>However, this is implausible, given the number of people that would have to be in on it, and how widely entrenched, firmly established, and successful orbital science is. Correspondingly, there is little reason to believe Alt-Wellwood's claim.</a:t>
            </a:r>
          </a:p>
        </p:txBody>
      </p:sp>
    </p:spTree>
    <p:extLst>
      <p:ext uri="{BB962C8B-B14F-4D97-AF65-F5344CB8AC3E}">
        <p14:creationId xmlns:p14="http://schemas.microsoft.com/office/powerpoint/2010/main" val="250847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D5C30-526D-EAC3-CEF9-F4BD02464D57}"/>
              </a:ext>
            </a:extLst>
          </p:cNvPr>
          <p:cNvSpPr>
            <a:spLocks noGrp="1"/>
          </p:cNvSpPr>
          <p:nvPr>
            <p:ph type="title"/>
          </p:nvPr>
        </p:nvSpPr>
        <p:spPr/>
        <p:txBody>
          <a:bodyPr/>
          <a:lstStyle/>
          <a:p>
            <a:r>
              <a:rPr lang="en-US" dirty="0"/>
              <a:t>SA4</a:t>
            </a:r>
          </a:p>
        </p:txBody>
      </p:sp>
      <p:sp>
        <p:nvSpPr>
          <p:cNvPr id="3" name="Content Placeholder 2">
            <a:extLst>
              <a:ext uri="{FF2B5EF4-FFF2-40B4-BE49-F238E27FC236}">
                <a16:creationId xmlns:a16="http://schemas.microsoft.com/office/drawing/2014/main" id="{A06E6BF7-4E18-0C88-A9EE-E15D6CDA69DD}"/>
              </a:ext>
            </a:extLst>
          </p:cNvPr>
          <p:cNvSpPr>
            <a:spLocks noGrp="1"/>
          </p:cNvSpPr>
          <p:nvPr>
            <p:ph idx="1"/>
          </p:nvPr>
        </p:nvSpPr>
        <p:spPr>
          <a:xfrm>
            <a:off x="720000" y="1400175"/>
            <a:ext cx="10728325" cy="5022055"/>
          </a:xfrm>
        </p:spPr>
        <p:txBody>
          <a:bodyPr>
            <a:normAutofit lnSpcReduction="10000"/>
          </a:bodyPr>
          <a:lstStyle/>
          <a:p>
            <a:pPr marL="0" indent="0">
              <a:buNone/>
            </a:pPr>
            <a:r>
              <a:rPr lang="en-US" dirty="0"/>
              <a:t>Alt-Wellwood claims that the Earth is flat. She says that, unless this were true, one could not explain why the Earth appears so. The author defends her claim by pointing out that none of her friends have been convinced by any of the purported evidence to the contrary, including photographs or </a:t>
            </a:r>
            <a:r>
              <a:rPr lang="en-US" dirty="0" err="1"/>
              <a:t>videofeed</a:t>
            </a:r>
            <a:r>
              <a:rPr lang="en-US" dirty="0"/>
              <a:t> of the Earth taken from space in which it appears round. However, it isn't particularly difficult to explain why the Earth </a:t>
            </a:r>
            <a:r>
              <a:rPr lang="en-US" i="1" dirty="0"/>
              <a:t>looks</a:t>
            </a:r>
            <a:r>
              <a:rPr lang="en-US" dirty="0"/>
              <a:t> flat from its surface, by simple appeal to properties of the human visual system and the sheer size of the Earth. Other types of evidence go unaddressed. For just one example, the private company </a:t>
            </a:r>
            <a:r>
              <a:rPr lang="en-US" dirty="0" err="1"/>
              <a:t>Starlink</a:t>
            </a:r>
            <a:r>
              <a:rPr lang="en-US" dirty="0"/>
              <a:t> launches satellites that provide internet access to a global base of around 250,000 customers. If the Earth were not round, this industry would not be possible. The author could respond by saying that </a:t>
            </a:r>
            <a:r>
              <a:rPr lang="en-US" dirty="0" err="1"/>
              <a:t>Starlink's</a:t>
            </a:r>
            <a:r>
              <a:rPr lang="en-US" dirty="0"/>
              <a:t> executives, employees, and customers are all in on a vast conspiracy designed to deceive humanity. </a:t>
            </a:r>
            <a:r>
              <a:rPr lang="en-US" b="1" dirty="0">
                <a:solidFill>
                  <a:schemeClr val="accent1">
                    <a:alpha val="58000"/>
                  </a:schemeClr>
                </a:solidFill>
              </a:rPr>
              <a:t>However, this is implausible, given the number of people that would have to be in on it, and how widely entrenched, firmly established, and successful orbital science is. Correspondingly, there is little reason to believe Alt-Wellwood's claim.</a:t>
            </a:r>
          </a:p>
        </p:txBody>
      </p:sp>
    </p:spTree>
    <p:extLst>
      <p:ext uri="{BB962C8B-B14F-4D97-AF65-F5344CB8AC3E}">
        <p14:creationId xmlns:p14="http://schemas.microsoft.com/office/powerpoint/2010/main" val="971232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E80FD-547F-7EF5-52EE-9C3EF49E0EF0}"/>
              </a:ext>
            </a:extLst>
          </p:cNvPr>
          <p:cNvSpPr>
            <a:spLocks noGrp="1"/>
          </p:cNvSpPr>
          <p:nvPr>
            <p:ph type="title"/>
          </p:nvPr>
        </p:nvSpPr>
        <p:spPr/>
        <p:txBody>
          <a:bodyPr/>
          <a:lstStyle/>
          <a:p>
            <a:r>
              <a:rPr lang="en-US"/>
              <a:t>Today</a:t>
            </a:r>
            <a:endParaRPr lang="en-US" dirty="0"/>
          </a:p>
        </p:txBody>
      </p:sp>
      <p:sp>
        <p:nvSpPr>
          <p:cNvPr id="3" name="Content Placeholder 2">
            <a:extLst>
              <a:ext uri="{FF2B5EF4-FFF2-40B4-BE49-F238E27FC236}">
                <a16:creationId xmlns:a16="http://schemas.microsoft.com/office/drawing/2014/main" id="{97833160-872C-6709-F4B4-D69B8FC9C850}"/>
              </a:ext>
            </a:extLst>
          </p:cNvPr>
          <p:cNvSpPr>
            <a:spLocks noGrp="1"/>
          </p:cNvSpPr>
          <p:nvPr>
            <p:ph idx="1"/>
          </p:nvPr>
        </p:nvSpPr>
        <p:spPr/>
        <p:txBody>
          <a:bodyPr/>
          <a:lstStyle/>
          <a:p>
            <a:r>
              <a:rPr lang="en-US" dirty="0"/>
              <a:t>Which experiment you will be running</a:t>
            </a:r>
          </a:p>
          <a:p>
            <a:r>
              <a:rPr lang="en-US" dirty="0"/>
              <a:t>Setting up the experiment in Qualtrics</a:t>
            </a:r>
          </a:p>
          <a:p>
            <a:r>
              <a:rPr lang="en-US" dirty="0"/>
              <a:t>Suggestions for division of labor</a:t>
            </a:r>
          </a:p>
          <a:p>
            <a:r>
              <a:rPr lang="en-US" dirty="0"/>
              <a:t>SA4 (if we have time)</a:t>
            </a:r>
          </a:p>
        </p:txBody>
      </p:sp>
    </p:spTree>
    <p:extLst>
      <p:ext uri="{BB962C8B-B14F-4D97-AF65-F5344CB8AC3E}">
        <p14:creationId xmlns:p14="http://schemas.microsoft.com/office/powerpoint/2010/main" val="31801426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BFD76-84D2-751B-21E7-1F4C4CF4A5E6}"/>
              </a:ext>
            </a:extLst>
          </p:cNvPr>
          <p:cNvSpPr>
            <a:spLocks noGrp="1"/>
          </p:cNvSpPr>
          <p:nvPr>
            <p:ph type="title"/>
          </p:nvPr>
        </p:nvSpPr>
        <p:spPr/>
        <p:txBody>
          <a:bodyPr/>
          <a:lstStyle/>
          <a:p>
            <a:r>
              <a:rPr lang="en-US" dirty="0"/>
              <a:t>SA4 – General Advice</a:t>
            </a:r>
          </a:p>
        </p:txBody>
      </p:sp>
      <p:sp>
        <p:nvSpPr>
          <p:cNvPr id="3" name="Content Placeholder 2">
            <a:extLst>
              <a:ext uri="{FF2B5EF4-FFF2-40B4-BE49-F238E27FC236}">
                <a16:creationId xmlns:a16="http://schemas.microsoft.com/office/drawing/2014/main" id="{2B45860D-479E-83D4-0A0E-F2B5C50F1093}"/>
              </a:ext>
            </a:extLst>
          </p:cNvPr>
          <p:cNvSpPr>
            <a:spLocks noGrp="1"/>
          </p:cNvSpPr>
          <p:nvPr>
            <p:ph idx="1"/>
          </p:nvPr>
        </p:nvSpPr>
        <p:spPr>
          <a:xfrm>
            <a:off x="720000" y="1493044"/>
            <a:ext cx="10728325" cy="4964906"/>
          </a:xfrm>
        </p:spPr>
        <p:txBody>
          <a:bodyPr/>
          <a:lstStyle/>
          <a:p>
            <a:r>
              <a:rPr lang="en-US" dirty="0"/>
              <a:t>Be </a:t>
            </a:r>
            <a:r>
              <a:rPr lang="en-US" dirty="0">
                <a:solidFill>
                  <a:schemeClr val="accent1">
                    <a:alpha val="58000"/>
                  </a:schemeClr>
                </a:solidFill>
              </a:rPr>
              <a:t>charitable</a:t>
            </a:r>
            <a:r>
              <a:rPr lang="en-US" dirty="0"/>
              <a:t> when describing the author’s claim and when you are responding to your objection on their behalf.</a:t>
            </a:r>
          </a:p>
          <a:p>
            <a:pPr lvl="1"/>
            <a:r>
              <a:rPr lang="en-US" b="1" dirty="0"/>
              <a:t>Don’t</a:t>
            </a:r>
            <a:r>
              <a:rPr lang="en-US" dirty="0"/>
              <a:t>: “Alt-Wellwood claims the Earth is flat. The only evidence she gives for this is because it appears that way to her.”</a:t>
            </a:r>
          </a:p>
          <a:p>
            <a:pPr lvl="1"/>
            <a:r>
              <a:rPr lang="en-US" dirty="0"/>
              <a:t>Don’t: repeat the original evidence in response to your objection.</a:t>
            </a:r>
          </a:p>
          <a:p>
            <a:r>
              <a:rPr lang="en-US" dirty="0"/>
              <a:t>Don’t assume that your reader agrees with you – use evidence that could convince someone who is on the fence!</a:t>
            </a:r>
          </a:p>
          <a:p>
            <a:pPr lvl="1"/>
            <a:r>
              <a:rPr lang="en-US" dirty="0"/>
              <a:t>Don’t simply state that the author is wrong. </a:t>
            </a:r>
            <a:r>
              <a:rPr lang="en-US" dirty="0">
                <a:solidFill>
                  <a:schemeClr val="accent1">
                    <a:alpha val="58000"/>
                  </a:schemeClr>
                </a:solidFill>
              </a:rPr>
              <a:t>Explain why</a:t>
            </a:r>
            <a:r>
              <a:rPr lang="en-US" dirty="0"/>
              <a:t>.</a:t>
            </a:r>
          </a:p>
          <a:p>
            <a:r>
              <a:rPr lang="en-US" dirty="0"/>
              <a:t>You don’t have to strongly believe that the author is wrong to write a response.</a:t>
            </a:r>
          </a:p>
          <a:p>
            <a:pPr lvl="1"/>
            <a:r>
              <a:rPr lang="en-US" dirty="0"/>
              <a:t>“One might object…” or “A possible objection to the author is…”</a:t>
            </a:r>
          </a:p>
          <a:p>
            <a:pPr lvl="1"/>
            <a:r>
              <a:rPr lang="en-US" dirty="0"/>
              <a:t>If you ultimately agree with the author, still make a </a:t>
            </a:r>
            <a:r>
              <a:rPr lang="en-US" dirty="0">
                <a:solidFill>
                  <a:schemeClr val="accent1">
                    <a:alpha val="58000"/>
                  </a:schemeClr>
                </a:solidFill>
              </a:rPr>
              <a:t>strong objection</a:t>
            </a:r>
            <a:r>
              <a:rPr lang="en-US" dirty="0"/>
              <a:t>!</a:t>
            </a:r>
          </a:p>
        </p:txBody>
      </p:sp>
    </p:spTree>
    <p:extLst>
      <p:ext uri="{BB962C8B-B14F-4D97-AF65-F5344CB8AC3E}">
        <p14:creationId xmlns:p14="http://schemas.microsoft.com/office/powerpoint/2010/main" val="1734589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8">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0">
            <a:extLst>
              <a:ext uri="{FF2B5EF4-FFF2-40B4-BE49-F238E27FC236}">
                <a16:creationId xmlns:a16="http://schemas.microsoft.com/office/drawing/2014/main" id="{DB7EFF05-A8DA-4B3E-9C21-7A04283D4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12">
            <a:extLst>
              <a:ext uri="{FF2B5EF4-FFF2-40B4-BE49-F238E27FC236}">
                <a16:creationId xmlns:a16="http://schemas.microsoft.com/office/drawing/2014/main" id="{44CA1620-2C02-4B4E-97C8-06FCE85EE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4">
            <a:extLst>
              <a:ext uri="{FF2B5EF4-FFF2-40B4-BE49-F238E27FC236}">
                <a16:creationId xmlns:a16="http://schemas.microsoft.com/office/drawing/2014/main" id="{3657DE79-27F8-4881-BE3B-5321D1801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16">
            <a:extLst>
              <a:ext uri="{FF2B5EF4-FFF2-40B4-BE49-F238E27FC236}">
                <a16:creationId xmlns:a16="http://schemas.microsoft.com/office/drawing/2014/main" id="{DB733608-1322-485D-B942-B827E6997F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3527" y="954724"/>
            <a:ext cx="10904945" cy="3364228"/>
            <a:chOff x="643527" y="954724"/>
            <a:chExt cx="10904945" cy="3364228"/>
          </a:xfrm>
        </p:grpSpPr>
        <p:sp>
          <p:nvSpPr>
            <p:cNvPr id="18" name="Freeform 78">
              <a:extLst>
                <a:ext uri="{FF2B5EF4-FFF2-40B4-BE49-F238E27FC236}">
                  <a16:creationId xmlns:a16="http://schemas.microsoft.com/office/drawing/2014/main" id="{7975F1CD-7143-447F-AC1A-8D3EA46ECA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0" name="Freeform 79">
              <a:extLst>
                <a:ext uri="{FF2B5EF4-FFF2-40B4-BE49-F238E27FC236}">
                  <a16:creationId xmlns:a16="http://schemas.microsoft.com/office/drawing/2014/main" id="{501A6B8C-11DF-404A-89DD-354DA4C193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0" name="Freeform 85">
              <a:extLst>
                <a:ext uri="{FF2B5EF4-FFF2-40B4-BE49-F238E27FC236}">
                  <a16:creationId xmlns:a16="http://schemas.microsoft.com/office/drawing/2014/main" id="{14D1F65C-CD34-4E1F-8743-D3879A8712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0">
              <a:extLst>
                <a:ext uri="{FF2B5EF4-FFF2-40B4-BE49-F238E27FC236}">
                  <a16:creationId xmlns:a16="http://schemas.microsoft.com/office/drawing/2014/main" id="{E5C58F66-1B6C-4935-9BB4-583D612CD2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2" name="Freeform 84">
              <a:extLst>
                <a:ext uri="{FF2B5EF4-FFF2-40B4-BE49-F238E27FC236}">
                  <a16:creationId xmlns:a16="http://schemas.microsoft.com/office/drawing/2014/main" id="{F41F116D-556B-4BC2-9DCD-46DA7CCC0E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7">
              <a:extLst>
                <a:ext uri="{FF2B5EF4-FFF2-40B4-BE49-F238E27FC236}">
                  <a16:creationId xmlns:a16="http://schemas.microsoft.com/office/drawing/2014/main" id="{DE46F0F4-2435-4BDC-A92C-EB13608804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p:nvSpPr>
          <p:cNvPr id="4" name="Title 3">
            <a:extLst>
              <a:ext uri="{FF2B5EF4-FFF2-40B4-BE49-F238E27FC236}">
                <a16:creationId xmlns:a16="http://schemas.microsoft.com/office/drawing/2014/main" id="{9A50AD19-092A-72B6-DD70-74D82CD39254}"/>
              </a:ext>
            </a:extLst>
          </p:cNvPr>
          <p:cNvSpPr>
            <a:spLocks noGrp="1"/>
          </p:cNvSpPr>
          <p:nvPr>
            <p:ph type="title"/>
          </p:nvPr>
        </p:nvSpPr>
        <p:spPr>
          <a:xfrm>
            <a:off x="2640014" y="1334791"/>
            <a:ext cx="6911974" cy="2803071"/>
          </a:xfrm>
        </p:spPr>
        <p:txBody>
          <a:bodyPr vert="horz" wrap="square" lIns="0" tIns="0" rIns="0" bIns="0" rtlCol="0" anchor="ctr" anchorCtr="0">
            <a:normAutofit/>
          </a:bodyPr>
          <a:lstStyle/>
          <a:p>
            <a:pPr algn="ctr">
              <a:lnSpc>
                <a:spcPct val="100000"/>
              </a:lnSpc>
            </a:pPr>
            <a:r>
              <a:rPr lang="en-US" sz="5600" spc="-100"/>
              <a:t>Questions?</a:t>
            </a:r>
          </a:p>
        </p:txBody>
      </p:sp>
      <p:sp useBgFill="1">
        <p:nvSpPr>
          <p:cNvPr id="25" name="Freeform: Shape 24">
            <a:extLst>
              <a:ext uri="{FF2B5EF4-FFF2-40B4-BE49-F238E27FC236}">
                <a16:creationId xmlns:a16="http://schemas.microsoft.com/office/drawing/2014/main" id="{085AB271-571D-4C19-9FCC-C760834A8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3226" y="359229"/>
            <a:ext cx="805544" cy="12191999"/>
          </a:xfrm>
          <a:custGeom>
            <a:avLst/>
            <a:gdLst>
              <a:gd name="connsiteX0" fmla="*/ 0 w 1214924"/>
              <a:gd name="connsiteY0" fmla="*/ 12191999 h 12191999"/>
              <a:gd name="connsiteX1" fmla="*/ 32 w 1214924"/>
              <a:gd name="connsiteY1" fmla="*/ 12166053 h 12191999"/>
              <a:gd name="connsiteX2" fmla="*/ 59979 w 1214924"/>
              <a:gd name="connsiteY2" fmla="*/ 9224089 h 12191999"/>
              <a:gd name="connsiteX3" fmla="*/ 120877 w 1214924"/>
              <a:gd name="connsiteY3" fmla="*/ 8004225 h 12191999"/>
              <a:gd name="connsiteX4" fmla="*/ 59979 w 1214924"/>
              <a:gd name="connsiteY4" fmla="*/ 7211315 h 12191999"/>
              <a:gd name="connsiteX5" fmla="*/ 59979 w 1214924"/>
              <a:gd name="connsiteY5" fmla="*/ 6601383 h 12191999"/>
              <a:gd name="connsiteX6" fmla="*/ 59979 w 1214924"/>
              <a:gd name="connsiteY6" fmla="*/ 5015562 h 12191999"/>
              <a:gd name="connsiteX7" fmla="*/ 120877 w 1214924"/>
              <a:gd name="connsiteY7" fmla="*/ 3185768 h 12191999"/>
              <a:gd name="connsiteX8" fmla="*/ 74847 w 1214924"/>
              <a:gd name="connsiteY8" fmla="*/ 4714 h 12191999"/>
              <a:gd name="connsiteX9" fmla="*/ 74778 w 1214924"/>
              <a:gd name="connsiteY9" fmla="*/ 0 h 12191999"/>
              <a:gd name="connsiteX10" fmla="*/ 1214924 w 1214924"/>
              <a:gd name="connsiteY10" fmla="*/ 0 h 12191999"/>
              <a:gd name="connsiteX11" fmla="*/ 1214924 w 1214924"/>
              <a:gd name="connsiteY11" fmla="*/ 12191999 h 12191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4924" h="12191999">
                <a:moveTo>
                  <a:pt x="0" y="12191999"/>
                </a:moveTo>
                <a:lnTo>
                  <a:pt x="32" y="12166053"/>
                </a:lnTo>
                <a:cubicBezTo>
                  <a:pt x="2886" y="11339787"/>
                  <a:pt x="14305" y="10367710"/>
                  <a:pt x="59979" y="9224089"/>
                </a:cubicBezTo>
                <a:cubicBezTo>
                  <a:pt x="120877" y="8004225"/>
                  <a:pt x="120877" y="8004225"/>
                  <a:pt x="120877" y="8004225"/>
                </a:cubicBezTo>
                <a:cubicBezTo>
                  <a:pt x="120877" y="7760253"/>
                  <a:pt x="59979" y="7516280"/>
                  <a:pt x="59979" y="7211315"/>
                </a:cubicBezTo>
                <a:cubicBezTo>
                  <a:pt x="59979" y="6906349"/>
                  <a:pt x="59979" y="6662377"/>
                  <a:pt x="59979" y="6601383"/>
                </a:cubicBezTo>
                <a:cubicBezTo>
                  <a:pt x="59979" y="5015562"/>
                  <a:pt x="59979" y="5015562"/>
                  <a:pt x="59979" y="5015562"/>
                </a:cubicBezTo>
                <a:cubicBezTo>
                  <a:pt x="120877" y="3185768"/>
                  <a:pt x="120877" y="3185768"/>
                  <a:pt x="120877" y="3185768"/>
                </a:cubicBezTo>
                <a:cubicBezTo>
                  <a:pt x="98040" y="1607571"/>
                  <a:pt x="83767" y="621197"/>
                  <a:pt x="74847" y="4714"/>
                </a:cubicBezTo>
                <a:lnTo>
                  <a:pt x="74778" y="0"/>
                </a:lnTo>
                <a:lnTo>
                  <a:pt x="1214924" y="0"/>
                </a:lnTo>
                <a:lnTo>
                  <a:pt x="1214924" y="12191999"/>
                </a:lnTo>
                <a:close/>
              </a:path>
            </a:pathLst>
          </a:custGeom>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2693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E727-C242-72B7-7FF8-087ED2A7E06D}"/>
              </a:ext>
            </a:extLst>
          </p:cNvPr>
          <p:cNvSpPr>
            <a:spLocks noGrp="1"/>
          </p:cNvSpPr>
          <p:nvPr>
            <p:ph type="title"/>
          </p:nvPr>
        </p:nvSpPr>
        <p:spPr/>
        <p:txBody>
          <a:bodyPr/>
          <a:lstStyle/>
          <a:p>
            <a:r>
              <a:rPr lang="en-US" dirty="0"/>
              <a:t>Groups (11:00)</a:t>
            </a:r>
          </a:p>
        </p:txBody>
      </p:sp>
      <p:sp>
        <p:nvSpPr>
          <p:cNvPr id="4" name="Text Placeholder 3">
            <a:extLst>
              <a:ext uri="{FF2B5EF4-FFF2-40B4-BE49-F238E27FC236}">
                <a16:creationId xmlns:a16="http://schemas.microsoft.com/office/drawing/2014/main" id="{81E16CC9-DF51-8137-75CC-1CF46D5FDBD4}"/>
              </a:ext>
            </a:extLst>
          </p:cNvPr>
          <p:cNvSpPr>
            <a:spLocks noGrp="1"/>
          </p:cNvSpPr>
          <p:nvPr>
            <p:ph type="body" idx="1"/>
          </p:nvPr>
        </p:nvSpPr>
        <p:spPr/>
        <p:txBody>
          <a:bodyPr>
            <a:normAutofit fontScale="85000" lnSpcReduction="20000"/>
          </a:bodyPr>
          <a:lstStyle/>
          <a:p>
            <a:pPr algn="ctr"/>
            <a:r>
              <a:rPr lang="en-US" dirty="0"/>
              <a:t>Experiment 1 </a:t>
            </a:r>
          </a:p>
          <a:p>
            <a:pPr algn="ctr"/>
            <a:r>
              <a:rPr lang="en-US" dirty="0"/>
              <a:t>(Two pictures, One sentence)</a:t>
            </a:r>
          </a:p>
        </p:txBody>
      </p:sp>
      <p:sp>
        <p:nvSpPr>
          <p:cNvPr id="5" name="Content Placeholder 4">
            <a:extLst>
              <a:ext uri="{FF2B5EF4-FFF2-40B4-BE49-F238E27FC236}">
                <a16:creationId xmlns:a16="http://schemas.microsoft.com/office/drawing/2014/main" id="{17D9E323-8E9D-71D5-367F-EE9955686CDA}"/>
              </a:ext>
            </a:extLst>
          </p:cNvPr>
          <p:cNvSpPr>
            <a:spLocks noGrp="1"/>
          </p:cNvSpPr>
          <p:nvPr>
            <p:ph sz="half" idx="2"/>
          </p:nvPr>
        </p:nvSpPr>
        <p:spPr/>
        <p:txBody>
          <a:bodyPr/>
          <a:lstStyle/>
          <a:p>
            <a:r>
              <a:rPr lang="en-US" dirty="0" err="1"/>
              <a:t>Bebe</a:t>
            </a:r>
            <a:r>
              <a:rPr lang="en-US" dirty="0"/>
              <a:t>, Jennifer, Abhinav</a:t>
            </a:r>
          </a:p>
          <a:p>
            <a:r>
              <a:rPr lang="en-US" dirty="0"/>
              <a:t>Lauren, Max, Portia</a:t>
            </a:r>
          </a:p>
          <a:p>
            <a:r>
              <a:rPr lang="en-US" dirty="0"/>
              <a:t>Raya, Melody, Ryan</a:t>
            </a:r>
          </a:p>
          <a:p>
            <a:r>
              <a:rPr lang="en-US" dirty="0"/>
              <a:t>Brenden, Tanisha, James</a:t>
            </a:r>
          </a:p>
        </p:txBody>
      </p:sp>
      <p:sp>
        <p:nvSpPr>
          <p:cNvPr id="6" name="Text Placeholder 5">
            <a:extLst>
              <a:ext uri="{FF2B5EF4-FFF2-40B4-BE49-F238E27FC236}">
                <a16:creationId xmlns:a16="http://schemas.microsoft.com/office/drawing/2014/main" id="{7D81A2CE-2B86-3AD0-30F3-9020C9F22915}"/>
              </a:ext>
            </a:extLst>
          </p:cNvPr>
          <p:cNvSpPr>
            <a:spLocks noGrp="1"/>
          </p:cNvSpPr>
          <p:nvPr>
            <p:ph type="body" sz="quarter" idx="3"/>
          </p:nvPr>
        </p:nvSpPr>
        <p:spPr/>
        <p:txBody>
          <a:bodyPr>
            <a:normAutofit fontScale="85000" lnSpcReduction="20000"/>
          </a:bodyPr>
          <a:lstStyle/>
          <a:p>
            <a:pPr algn="ctr"/>
            <a:r>
              <a:rPr lang="en-US" dirty="0"/>
              <a:t>Experiment 2</a:t>
            </a:r>
          </a:p>
          <a:p>
            <a:pPr algn="ctr"/>
            <a:r>
              <a:rPr lang="en-US" dirty="0"/>
              <a:t>(One Picture, two sentences)</a:t>
            </a:r>
          </a:p>
        </p:txBody>
      </p:sp>
      <p:sp>
        <p:nvSpPr>
          <p:cNvPr id="7" name="Content Placeholder 6">
            <a:extLst>
              <a:ext uri="{FF2B5EF4-FFF2-40B4-BE49-F238E27FC236}">
                <a16:creationId xmlns:a16="http://schemas.microsoft.com/office/drawing/2014/main" id="{85F33ADA-2ACD-77AE-4893-593FA592B4A2}"/>
              </a:ext>
            </a:extLst>
          </p:cNvPr>
          <p:cNvSpPr>
            <a:spLocks noGrp="1"/>
          </p:cNvSpPr>
          <p:nvPr>
            <p:ph sz="quarter" idx="4"/>
          </p:nvPr>
        </p:nvSpPr>
        <p:spPr/>
        <p:txBody>
          <a:bodyPr/>
          <a:lstStyle/>
          <a:p>
            <a:r>
              <a:rPr lang="en-US" dirty="0" err="1"/>
              <a:t>Sreenidhi</a:t>
            </a:r>
            <a:r>
              <a:rPr lang="en-US" dirty="0"/>
              <a:t>, Amos, Alessandra</a:t>
            </a:r>
          </a:p>
          <a:p>
            <a:r>
              <a:rPr lang="en-US" dirty="0"/>
              <a:t>Matthew, Claire, Ernesto</a:t>
            </a:r>
          </a:p>
          <a:p>
            <a:r>
              <a:rPr lang="en-US" dirty="0"/>
              <a:t>Hai, Yvonne, Anoushka</a:t>
            </a:r>
          </a:p>
          <a:p>
            <a:r>
              <a:rPr lang="en-US" dirty="0"/>
              <a:t>Ken, Robbie, Nick, Alex</a:t>
            </a:r>
          </a:p>
        </p:txBody>
      </p:sp>
    </p:spTree>
    <p:extLst>
      <p:ext uri="{BB962C8B-B14F-4D97-AF65-F5344CB8AC3E}">
        <p14:creationId xmlns:p14="http://schemas.microsoft.com/office/powerpoint/2010/main" val="1892767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E727-C242-72B7-7FF8-087ED2A7E06D}"/>
              </a:ext>
            </a:extLst>
          </p:cNvPr>
          <p:cNvSpPr>
            <a:spLocks noGrp="1"/>
          </p:cNvSpPr>
          <p:nvPr>
            <p:ph type="title"/>
          </p:nvPr>
        </p:nvSpPr>
        <p:spPr/>
        <p:txBody>
          <a:bodyPr/>
          <a:lstStyle/>
          <a:p>
            <a:r>
              <a:rPr lang="en-US" dirty="0"/>
              <a:t>Groups (12:00)</a:t>
            </a:r>
          </a:p>
        </p:txBody>
      </p:sp>
      <p:sp>
        <p:nvSpPr>
          <p:cNvPr id="4" name="Text Placeholder 3">
            <a:extLst>
              <a:ext uri="{FF2B5EF4-FFF2-40B4-BE49-F238E27FC236}">
                <a16:creationId xmlns:a16="http://schemas.microsoft.com/office/drawing/2014/main" id="{81E16CC9-DF51-8137-75CC-1CF46D5FDBD4}"/>
              </a:ext>
            </a:extLst>
          </p:cNvPr>
          <p:cNvSpPr>
            <a:spLocks noGrp="1"/>
          </p:cNvSpPr>
          <p:nvPr>
            <p:ph type="body" idx="1"/>
          </p:nvPr>
        </p:nvSpPr>
        <p:spPr/>
        <p:txBody>
          <a:bodyPr>
            <a:normAutofit fontScale="85000" lnSpcReduction="20000"/>
          </a:bodyPr>
          <a:lstStyle/>
          <a:p>
            <a:pPr algn="ctr"/>
            <a:r>
              <a:rPr lang="en-US" dirty="0"/>
              <a:t>Experiment 1 </a:t>
            </a:r>
          </a:p>
          <a:p>
            <a:pPr algn="ctr"/>
            <a:r>
              <a:rPr lang="en-US" dirty="0"/>
              <a:t>(Two pictures, One sentence)</a:t>
            </a:r>
          </a:p>
        </p:txBody>
      </p:sp>
      <p:sp>
        <p:nvSpPr>
          <p:cNvPr id="5" name="Content Placeholder 4">
            <a:extLst>
              <a:ext uri="{FF2B5EF4-FFF2-40B4-BE49-F238E27FC236}">
                <a16:creationId xmlns:a16="http://schemas.microsoft.com/office/drawing/2014/main" id="{17D9E323-8E9D-71D5-367F-EE9955686CDA}"/>
              </a:ext>
            </a:extLst>
          </p:cNvPr>
          <p:cNvSpPr>
            <a:spLocks noGrp="1"/>
          </p:cNvSpPr>
          <p:nvPr>
            <p:ph sz="half" idx="2"/>
          </p:nvPr>
        </p:nvSpPr>
        <p:spPr/>
        <p:txBody>
          <a:bodyPr/>
          <a:lstStyle/>
          <a:p>
            <a:r>
              <a:rPr lang="en-US" dirty="0"/>
              <a:t>Leo, Camille, </a:t>
            </a:r>
            <a:r>
              <a:rPr lang="en-US" dirty="0" err="1"/>
              <a:t>Luqman</a:t>
            </a:r>
            <a:endParaRPr lang="en-US" dirty="0"/>
          </a:p>
          <a:p>
            <a:r>
              <a:rPr lang="en-US" dirty="0"/>
              <a:t>Aidan, Arjun, Ignacio</a:t>
            </a:r>
          </a:p>
          <a:p>
            <a:r>
              <a:rPr lang="en-US" dirty="0"/>
              <a:t>Xin, Owen, Paolo</a:t>
            </a:r>
          </a:p>
          <a:p>
            <a:r>
              <a:rPr lang="en-US" dirty="0"/>
              <a:t>Quinn, Juan, Katie</a:t>
            </a:r>
          </a:p>
        </p:txBody>
      </p:sp>
      <p:sp>
        <p:nvSpPr>
          <p:cNvPr id="6" name="Text Placeholder 5">
            <a:extLst>
              <a:ext uri="{FF2B5EF4-FFF2-40B4-BE49-F238E27FC236}">
                <a16:creationId xmlns:a16="http://schemas.microsoft.com/office/drawing/2014/main" id="{7D81A2CE-2B86-3AD0-30F3-9020C9F22915}"/>
              </a:ext>
            </a:extLst>
          </p:cNvPr>
          <p:cNvSpPr>
            <a:spLocks noGrp="1"/>
          </p:cNvSpPr>
          <p:nvPr>
            <p:ph type="body" sz="quarter" idx="3"/>
          </p:nvPr>
        </p:nvSpPr>
        <p:spPr/>
        <p:txBody>
          <a:bodyPr>
            <a:normAutofit fontScale="85000" lnSpcReduction="20000"/>
          </a:bodyPr>
          <a:lstStyle/>
          <a:p>
            <a:pPr algn="ctr"/>
            <a:r>
              <a:rPr lang="en-US" dirty="0"/>
              <a:t>Experiment 2</a:t>
            </a:r>
          </a:p>
          <a:p>
            <a:pPr algn="ctr"/>
            <a:r>
              <a:rPr lang="en-US" dirty="0"/>
              <a:t>(One Picture, two sentences)</a:t>
            </a:r>
          </a:p>
        </p:txBody>
      </p:sp>
      <p:sp>
        <p:nvSpPr>
          <p:cNvPr id="7" name="Content Placeholder 6">
            <a:extLst>
              <a:ext uri="{FF2B5EF4-FFF2-40B4-BE49-F238E27FC236}">
                <a16:creationId xmlns:a16="http://schemas.microsoft.com/office/drawing/2014/main" id="{85F33ADA-2ACD-77AE-4893-593FA592B4A2}"/>
              </a:ext>
            </a:extLst>
          </p:cNvPr>
          <p:cNvSpPr>
            <a:spLocks noGrp="1"/>
          </p:cNvSpPr>
          <p:nvPr>
            <p:ph sz="quarter" idx="4"/>
          </p:nvPr>
        </p:nvSpPr>
        <p:spPr/>
        <p:txBody>
          <a:bodyPr/>
          <a:lstStyle/>
          <a:p>
            <a:r>
              <a:rPr lang="en-US" dirty="0"/>
              <a:t>Pablo, </a:t>
            </a:r>
            <a:r>
              <a:rPr lang="en-US" dirty="0" err="1"/>
              <a:t>Parini</a:t>
            </a:r>
            <a:r>
              <a:rPr lang="en-US" dirty="0"/>
              <a:t>, Justin</a:t>
            </a:r>
          </a:p>
          <a:p>
            <a:r>
              <a:rPr lang="en-US" dirty="0" err="1"/>
              <a:t>Shaneen</a:t>
            </a:r>
            <a:r>
              <a:rPr lang="en-US" dirty="0"/>
              <a:t>, Malia, Ryan</a:t>
            </a:r>
          </a:p>
          <a:p>
            <a:r>
              <a:rPr lang="en-US" dirty="0"/>
              <a:t>Nick, Max T., Alex G.</a:t>
            </a:r>
          </a:p>
          <a:p>
            <a:r>
              <a:rPr lang="en-US" dirty="0"/>
              <a:t>Alex L., Max M., Alexa</a:t>
            </a:r>
          </a:p>
        </p:txBody>
      </p:sp>
    </p:spTree>
    <p:extLst>
      <p:ext uri="{BB962C8B-B14F-4D97-AF65-F5344CB8AC3E}">
        <p14:creationId xmlns:p14="http://schemas.microsoft.com/office/powerpoint/2010/main" val="171028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09451E5-1FBD-B009-0601-AD657B69B12A}"/>
              </a:ext>
            </a:extLst>
          </p:cNvPr>
          <p:cNvSpPr>
            <a:spLocks noGrp="1"/>
          </p:cNvSpPr>
          <p:nvPr>
            <p:ph type="title"/>
          </p:nvPr>
        </p:nvSpPr>
        <p:spPr/>
        <p:txBody>
          <a:bodyPr/>
          <a:lstStyle/>
          <a:p>
            <a:r>
              <a:rPr lang="en-US"/>
              <a:t>Setting up your experiment</a:t>
            </a:r>
            <a:endParaRPr lang="en-US" dirty="0"/>
          </a:p>
        </p:txBody>
      </p:sp>
      <p:sp>
        <p:nvSpPr>
          <p:cNvPr id="8" name="Content Placeholder 7">
            <a:extLst>
              <a:ext uri="{FF2B5EF4-FFF2-40B4-BE49-F238E27FC236}">
                <a16:creationId xmlns:a16="http://schemas.microsoft.com/office/drawing/2014/main" id="{88C6252F-623F-76CE-6B6A-A782FCAB9C20}"/>
              </a:ext>
            </a:extLst>
          </p:cNvPr>
          <p:cNvSpPr>
            <a:spLocks noGrp="1"/>
          </p:cNvSpPr>
          <p:nvPr>
            <p:ph idx="1"/>
          </p:nvPr>
        </p:nvSpPr>
        <p:spPr>
          <a:xfrm>
            <a:off x="720000" y="1464162"/>
            <a:ext cx="10728325" cy="5060054"/>
          </a:xfrm>
        </p:spPr>
        <p:txBody>
          <a:bodyPr>
            <a:normAutofit fontScale="92500" lnSpcReduction="20000"/>
          </a:bodyPr>
          <a:lstStyle/>
          <a:p>
            <a:r>
              <a:rPr lang="en-US" dirty="0"/>
              <a:t>Create </a:t>
            </a:r>
            <a:r>
              <a:rPr lang="en-US" b="1" dirty="0"/>
              <a:t>two</a:t>
            </a:r>
            <a:r>
              <a:rPr lang="en-US" dirty="0"/>
              <a:t> Qualtrics surveys</a:t>
            </a:r>
          </a:p>
          <a:p>
            <a:pPr lvl="1"/>
            <a:r>
              <a:rPr lang="en-US" dirty="0"/>
              <a:t>You will add your group’s materials to a Qualtrics template that the TAs have created for you</a:t>
            </a:r>
          </a:p>
          <a:p>
            <a:pPr lvl="1"/>
            <a:r>
              <a:rPr lang="en-US" dirty="0"/>
              <a:t>Your survey will include:</a:t>
            </a:r>
          </a:p>
          <a:p>
            <a:pPr lvl="2"/>
            <a:r>
              <a:rPr lang="en-US" dirty="0"/>
              <a:t>Informed consent waiver</a:t>
            </a:r>
          </a:p>
          <a:p>
            <a:pPr lvl="2"/>
            <a:r>
              <a:rPr lang="en-US" dirty="0"/>
              <a:t>Practice trials</a:t>
            </a:r>
          </a:p>
          <a:p>
            <a:pPr lvl="2"/>
            <a:r>
              <a:rPr lang="en-US" dirty="0"/>
              <a:t>Your group’s materials</a:t>
            </a:r>
          </a:p>
          <a:p>
            <a:pPr lvl="3"/>
            <a:r>
              <a:rPr lang="en-US" dirty="0"/>
              <a:t>Experiment 1: survey 1 has both pictures and one sentence, survey 2 has both pictures and other sentence</a:t>
            </a:r>
          </a:p>
          <a:p>
            <a:pPr lvl="3"/>
            <a:r>
              <a:rPr lang="en-US" dirty="0"/>
              <a:t>Experiment 2: survey 1 has one picture and both sentences, survey 2 has other picture and both sentences </a:t>
            </a:r>
          </a:p>
          <a:p>
            <a:r>
              <a:rPr lang="en-US" dirty="0"/>
              <a:t>Send out to participants</a:t>
            </a:r>
          </a:p>
          <a:p>
            <a:pPr lvl="1"/>
            <a:r>
              <a:rPr lang="en-US" b="1" dirty="0"/>
              <a:t>Don’t send to participants until I okay your materials!</a:t>
            </a:r>
          </a:p>
          <a:p>
            <a:pPr lvl="1"/>
            <a:r>
              <a:rPr lang="en-US" i="1" dirty="0"/>
              <a:t>Each group member </a:t>
            </a:r>
            <a:r>
              <a:rPr lang="en-US" dirty="0"/>
              <a:t>should aim to get at least 12 participants. More is better!</a:t>
            </a:r>
          </a:p>
          <a:p>
            <a:endParaRPr lang="en-US" i="1" dirty="0"/>
          </a:p>
        </p:txBody>
      </p:sp>
    </p:spTree>
    <p:extLst>
      <p:ext uri="{BB962C8B-B14F-4D97-AF65-F5344CB8AC3E}">
        <p14:creationId xmlns:p14="http://schemas.microsoft.com/office/powerpoint/2010/main" val="3661354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09451E5-1FBD-B009-0601-AD657B69B12A}"/>
              </a:ext>
            </a:extLst>
          </p:cNvPr>
          <p:cNvSpPr>
            <a:spLocks noGrp="1"/>
          </p:cNvSpPr>
          <p:nvPr>
            <p:ph type="title"/>
          </p:nvPr>
        </p:nvSpPr>
        <p:spPr/>
        <p:txBody>
          <a:bodyPr/>
          <a:lstStyle/>
          <a:p>
            <a:r>
              <a:rPr lang="en-US"/>
              <a:t>Setting up your experiment</a:t>
            </a:r>
            <a:endParaRPr lang="en-US" dirty="0"/>
          </a:p>
        </p:txBody>
      </p:sp>
      <p:sp>
        <p:nvSpPr>
          <p:cNvPr id="8" name="Content Placeholder 7">
            <a:extLst>
              <a:ext uri="{FF2B5EF4-FFF2-40B4-BE49-F238E27FC236}">
                <a16:creationId xmlns:a16="http://schemas.microsoft.com/office/drawing/2014/main" id="{88C6252F-623F-76CE-6B6A-A782FCAB9C20}"/>
              </a:ext>
            </a:extLst>
          </p:cNvPr>
          <p:cNvSpPr>
            <a:spLocks noGrp="1"/>
          </p:cNvSpPr>
          <p:nvPr>
            <p:ph idx="1"/>
          </p:nvPr>
        </p:nvSpPr>
        <p:spPr>
          <a:xfrm>
            <a:off x="720000" y="1464162"/>
            <a:ext cx="10728325" cy="5060054"/>
          </a:xfrm>
        </p:spPr>
        <p:txBody>
          <a:bodyPr>
            <a:normAutofit fontScale="92500" lnSpcReduction="20000"/>
          </a:bodyPr>
          <a:lstStyle/>
          <a:p>
            <a:r>
              <a:rPr lang="en-US" dirty="0"/>
              <a:t>Create </a:t>
            </a:r>
            <a:r>
              <a:rPr lang="en-US" b="1" dirty="0"/>
              <a:t>two</a:t>
            </a:r>
            <a:r>
              <a:rPr lang="en-US" dirty="0"/>
              <a:t> Qualtrics surveys</a:t>
            </a:r>
          </a:p>
          <a:p>
            <a:pPr lvl="1"/>
            <a:r>
              <a:rPr lang="en-US" dirty="0"/>
              <a:t>You will add your group’s materials to a Qualtrics template that the TAs have created for you</a:t>
            </a:r>
          </a:p>
          <a:p>
            <a:pPr lvl="1"/>
            <a:r>
              <a:rPr lang="en-US" dirty="0"/>
              <a:t>Your survey will include:</a:t>
            </a:r>
          </a:p>
          <a:p>
            <a:pPr lvl="2"/>
            <a:r>
              <a:rPr lang="en-US" dirty="0"/>
              <a:t>Informed consent waiver</a:t>
            </a:r>
          </a:p>
          <a:p>
            <a:pPr lvl="2"/>
            <a:r>
              <a:rPr lang="en-US" b="1" dirty="0">
                <a:solidFill>
                  <a:schemeClr val="accent1">
                    <a:alpha val="58000"/>
                  </a:schemeClr>
                </a:solidFill>
              </a:rPr>
              <a:t>Practice trials</a:t>
            </a:r>
          </a:p>
          <a:p>
            <a:pPr lvl="2"/>
            <a:r>
              <a:rPr lang="en-US" dirty="0"/>
              <a:t>Your group’s materials</a:t>
            </a:r>
          </a:p>
          <a:p>
            <a:pPr lvl="3"/>
            <a:r>
              <a:rPr lang="en-US" dirty="0"/>
              <a:t>Experiment 1: survey 1 has both pictures and one sentence, survey 2 has both pictures and other sentence</a:t>
            </a:r>
          </a:p>
          <a:p>
            <a:pPr lvl="3"/>
            <a:r>
              <a:rPr lang="en-US" dirty="0"/>
              <a:t>Experiment 2: survey 1 has one picture and both sentences, survey 2 has other picture and both sentences </a:t>
            </a:r>
          </a:p>
          <a:p>
            <a:r>
              <a:rPr lang="en-US" dirty="0"/>
              <a:t>Send out to participants</a:t>
            </a:r>
          </a:p>
          <a:p>
            <a:pPr lvl="1"/>
            <a:r>
              <a:rPr lang="en-US" b="1" dirty="0"/>
              <a:t>Don’t send to participants until I okay your materials!</a:t>
            </a:r>
          </a:p>
          <a:p>
            <a:pPr lvl="1"/>
            <a:r>
              <a:rPr lang="en-US" i="1" dirty="0"/>
              <a:t>Each group member </a:t>
            </a:r>
            <a:r>
              <a:rPr lang="en-US" dirty="0"/>
              <a:t>should aim to get at least 12 participants. More is better!</a:t>
            </a:r>
          </a:p>
          <a:p>
            <a:endParaRPr lang="en-US" i="1" dirty="0"/>
          </a:p>
        </p:txBody>
      </p:sp>
    </p:spTree>
    <p:extLst>
      <p:ext uri="{BB962C8B-B14F-4D97-AF65-F5344CB8AC3E}">
        <p14:creationId xmlns:p14="http://schemas.microsoft.com/office/powerpoint/2010/main" val="405866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B40E6-912A-3FF0-F747-6AF9B017D899}"/>
              </a:ext>
            </a:extLst>
          </p:cNvPr>
          <p:cNvSpPr>
            <a:spLocks noGrp="1"/>
          </p:cNvSpPr>
          <p:nvPr>
            <p:ph type="title"/>
          </p:nvPr>
        </p:nvSpPr>
        <p:spPr/>
        <p:txBody>
          <a:bodyPr/>
          <a:lstStyle/>
          <a:p>
            <a:r>
              <a:rPr lang="en-US" dirty="0"/>
              <a:t>Practice trials</a:t>
            </a:r>
          </a:p>
        </p:txBody>
      </p:sp>
      <p:sp>
        <p:nvSpPr>
          <p:cNvPr id="3" name="Content Placeholder 2">
            <a:extLst>
              <a:ext uri="{FF2B5EF4-FFF2-40B4-BE49-F238E27FC236}">
                <a16:creationId xmlns:a16="http://schemas.microsoft.com/office/drawing/2014/main" id="{AFADE1E9-7485-B0EE-E217-1FDE9DDA16FE}"/>
              </a:ext>
            </a:extLst>
          </p:cNvPr>
          <p:cNvSpPr>
            <a:spLocks noGrp="1"/>
          </p:cNvSpPr>
          <p:nvPr>
            <p:ph idx="1"/>
          </p:nvPr>
        </p:nvSpPr>
        <p:spPr/>
        <p:txBody>
          <a:bodyPr/>
          <a:lstStyle/>
          <a:p>
            <a:pPr marL="0" indent="0">
              <a:buNone/>
            </a:pPr>
            <a:r>
              <a:rPr lang="en-US" dirty="0"/>
              <a:t>You will be asking your participants to either:</a:t>
            </a:r>
          </a:p>
          <a:p>
            <a:pPr lvl="1"/>
            <a:r>
              <a:rPr lang="en-US" dirty="0"/>
              <a:t>Pick one of two images that best exemplifies a sentence</a:t>
            </a:r>
          </a:p>
          <a:p>
            <a:pPr lvl="1"/>
            <a:r>
              <a:rPr lang="en-US" dirty="0"/>
              <a:t>Pick one of two sentences that best describes a picture</a:t>
            </a:r>
          </a:p>
          <a:p>
            <a:pPr lvl="1"/>
            <a:endParaRPr lang="en-US" dirty="0"/>
          </a:p>
          <a:p>
            <a:pPr marL="0" indent="0">
              <a:buNone/>
            </a:pPr>
            <a:r>
              <a:rPr lang="en-US" dirty="0"/>
              <a:t>The task is likely to be unfamiliar to your participants. Practice trials are designed to warm them up to it.</a:t>
            </a:r>
          </a:p>
        </p:txBody>
      </p:sp>
    </p:spTree>
    <p:extLst>
      <p:ext uri="{BB962C8B-B14F-4D97-AF65-F5344CB8AC3E}">
        <p14:creationId xmlns:p14="http://schemas.microsoft.com/office/powerpoint/2010/main" val="516381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AE258-16CD-8D90-5211-A147212A36E9}"/>
              </a:ext>
            </a:extLst>
          </p:cNvPr>
          <p:cNvSpPr>
            <a:spLocks noGrp="1"/>
          </p:cNvSpPr>
          <p:nvPr>
            <p:ph type="title"/>
          </p:nvPr>
        </p:nvSpPr>
        <p:spPr/>
        <p:txBody>
          <a:bodyPr/>
          <a:lstStyle/>
          <a:p>
            <a:r>
              <a:rPr lang="en-US" dirty="0"/>
              <a:t>Experiment 1: Practice trials</a:t>
            </a:r>
          </a:p>
        </p:txBody>
      </p:sp>
      <p:pic>
        <p:nvPicPr>
          <p:cNvPr id="1028" name="Picture 4">
            <a:extLst>
              <a:ext uri="{FF2B5EF4-FFF2-40B4-BE49-F238E27FC236}">
                <a16:creationId xmlns:a16="http://schemas.microsoft.com/office/drawing/2014/main" id="{3C699599-2275-5DB0-CF65-C63604D9D0E3}"/>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l="18433" t="10858" r="18322" b="11224"/>
          <a:stretch/>
        </p:blipFill>
        <p:spPr bwMode="auto">
          <a:xfrm>
            <a:off x="971549" y="1760773"/>
            <a:ext cx="4551397" cy="31541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B3559A0-EE66-757E-3F13-9699A4CB6A67}"/>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18512" t="10856" r="18242" b="11225"/>
          <a:stretch/>
        </p:blipFill>
        <p:spPr bwMode="auto">
          <a:xfrm>
            <a:off x="6669055" y="1760773"/>
            <a:ext cx="4551392" cy="315412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4321B44-56F0-D8D8-7A2C-B3C47903E739}"/>
              </a:ext>
            </a:extLst>
          </p:cNvPr>
          <p:cNvSpPr txBox="1"/>
          <p:nvPr/>
        </p:nvSpPr>
        <p:spPr>
          <a:xfrm>
            <a:off x="2194389" y="5277088"/>
            <a:ext cx="7779544" cy="461665"/>
          </a:xfrm>
          <a:prstGeom prst="rect">
            <a:avLst/>
          </a:prstGeom>
          <a:noFill/>
        </p:spPr>
        <p:txBody>
          <a:bodyPr wrap="square" rtlCol="0">
            <a:spAutoFit/>
          </a:bodyPr>
          <a:lstStyle/>
          <a:p>
            <a:pPr algn="ctr"/>
            <a:r>
              <a:rPr lang="en-US" sz="2400" dirty="0"/>
              <a:t>All of the animals are pets.</a:t>
            </a:r>
          </a:p>
        </p:txBody>
      </p:sp>
      <p:sp>
        <p:nvSpPr>
          <p:cNvPr id="7" name="TextBox 6">
            <a:extLst>
              <a:ext uri="{FF2B5EF4-FFF2-40B4-BE49-F238E27FC236}">
                <a16:creationId xmlns:a16="http://schemas.microsoft.com/office/drawing/2014/main" id="{A26ED24D-DA20-FFAB-CD14-5E6CED1BEF93}"/>
              </a:ext>
            </a:extLst>
          </p:cNvPr>
          <p:cNvSpPr txBox="1"/>
          <p:nvPr/>
        </p:nvSpPr>
        <p:spPr>
          <a:xfrm>
            <a:off x="1304992" y="5916274"/>
            <a:ext cx="9558338" cy="369332"/>
          </a:xfrm>
          <a:prstGeom prst="rect">
            <a:avLst/>
          </a:prstGeom>
          <a:noFill/>
        </p:spPr>
        <p:txBody>
          <a:bodyPr wrap="square" rtlCol="0">
            <a:spAutoFit/>
          </a:bodyPr>
          <a:lstStyle/>
          <a:p>
            <a:pPr algn="ctr"/>
            <a:r>
              <a:rPr lang="en-US" dirty="0"/>
              <a:t>Expected result: participants will pick the picture on the right (the second image).</a:t>
            </a:r>
          </a:p>
        </p:txBody>
      </p:sp>
    </p:spTree>
    <p:extLst>
      <p:ext uri="{BB962C8B-B14F-4D97-AF65-F5344CB8AC3E}">
        <p14:creationId xmlns:p14="http://schemas.microsoft.com/office/powerpoint/2010/main" val="283096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BlobVTI">
  <a:themeElements>
    <a:clrScheme name="AnalogousFromLightSeedRightStep">
      <a:dk1>
        <a:srgbClr val="000000"/>
      </a:dk1>
      <a:lt1>
        <a:srgbClr val="FFFFFF"/>
      </a:lt1>
      <a:dk2>
        <a:srgbClr val="323820"/>
      </a:dk2>
      <a:lt2>
        <a:srgbClr val="E2E5E8"/>
      </a:lt2>
      <a:accent1>
        <a:srgbClr val="E9893F"/>
      </a:accent1>
      <a:accent2>
        <a:srgbClr val="B3A13B"/>
      </a:accent2>
      <a:accent3>
        <a:srgbClr val="93AC4E"/>
      </a:accent3>
      <a:accent4>
        <a:srgbClr val="60B738"/>
      </a:accent4>
      <a:accent5>
        <a:srgbClr val="2DBB3C"/>
      </a:accent5>
      <a:accent6>
        <a:srgbClr val="32B777"/>
      </a:accent6>
      <a:hlink>
        <a:srgbClr val="5B86A7"/>
      </a:hlink>
      <a:folHlink>
        <a:srgbClr val="7F7F7F"/>
      </a:folHlink>
    </a:clrScheme>
    <a:fontScheme name="Blob">
      <a:majorFont>
        <a:latin typeface="The Hand Extrablack"/>
        <a:ea typeface=""/>
        <a:cs typeface=""/>
      </a:majorFont>
      <a:minorFont>
        <a:latin typeface="Sagona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286</TotalTime>
  <Words>2682</Words>
  <Application>Microsoft Office PowerPoint</Application>
  <PresentationFormat>Widescreen</PresentationFormat>
  <Paragraphs>163</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Sagona Book</vt:lpstr>
      <vt:lpstr>The Hand Extrablack</vt:lpstr>
      <vt:lpstr>BlobVTI</vt:lpstr>
      <vt:lpstr>Qualtrics and Experiment Implementation</vt:lpstr>
      <vt:lpstr>Coming Up</vt:lpstr>
      <vt:lpstr>Today</vt:lpstr>
      <vt:lpstr>Groups (11:00)</vt:lpstr>
      <vt:lpstr>Groups (12:00)</vt:lpstr>
      <vt:lpstr>Setting up your experiment</vt:lpstr>
      <vt:lpstr>Setting up your experiment</vt:lpstr>
      <vt:lpstr>Practice trials</vt:lpstr>
      <vt:lpstr>Experiment 1: Practice trials</vt:lpstr>
      <vt:lpstr>Experiment 2: Practice trials</vt:lpstr>
      <vt:lpstr>Practice trial 2</vt:lpstr>
      <vt:lpstr>Practice trial 3</vt:lpstr>
      <vt:lpstr>Questions at this point?</vt:lpstr>
      <vt:lpstr>Creating surveys in Qualtrics </vt:lpstr>
      <vt:lpstr>Screenshots for instructions</vt:lpstr>
      <vt:lpstr>Screenshots for instructions</vt:lpstr>
      <vt:lpstr>Screenshots for instructions</vt:lpstr>
      <vt:lpstr>Screenshots for instructions</vt:lpstr>
      <vt:lpstr>Questions at this point?</vt:lpstr>
      <vt:lpstr>Division of labor &amp; participation grade</vt:lpstr>
      <vt:lpstr>Division of labor &amp; participation grade</vt:lpstr>
      <vt:lpstr>Questions at this point?</vt:lpstr>
      <vt:lpstr>SA4</vt:lpstr>
      <vt:lpstr>SA4</vt:lpstr>
      <vt:lpstr>SA4</vt:lpstr>
      <vt:lpstr>SA4</vt:lpstr>
      <vt:lpstr>SA4</vt:lpstr>
      <vt:lpstr>SA4</vt:lpstr>
      <vt:lpstr>SA4</vt:lpstr>
      <vt:lpstr>SA4 – General Advice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Qualtrics and Experiment Implementation</dc:title>
  <dc:creator>Rachel Keith</dc:creator>
  <cp:lastModifiedBy>Rachel Keith</cp:lastModifiedBy>
  <cp:revision>7</cp:revision>
  <dcterms:created xsi:type="dcterms:W3CDTF">2022-11-03T01:28:38Z</dcterms:created>
  <dcterms:modified xsi:type="dcterms:W3CDTF">2022-11-04T19:31:56Z</dcterms:modified>
</cp:coreProperties>
</file>