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FBF9D5-0D9D-4C12-976F-AEE891C31D9F}">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63" d="100"/>
          <a:sy n="63" d="100"/>
        </p:scale>
        <p:origin x="48"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11/17/2022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6666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11/17/2022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0868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11/17/2022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8271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11/17/2022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1778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11/17/2022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869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11/17/2022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226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11/17/2022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20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11/17/2022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8891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11/17/2022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1231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11/17/2022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3615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11/17/2022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458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11/17/2022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7499351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07050-B4E1-5CD1-721C-440927CA6602}"/>
              </a:ext>
            </a:extLst>
          </p:cNvPr>
          <p:cNvSpPr>
            <a:spLocks noGrp="1"/>
          </p:cNvSpPr>
          <p:nvPr>
            <p:ph type="ctrTitle"/>
          </p:nvPr>
        </p:nvSpPr>
        <p:spPr>
          <a:xfrm>
            <a:off x="961644" y="4572003"/>
            <a:ext cx="10268712" cy="1169121"/>
          </a:xfrm>
        </p:spPr>
        <p:txBody>
          <a:bodyPr anchor="ctr">
            <a:normAutofit/>
          </a:bodyPr>
          <a:lstStyle/>
          <a:p>
            <a:r>
              <a:rPr lang="en-US" sz="7200">
                <a:solidFill>
                  <a:schemeClr val="bg1"/>
                </a:solidFill>
              </a:rPr>
              <a:t>Writing a Lab Report</a:t>
            </a:r>
          </a:p>
        </p:txBody>
      </p:sp>
      <p:sp>
        <p:nvSpPr>
          <p:cNvPr id="3" name="Subtitle 2">
            <a:extLst>
              <a:ext uri="{FF2B5EF4-FFF2-40B4-BE49-F238E27FC236}">
                <a16:creationId xmlns:a16="http://schemas.microsoft.com/office/drawing/2014/main" id="{503590D7-EB48-45DD-678E-53ABBE9FE597}"/>
              </a:ext>
            </a:extLst>
          </p:cNvPr>
          <p:cNvSpPr>
            <a:spLocks noGrp="1"/>
          </p:cNvSpPr>
          <p:nvPr>
            <p:ph type="subTitle" idx="1"/>
          </p:nvPr>
        </p:nvSpPr>
        <p:spPr>
          <a:xfrm>
            <a:off x="961644" y="5745015"/>
            <a:ext cx="10268712" cy="517315"/>
          </a:xfrm>
        </p:spPr>
        <p:txBody>
          <a:bodyPr anchor="ctr">
            <a:noAutofit/>
          </a:bodyPr>
          <a:lstStyle/>
          <a:p>
            <a:pPr>
              <a:lnSpc>
                <a:spcPct val="91000"/>
              </a:lnSpc>
            </a:pPr>
            <a:r>
              <a:rPr lang="en-US" sz="1600" dirty="0"/>
              <a:t>Phil 246 Lab 11</a:t>
            </a:r>
          </a:p>
          <a:p>
            <a:pPr>
              <a:lnSpc>
                <a:spcPct val="91000"/>
              </a:lnSpc>
            </a:pPr>
            <a:r>
              <a:rPr lang="en-US" sz="1600" dirty="0"/>
              <a:t>November 18, 2022</a:t>
            </a:r>
          </a:p>
        </p:txBody>
      </p:sp>
      <p:pic>
        <p:nvPicPr>
          <p:cNvPr id="8" name="Picture 7" descr="A person in a suit and tie&#10;&#10;Description automatically generated with medium confidence">
            <a:extLst>
              <a:ext uri="{FF2B5EF4-FFF2-40B4-BE49-F238E27FC236}">
                <a16:creationId xmlns:a16="http://schemas.microsoft.com/office/drawing/2014/main" id="{B7C9E802-40F1-F958-78EF-D44D68812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034" y="639575"/>
            <a:ext cx="4313932" cy="3082664"/>
          </a:xfrm>
          <a:prstGeom prst="rect">
            <a:avLst/>
          </a:prstGeom>
        </p:spPr>
      </p:pic>
    </p:spTree>
    <p:extLst>
      <p:ext uri="{BB962C8B-B14F-4D97-AF65-F5344CB8AC3E}">
        <p14:creationId xmlns:p14="http://schemas.microsoft.com/office/powerpoint/2010/main" val="46332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0D40-1A7D-0C89-D827-36A5593C6673}"/>
              </a:ext>
            </a:extLst>
          </p:cNvPr>
          <p:cNvSpPr>
            <a:spLocks noGrp="1"/>
          </p:cNvSpPr>
          <p:nvPr>
            <p:ph type="title"/>
          </p:nvPr>
        </p:nvSpPr>
        <p:spPr/>
        <p:txBody>
          <a:bodyPr>
            <a:normAutofit fontScale="90000"/>
          </a:bodyPr>
          <a:lstStyle/>
          <a:p>
            <a:r>
              <a:rPr lang="en-US" dirty="0"/>
              <a:t>Discussion and conclusion</a:t>
            </a:r>
          </a:p>
        </p:txBody>
      </p:sp>
      <p:sp>
        <p:nvSpPr>
          <p:cNvPr id="3" name="Content Placeholder 2">
            <a:extLst>
              <a:ext uri="{FF2B5EF4-FFF2-40B4-BE49-F238E27FC236}">
                <a16:creationId xmlns:a16="http://schemas.microsoft.com/office/drawing/2014/main" id="{D3415B81-2351-92E3-FC2D-17275F76A871}"/>
              </a:ext>
            </a:extLst>
          </p:cNvPr>
          <p:cNvSpPr>
            <a:spLocks noGrp="1"/>
          </p:cNvSpPr>
          <p:nvPr>
            <p:ph idx="1"/>
          </p:nvPr>
        </p:nvSpPr>
        <p:spPr>
          <a:xfrm>
            <a:off x="960120" y="2364581"/>
            <a:ext cx="11018520" cy="4257675"/>
          </a:xfrm>
        </p:spPr>
        <p:txBody>
          <a:bodyPr>
            <a:normAutofit fontScale="85000" lnSpcReduction="10000"/>
          </a:bodyPr>
          <a:lstStyle/>
          <a:p>
            <a:r>
              <a:rPr lang="en-US" sz="2400" dirty="0"/>
              <a:t>This section should be like a backwards version of your Background and Motivation section. </a:t>
            </a:r>
          </a:p>
          <a:p>
            <a:r>
              <a:rPr lang="en-US" sz="2400" dirty="0"/>
              <a:t>Should include…</a:t>
            </a:r>
          </a:p>
          <a:p>
            <a:pPr marL="457200" indent="-457200">
              <a:buFont typeface="Arial" panose="020B0604020202020204" pitchFamily="34" charset="0"/>
              <a:buChar char="•"/>
            </a:pPr>
            <a:r>
              <a:rPr lang="en-US" sz="2400" dirty="0"/>
              <a:t>A description of what you expected to find</a:t>
            </a:r>
          </a:p>
          <a:p>
            <a:pPr marL="457200" indent="-457200">
              <a:buFont typeface="Arial" panose="020B0604020202020204" pitchFamily="34" charset="0"/>
              <a:buChar char="•"/>
            </a:pPr>
            <a:r>
              <a:rPr lang="en-US" sz="2400" dirty="0"/>
              <a:t>A recap of what you actually found</a:t>
            </a:r>
          </a:p>
          <a:p>
            <a:pPr marL="457200" indent="-457200">
              <a:buFont typeface="Arial" panose="020B0604020202020204" pitchFamily="34" charset="0"/>
              <a:buChar char="•"/>
            </a:pPr>
            <a:r>
              <a:rPr lang="en-US" sz="2400" dirty="0"/>
              <a:t>Discussion of whether your results support or do not support Knowlton et al.’s conclusions, and what that means for both the focused question and the general issue identified in Background and Motivation section</a:t>
            </a:r>
          </a:p>
          <a:p>
            <a:pPr marL="457200" indent="-457200">
              <a:buFont typeface="Arial" panose="020B0604020202020204" pitchFamily="34" charset="0"/>
              <a:buChar char="•"/>
            </a:pPr>
            <a:r>
              <a:rPr lang="en-US" sz="2400" dirty="0"/>
              <a:t>A discussion of possible limitations for your data</a:t>
            </a:r>
          </a:p>
          <a:p>
            <a:pPr marL="457200" indent="-457200">
              <a:buFont typeface="Arial" panose="020B0604020202020204" pitchFamily="34" charset="0"/>
              <a:buChar char="•"/>
            </a:pPr>
            <a:r>
              <a:rPr lang="en-US" sz="2400" dirty="0"/>
              <a:t>Hypotheses about why the results were the way they were (if they were unexpected)</a:t>
            </a:r>
          </a:p>
          <a:p>
            <a:pPr marL="457200" indent="-457200">
              <a:buFont typeface="Arial" panose="020B0604020202020204" pitchFamily="34" charset="0"/>
              <a:buChar char="•"/>
            </a:pPr>
            <a:r>
              <a:rPr lang="en-US" sz="2400" dirty="0"/>
              <a:t>(if you’d like) suggestions for further research</a:t>
            </a:r>
          </a:p>
        </p:txBody>
      </p:sp>
    </p:spTree>
    <p:extLst>
      <p:ext uri="{BB962C8B-B14F-4D97-AF65-F5344CB8AC3E}">
        <p14:creationId xmlns:p14="http://schemas.microsoft.com/office/powerpoint/2010/main" val="28378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B356-FA14-8A35-491F-6D86D1D3D64D}"/>
              </a:ext>
            </a:extLst>
          </p:cNvPr>
          <p:cNvSpPr>
            <a:spLocks noGrp="1"/>
          </p:cNvSpPr>
          <p:nvPr>
            <p:ph type="title"/>
          </p:nvPr>
        </p:nvSpPr>
        <p:spPr/>
        <p:txBody>
          <a:bodyPr/>
          <a:lstStyle/>
          <a:p>
            <a:r>
              <a:rPr lang="en-US" dirty="0"/>
              <a:t>Credit statement</a:t>
            </a:r>
          </a:p>
        </p:txBody>
      </p:sp>
      <p:sp>
        <p:nvSpPr>
          <p:cNvPr id="3" name="Content Placeholder 2">
            <a:extLst>
              <a:ext uri="{FF2B5EF4-FFF2-40B4-BE49-F238E27FC236}">
                <a16:creationId xmlns:a16="http://schemas.microsoft.com/office/drawing/2014/main" id="{3DBF8B02-D8D4-359E-981D-F03EB6EA1142}"/>
              </a:ext>
            </a:extLst>
          </p:cNvPr>
          <p:cNvSpPr>
            <a:spLocks noGrp="1"/>
          </p:cNvSpPr>
          <p:nvPr>
            <p:ph idx="1"/>
          </p:nvPr>
        </p:nvSpPr>
        <p:spPr>
          <a:xfrm>
            <a:off x="960120" y="2364581"/>
            <a:ext cx="10268712" cy="4264819"/>
          </a:xfrm>
        </p:spPr>
        <p:txBody>
          <a:bodyPr>
            <a:normAutofit fontScale="92500" lnSpcReduction="10000"/>
          </a:bodyPr>
          <a:lstStyle/>
          <a:p>
            <a:r>
              <a:rPr lang="en-US" dirty="0"/>
              <a:t>This is a very short paragraph mentioning who did what. You will all need to agree to the contents of this statement.</a:t>
            </a:r>
          </a:p>
          <a:p>
            <a:endParaRPr lang="en-US" sz="1300" dirty="0"/>
          </a:p>
          <a:p>
            <a:r>
              <a:rPr lang="en-US" dirty="0">
                <a:solidFill>
                  <a:schemeClr val="accent1"/>
                </a:solidFill>
              </a:rPr>
              <a:t>Example: </a:t>
            </a:r>
            <a:r>
              <a:rPr lang="en-US" dirty="0"/>
              <a:t>Megha Devraj was responsible for writing the informed consent waiver. Nadja Winning was responsible for setting up the Qualtrics surveys. Rachel Keith was responsible for formatting the data. Each member of our group secured 12 participants. Each member of the group has agreed to this statement.</a:t>
            </a:r>
          </a:p>
          <a:p>
            <a:endParaRPr lang="en-US" sz="1300" dirty="0"/>
          </a:p>
          <a:p>
            <a:r>
              <a:rPr lang="en-US" dirty="0"/>
              <a:t>This will not impact your lab report grade but will impact your participation grade.</a:t>
            </a:r>
          </a:p>
        </p:txBody>
      </p:sp>
    </p:spTree>
    <p:extLst>
      <p:ext uri="{BB962C8B-B14F-4D97-AF65-F5344CB8AC3E}">
        <p14:creationId xmlns:p14="http://schemas.microsoft.com/office/powerpoint/2010/main" val="418679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6A941-280F-2BC3-B2D7-F614BF8DF4BC}"/>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r>
              <a:rPr lang="en-US" sz="7200"/>
              <a:t>Questions?</a:t>
            </a:r>
          </a:p>
        </p:txBody>
      </p:sp>
      <p:pic>
        <p:nvPicPr>
          <p:cNvPr id="7" name="Graphic 6" descr="Question mark">
            <a:extLst>
              <a:ext uri="{FF2B5EF4-FFF2-40B4-BE49-F238E27FC236}">
                <a16:creationId xmlns:a16="http://schemas.microsoft.com/office/drawing/2014/main" id="{115B369E-11E3-798B-C2EE-80AF4FA5BB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4668" y="639575"/>
            <a:ext cx="3082664" cy="3082664"/>
          </a:xfrm>
          <a:prstGeom prst="rect">
            <a:avLst/>
          </a:prstGeom>
        </p:spPr>
      </p:pic>
    </p:spTree>
    <p:extLst>
      <p:ext uri="{BB962C8B-B14F-4D97-AF65-F5344CB8AC3E}">
        <p14:creationId xmlns:p14="http://schemas.microsoft.com/office/powerpoint/2010/main" val="291263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0FBA-20C5-841D-CC1C-46A2FC866406}"/>
              </a:ext>
            </a:extLst>
          </p:cNvPr>
          <p:cNvSpPr>
            <a:spLocks noGrp="1"/>
          </p:cNvSpPr>
          <p:nvPr>
            <p:ph type="title"/>
          </p:nvPr>
        </p:nvSpPr>
        <p:spPr/>
        <p:txBody>
          <a:bodyPr/>
          <a:lstStyle/>
          <a:p>
            <a:r>
              <a:rPr lang="en-US" dirty="0"/>
              <a:t>Coming up</a:t>
            </a:r>
          </a:p>
        </p:txBody>
      </p:sp>
      <p:sp>
        <p:nvSpPr>
          <p:cNvPr id="3" name="Content Placeholder 2">
            <a:extLst>
              <a:ext uri="{FF2B5EF4-FFF2-40B4-BE49-F238E27FC236}">
                <a16:creationId xmlns:a16="http://schemas.microsoft.com/office/drawing/2014/main" id="{03EE7EFC-5A47-77FB-877F-35E0244DE4BB}"/>
              </a:ext>
            </a:extLst>
          </p:cNvPr>
          <p:cNvSpPr>
            <a:spLocks noGrp="1"/>
          </p:cNvSpPr>
          <p:nvPr>
            <p:ph idx="1"/>
          </p:nvPr>
        </p:nvSpPr>
        <p:spPr/>
        <p:txBody>
          <a:bodyPr/>
          <a:lstStyle/>
          <a:p>
            <a:pPr indent="-457200"/>
            <a:r>
              <a:rPr lang="en-US" dirty="0"/>
              <a:t>Tuesday Nov. 22: Exam 3</a:t>
            </a:r>
          </a:p>
          <a:p>
            <a:pPr indent="-457200"/>
            <a:r>
              <a:rPr lang="en-US" dirty="0"/>
              <a:t>Thursday Nov. 24 &amp; Friday Nov. 25: no class or lab – happy Thanksgiving!</a:t>
            </a:r>
          </a:p>
          <a:p>
            <a:r>
              <a:rPr lang="en-US" dirty="0"/>
              <a:t>Tuesday Nov. 29: experiment data due</a:t>
            </a:r>
          </a:p>
          <a:p>
            <a:r>
              <a:rPr lang="en-US" dirty="0"/>
              <a:t>Thursday Dec. 8 </a:t>
            </a:r>
            <a:r>
              <a:rPr lang="en-US" dirty="0">
                <a:solidFill>
                  <a:srgbClr val="FF0000"/>
                </a:solidFill>
              </a:rPr>
              <a:t>by 5:00pm</a:t>
            </a:r>
            <a:r>
              <a:rPr lang="en-US" dirty="0"/>
              <a:t>: lab report due</a:t>
            </a:r>
          </a:p>
        </p:txBody>
      </p:sp>
      <p:pic>
        <p:nvPicPr>
          <p:cNvPr id="6" name="Graphic 5" descr="Turkey with solid fill">
            <a:extLst>
              <a:ext uri="{FF2B5EF4-FFF2-40B4-BE49-F238E27FC236}">
                <a16:creationId xmlns:a16="http://schemas.microsoft.com/office/drawing/2014/main" id="{52A2C81A-1091-1CCC-E6C5-EE35D7910F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9669" y="3957257"/>
            <a:ext cx="2224087" cy="2224087"/>
          </a:xfrm>
          <a:prstGeom prst="rect">
            <a:avLst/>
          </a:prstGeom>
        </p:spPr>
      </p:pic>
    </p:spTree>
    <p:extLst>
      <p:ext uri="{BB962C8B-B14F-4D97-AF65-F5344CB8AC3E}">
        <p14:creationId xmlns:p14="http://schemas.microsoft.com/office/powerpoint/2010/main" val="192588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73DD-D77D-7C7A-DC8B-B44019E39195}"/>
              </a:ext>
            </a:extLst>
          </p:cNvPr>
          <p:cNvSpPr>
            <a:spLocks noGrp="1"/>
          </p:cNvSpPr>
          <p:nvPr>
            <p:ph type="title"/>
          </p:nvPr>
        </p:nvSpPr>
        <p:spPr/>
        <p:txBody>
          <a:bodyPr/>
          <a:lstStyle/>
          <a:p>
            <a:r>
              <a:rPr lang="en-US" dirty="0"/>
              <a:t>Experiment data</a:t>
            </a:r>
          </a:p>
        </p:txBody>
      </p:sp>
      <p:sp>
        <p:nvSpPr>
          <p:cNvPr id="3" name="Content Placeholder 2">
            <a:extLst>
              <a:ext uri="{FF2B5EF4-FFF2-40B4-BE49-F238E27FC236}">
                <a16:creationId xmlns:a16="http://schemas.microsoft.com/office/drawing/2014/main" id="{C2188E98-7CE4-12AD-E06E-0433A37B57C4}"/>
              </a:ext>
            </a:extLst>
          </p:cNvPr>
          <p:cNvSpPr>
            <a:spLocks noGrp="1"/>
          </p:cNvSpPr>
          <p:nvPr>
            <p:ph idx="1"/>
          </p:nvPr>
        </p:nvSpPr>
        <p:spPr/>
        <p:txBody>
          <a:bodyPr/>
          <a:lstStyle/>
          <a:p>
            <a:r>
              <a:rPr lang="en-US" dirty="0"/>
              <a:t>Please watch the video about how to format data. There is also a checklist you can go through and sample data you can play with.</a:t>
            </a:r>
          </a:p>
          <a:p>
            <a:r>
              <a:rPr lang="en-US" dirty="0"/>
              <a:t>You only need to submit the ‘</a:t>
            </a:r>
            <a:r>
              <a:rPr lang="en-US" dirty="0">
                <a:solidFill>
                  <a:srgbClr val="FF0000"/>
                </a:solidFill>
              </a:rPr>
              <a:t>combined experiment data</a:t>
            </a:r>
            <a:r>
              <a:rPr lang="en-US" dirty="0"/>
              <a:t>’ sheet. Make sure to submit your group’s data, not the sample data!</a:t>
            </a:r>
          </a:p>
          <a:p>
            <a:r>
              <a:rPr lang="en-US" dirty="0"/>
              <a:t>You will need to submit it in both a </a:t>
            </a:r>
            <a:r>
              <a:rPr lang="en-US" dirty="0">
                <a:solidFill>
                  <a:srgbClr val="FF0000"/>
                </a:solidFill>
              </a:rPr>
              <a:t>PDF</a:t>
            </a:r>
            <a:r>
              <a:rPr lang="en-US" dirty="0"/>
              <a:t> and a </a:t>
            </a:r>
            <a:r>
              <a:rPr lang="en-US" dirty="0">
                <a:solidFill>
                  <a:srgbClr val="FF0000"/>
                </a:solidFill>
              </a:rPr>
              <a:t>CSV</a:t>
            </a:r>
            <a:r>
              <a:rPr lang="en-US" dirty="0"/>
              <a:t> format.</a:t>
            </a:r>
          </a:p>
          <a:p>
            <a:r>
              <a:rPr lang="en-US" dirty="0"/>
              <a:t>CORRECTION: </a:t>
            </a:r>
            <a:r>
              <a:rPr lang="en-US" dirty="0">
                <a:solidFill>
                  <a:srgbClr val="FF0000"/>
                </a:solidFill>
              </a:rPr>
              <a:t>only one person </a:t>
            </a:r>
            <a:r>
              <a:rPr lang="en-US" dirty="0"/>
              <a:t>from your group needs to submit this. Decide right now who is doing it!</a:t>
            </a:r>
          </a:p>
        </p:txBody>
      </p:sp>
    </p:spTree>
    <p:extLst>
      <p:ext uri="{BB962C8B-B14F-4D97-AF65-F5344CB8AC3E}">
        <p14:creationId xmlns:p14="http://schemas.microsoft.com/office/powerpoint/2010/main" val="43788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8080-D9CE-C640-2346-5F8F550557D5}"/>
              </a:ext>
            </a:extLst>
          </p:cNvPr>
          <p:cNvSpPr>
            <a:spLocks noGrp="1"/>
          </p:cNvSpPr>
          <p:nvPr>
            <p:ph type="title"/>
          </p:nvPr>
        </p:nvSpPr>
        <p:spPr/>
        <p:txBody>
          <a:bodyPr/>
          <a:lstStyle/>
          <a:p>
            <a:r>
              <a:rPr lang="en-US" dirty="0"/>
              <a:t>Writing a lab report</a:t>
            </a:r>
          </a:p>
        </p:txBody>
      </p:sp>
      <p:sp>
        <p:nvSpPr>
          <p:cNvPr id="3" name="Content Placeholder 2">
            <a:extLst>
              <a:ext uri="{FF2B5EF4-FFF2-40B4-BE49-F238E27FC236}">
                <a16:creationId xmlns:a16="http://schemas.microsoft.com/office/drawing/2014/main" id="{793888C5-FDAE-C826-1471-4F7E9DCE1027}"/>
              </a:ext>
            </a:extLst>
          </p:cNvPr>
          <p:cNvSpPr>
            <a:spLocks noGrp="1"/>
          </p:cNvSpPr>
          <p:nvPr>
            <p:ph idx="1"/>
          </p:nvPr>
        </p:nvSpPr>
        <p:spPr/>
        <p:txBody>
          <a:bodyPr/>
          <a:lstStyle/>
          <a:p>
            <a:r>
              <a:rPr lang="en-US" dirty="0"/>
              <a:t>As a reminder: everyone should write their lab report </a:t>
            </a:r>
            <a:r>
              <a:rPr lang="en-US" i="1" dirty="0">
                <a:solidFill>
                  <a:srgbClr val="FF0000"/>
                </a:solidFill>
              </a:rPr>
              <a:t>individually</a:t>
            </a:r>
            <a:r>
              <a:rPr lang="en-US" dirty="0"/>
              <a:t>. Submitting the same report as any of your group members will be considered plagiarism. </a:t>
            </a:r>
          </a:p>
        </p:txBody>
      </p:sp>
    </p:spTree>
    <p:extLst>
      <p:ext uri="{BB962C8B-B14F-4D97-AF65-F5344CB8AC3E}">
        <p14:creationId xmlns:p14="http://schemas.microsoft.com/office/powerpoint/2010/main" val="357889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76A9-FC8C-0C89-A1C1-607407860E8F}"/>
              </a:ext>
            </a:extLst>
          </p:cNvPr>
          <p:cNvSpPr>
            <a:spLocks noGrp="1"/>
          </p:cNvSpPr>
          <p:nvPr>
            <p:ph type="title"/>
          </p:nvPr>
        </p:nvSpPr>
        <p:spPr/>
        <p:txBody>
          <a:bodyPr>
            <a:normAutofit fontScale="90000"/>
          </a:bodyPr>
          <a:lstStyle/>
          <a:p>
            <a:r>
              <a:rPr lang="en-US" dirty="0"/>
              <a:t>Structure of the lab report</a:t>
            </a:r>
          </a:p>
        </p:txBody>
      </p:sp>
      <p:sp>
        <p:nvSpPr>
          <p:cNvPr id="3" name="Content Placeholder 2">
            <a:extLst>
              <a:ext uri="{FF2B5EF4-FFF2-40B4-BE49-F238E27FC236}">
                <a16:creationId xmlns:a16="http://schemas.microsoft.com/office/drawing/2014/main" id="{0B6C947B-5DC5-8A1A-FC52-8E8334B7461F}"/>
              </a:ext>
            </a:extLst>
          </p:cNvPr>
          <p:cNvSpPr>
            <a:spLocks noGrp="1"/>
          </p:cNvSpPr>
          <p:nvPr>
            <p:ph idx="1"/>
          </p:nvPr>
        </p:nvSpPr>
        <p:spPr/>
        <p:txBody>
          <a:bodyPr/>
          <a:lstStyle/>
          <a:p>
            <a:pPr marL="514350" indent="-514350">
              <a:buAutoNum type="arabicPeriod"/>
            </a:pPr>
            <a:r>
              <a:rPr lang="en-US" dirty="0"/>
              <a:t>Background and Motivation </a:t>
            </a:r>
            <a:endParaRPr lang="en-US" sz="1800" dirty="0"/>
          </a:p>
          <a:p>
            <a:pPr marL="514350" indent="-514350">
              <a:buAutoNum type="arabicPeriod"/>
            </a:pPr>
            <a:r>
              <a:rPr lang="en-US" dirty="0"/>
              <a:t>Methods </a:t>
            </a:r>
          </a:p>
          <a:p>
            <a:pPr marL="514350" indent="-514350">
              <a:buAutoNum type="arabicPeriod"/>
            </a:pPr>
            <a:r>
              <a:rPr lang="en-US" dirty="0"/>
              <a:t>Results</a:t>
            </a:r>
          </a:p>
          <a:p>
            <a:pPr marL="514350" indent="-514350">
              <a:buAutoNum type="arabicPeriod"/>
            </a:pPr>
            <a:r>
              <a:rPr lang="en-US" dirty="0"/>
              <a:t>Discussion and Conclusion </a:t>
            </a:r>
          </a:p>
          <a:p>
            <a:pPr marL="514350" indent="-514350">
              <a:buAutoNum type="arabicPeriod"/>
            </a:pPr>
            <a:r>
              <a:rPr lang="en-US" dirty="0"/>
              <a:t>Credit statement</a:t>
            </a:r>
          </a:p>
        </p:txBody>
      </p:sp>
      <p:sp>
        <p:nvSpPr>
          <p:cNvPr id="54" name="TextBox 53">
            <a:extLst>
              <a:ext uri="{FF2B5EF4-FFF2-40B4-BE49-F238E27FC236}">
                <a16:creationId xmlns:a16="http://schemas.microsoft.com/office/drawing/2014/main" id="{938A7A02-E180-2C95-C80F-C1113000A87D}"/>
              </a:ext>
            </a:extLst>
          </p:cNvPr>
          <p:cNvSpPr txBox="1"/>
          <p:nvPr/>
        </p:nvSpPr>
        <p:spPr>
          <a:xfrm>
            <a:off x="4446412" y="3429000"/>
            <a:ext cx="6362081" cy="369332"/>
          </a:xfrm>
          <a:prstGeom prst="rect">
            <a:avLst/>
          </a:prstGeom>
          <a:noFill/>
        </p:spPr>
        <p:txBody>
          <a:bodyPr wrap="square" rtlCol="0">
            <a:spAutoFit/>
          </a:bodyPr>
          <a:lstStyle/>
          <a:p>
            <a:r>
              <a:rPr lang="en-US" dirty="0"/>
              <a:t>(2-2.5 pages (including images), double spaced &amp; 12 </a:t>
            </a:r>
            <a:r>
              <a:rPr lang="en-US" dirty="0" err="1"/>
              <a:t>pt</a:t>
            </a:r>
            <a:r>
              <a:rPr lang="en-US" dirty="0"/>
              <a:t> font)</a:t>
            </a:r>
          </a:p>
        </p:txBody>
      </p:sp>
      <p:cxnSp>
        <p:nvCxnSpPr>
          <p:cNvPr id="56" name="Straight Connector 55">
            <a:extLst>
              <a:ext uri="{FF2B5EF4-FFF2-40B4-BE49-F238E27FC236}">
                <a16:creationId xmlns:a16="http://schemas.microsoft.com/office/drawing/2014/main" id="{F5BD45C3-38BA-DD49-636D-B505E4F00901}"/>
              </a:ext>
            </a:extLst>
          </p:cNvPr>
          <p:cNvCxnSpPr/>
          <p:nvPr/>
        </p:nvCxnSpPr>
        <p:spPr>
          <a:xfrm>
            <a:off x="2914650" y="3378994"/>
            <a:ext cx="1531762" cy="2357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Straight Connector 56">
            <a:extLst>
              <a:ext uri="{FF2B5EF4-FFF2-40B4-BE49-F238E27FC236}">
                <a16:creationId xmlns:a16="http://schemas.microsoft.com/office/drawing/2014/main" id="{6725E587-E600-CB30-2523-01B56FE6F871}"/>
              </a:ext>
            </a:extLst>
          </p:cNvPr>
          <p:cNvCxnSpPr>
            <a:cxnSpLocks/>
            <a:endCxn id="54" idx="1"/>
          </p:cNvCxnSpPr>
          <p:nvPr/>
        </p:nvCxnSpPr>
        <p:spPr>
          <a:xfrm flipV="1">
            <a:off x="2738437" y="3613666"/>
            <a:ext cx="1707975" cy="389216"/>
          </a:xfrm>
          <a:prstGeom prst="line">
            <a:avLst/>
          </a:prstGeom>
        </p:spPr>
        <p:style>
          <a:lnRef idx="3">
            <a:schemeClr val="accent1"/>
          </a:lnRef>
          <a:fillRef idx="0">
            <a:schemeClr val="accent1"/>
          </a:fillRef>
          <a:effectRef idx="2">
            <a:schemeClr val="accent1"/>
          </a:effectRef>
          <a:fontRef idx="minor">
            <a:schemeClr val="tx1"/>
          </a:fontRef>
        </p:style>
      </p:cxnSp>
      <p:sp>
        <p:nvSpPr>
          <p:cNvPr id="59" name="TextBox 58">
            <a:extLst>
              <a:ext uri="{FF2B5EF4-FFF2-40B4-BE49-F238E27FC236}">
                <a16:creationId xmlns:a16="http://schemas.microsoft.com/office/drawing/2014/main" id="{C68151E8-C6D8-6DB9-6991-9AD70165C5C1}"/>
              </a:ext>
            </a:extLst>
          </p:cNvPr>
          <p:cNvSpPr txBox="1"/>
          <p:nvPr/>
        </p:nvSpPr>
        <p:spPr>
          <a:xfrm>
            <a:off x="5656087" y="2639044"/>
            <a:ext cx="6362081" cy="369332"/>
          </a:xfrm>
          <a:prstGeom prst="rect">
            <a:avLst/>
          </a:prstGeom>
          <a:noFill/>
        </p:spPr>
        <p:txBody>
          <a:bodyPr wrap="square" rtlCol="0">
            <a:spAutoFit/>
          </a:bodyPr>
          <a:lstStyle/>
          <a:p>
            <a:r>
              <a:rPr lang="en-US" dirty="0"/>
              <a:t>(1-1.5 pages double spaced, 12 </a:t>
            </a:r>
            <a:r>
              <a:rPr lang="en-US" dirty="0" err="1"/>
              <a:t>pt</a:t>
            </a:r>
            <a:r>
              <a:rPr lang="en-US" dirty="0"/>
              <a:t> font)</a:t>
            </a:r>
          </a:p>
        </p:txBody>
      </p:sp>
      <p:sp>
        <p:nvSpPr>
          <p:cNvPr id="60" name="TextBox 59">
            <a:extLst>
              <a:ext uri="{FF2B5EF4-FFF2-40B4-BE49-F238E27FC236}">
                <a16:creationId xmlns:a16="http://schemas.microsoft.com/office/drawing/2014/main" id="{3B4788FF-5752-6DC4-B812-8B6D3C5879EE}"/>
              </a:ext>
            </a:extLst>
          </p:cNvPr>
          <p:cNvSpPr txBox="1"/>
          <p:nvPr/>
        </p:nvSpPr>
        <p:spPr>
          <a:xfrm>
            <a:off x="5601318" y="4410194"/>
            <a:ext cx="6362081" cy="369332"/>
          </a:xfrm>
          <a:prstGeom prst="rect">
            <a:avLst/>
          </a:prstGeom>
          <a:noFill/>
        </p:spPr>
        <p:txBody>
          <a:bodyPr wrap="square" rtlCol="0">
            <a:spAutoFit/>
          </a:bodyPr>
          <a:lstStyle/>
          <a:p>
            <a:r>
              <a:rPr lang="en-US" dirty="0"/>
              <a:t>(1-1.5 pages double spaced, 12 </a:t>
            </a:r>
            <a:r>
              <a:rPr lang="en-US" dirty="0" err="1"/>
              <a:t>pt</a:t>
            </a:r>
            <a:r>
              <a:rPr lang="en-US" dirty="0"/>
              <a:t> font)</a:t>
            </a:r>
          </a:p>
        </p:txBody>
      </p:sp>
      <p:sp>
        <p:nvSpPr>
          <p:cNvPr id="61" name="TextBox 60">
            <a:extLst>
              <a:ext uri="{FF2B5EF4-FFF2-40B4-BE49-F238E27FC236}">
                <a16:creationId xmlns:a16="http://schemas.microsoft.com/office/drawing/2014/main" id="{3D7850E4-3512-F5CC-330F-C042CB5E2D7B}"/>
              </a:ext>
            </a:extLst>
          </p:cNvPr>
          <p:cNvSpPr txBox="1"/>
          <p:nvPr/>
        </p:nvSpPr>
        <p:spPr>
          <a:xfrm>
            <a:off x="4308300" y="4965739"/>
            <a:ext cx="6362081" cy="369332"/>
          </a:xfrm>
          <a:prstGeom prst="rect">
            <a:avLst/>
          </a:prstGeom>
          <a:noFill/>
        </p:spPr>
        <p:txBody>
          <a:bodyPr wrap="square" rtlCol="0">
            <a:spAutoFit/>
          </a:bodyPr>
          <a:lstStyle/>
          <a:p>
            <a:r>
              <a:rPr lang="en-US" dirty="0"/>
              <a:t>(a short paragraph)</a:t>
            </a:r>
          </a:p>
        </p:txBody>
      </p:sp>
    </p:spTree>
    <p:extLst>
      <p:ext uri="{BB962C8B-B14F-4D97-AF65-F5344CB8AC3E}">
        <p14:creationId xmlns:p14="http://schemas.microsoft.com/office/powerpoint/2010/main" val="146134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9" grpId="0"/>
      <p:bldP spid="60" grpId="0"/>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6ACF-12DA-DE04-E033-971B8ED3A1E8}"/>
              </a:ext>
            </a:extLst>
          </p:cNvPr>
          <p:cNvSpPr>
            <a:spLocks noGrp="1"/>
          </p:cNvSpPr>
          <p:nvPr>
            <p:ph type="title"/>
          </p:nvPr>
        </p:nvSpPr>
        <p:spPr/>
        <p:txBody>
          <a:bodyPr>
            <a:normAutofit fontScale="90000"/>
          </a:bodyPr>
          <a:lstStyle/>
          <a:p>
            <a:r>
              <a:rPr lang="en-US" dirty="0"/>
              <a:t>Structure of the lab report</a:t>
            </a:r>
          </a:p>
        </p:txBody>
      </p:sp>
      <p:grpSp>
        <p:nvGrpSpPr>
          <p:cNvPr id="21" name="Group 20">
            <a:extLst>
              <a:ext uri="{FF2B5EF4-FFF2-40B4-BE49-F238E27FC236}">
                <a16:creationId xmlns:a16="http://schemas.microsoft.com/office/drawing/2014/main" id="{EBBD75AE-945D-28D3-BC3D-ED56F3E45937}"/>
              </a:ext>
            </a:extLst>
          </p:cNvPr>
          <p:cNvGrpSpPr/>
          <p:nvPr/>
        </p:nvGrpSpPr>
        <p:grpSpPr>
          <a:xfrm>
            <a:off x="6506077" y="2466356"/>
            <a:ext cx="5349812" cy="4148805"/>
            <a:chOff x="6506077" y="2466356"/>
            <a:chExt cx="5349812" cy="4148805"/>
          </a:xfrm>
        </p:grpSpPr>
        <p:grpSp>
          <p:nvGrpSpPr>
            <p:cNvPr id="4" name="Group 3">
              <a:extLst>
                <a:ext uri="{FF2B5EF4-FFF2-40B4-BE49-F238E27FC236}">
                  <a16:creationId xmlns:a16="http://schemas.microsoft.com/office/drawing/2014/main" id="{6B752339-646D-C07D-339A-F49807C713DF}"/>
                </a:ext>
              </a:extLst>
            </p:cNvPr>
            <p:cNvGrpSpPr/>
            <p:nvPr/>
          </p:nvGrpSpPr>
          <p:grpSpPr>
            <a:xfrm>
              <a:off x="6506077" y="2466356"/>
              <a:ext cx="5349812" cy="4148805"/>
              <a:chOff x="6686550" y="2587752"/>
              <a:chExt cx="4229100" cy="3362993"/>
            </a:xfrm>
          </p:grpSpPr>
          <p:sp>
            <p:nvSpPr>
              <p:cNvPr id="5" name="Trapezoid 4">
                <a:extLst>
                  <a:ext uri="{FF2B5EF4-FFF2-40B4-BE49-F238E27FC236}">
                    <a16:creationId xmlns:a16="http://schemas.microsoft.com/office/drawing/2014/main" id="{759D47A6-FDB1-4467-B64F-592F9702AAA8}"/>
                  </a:ext>
                </a:extLst>
              </p:cNvPr>
              <p:cNvSpPr/>
              <p:nvPr/>
            </p:nvSpPr>
            <p:spPr>
              <a:xfrm rot="10800000">
                <a:off x="6686550" y="2587752"/>
                <a:ext cx="4229100" cy="2135982"/>
              </a:xfrm>
              <a:prstGeom prst="trapezoid">
                <a:avLst>
                  <a:gd name="adj" fmla="val 6455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D7C166AF-6D12-EC5F-07E1-F532C9F6128D}"/>
                  </a:ext>
                </a:extLst>
              </p:cNvPr>
              <p:cNvSpPr/>
              <p:nvPr/>
            </p:nvSpPr>
            <p:spPr>
              <a:xfrm>
                <a:off x="6686550" y="4723735"/>
                <a:ext cx="4229100" cy="1227010"/>
              </a:xfrm>
              <a:prstGeom prst="trapezoid">
                <a:avLst>
                  <a:gd name="adj" fmla="val 11198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61255DF-23F8-0843-7DCD-A068D4F100CE}"/>
                </a:ext>
              </a:extLst>
            </p:cNvPr>
            <p:cNvSpPr txBox="1"/>
            <p:nvPr/>
          </p:nvSpPr>
          <p:spPr>
            <a:xfrm>
              <a:off x="7103295" y="2921125"/>
              <a:ext cx="4036218" cy="461665"/>
            </a:xfrm>
            <a:prstGeom prst="rect">
              <a:avLst/>
            </a:prstGeom>
            <a:noFill/>
          </p:spPr>
          <p:txBody>
            <a:bodyPr wrap="square" rtlCol="0">
              <a:spAutoFit/>
            </a:bodyPr>
            <a:lstStyle/>
            <a:p>
              <a:pPr algn="ctr"/>
              <a:r>
                <a:rPr lang="en-US" sz="2400" dirty="0"/>
                <a:t>Background &amp; Motivation</a:t>
              </a:r>
            </a:p>
          </p:txBody>
        </p:sp>
        <p:sp>
          <p:nvSpPr>
            <p:cNvPr id="8" name="TextBox 7">
              <a:extLst>
                <a:ext uri="{FF2B5EF4-FFF2-40B4-BE49-F238E27FC236}">
                  <a16:creationId xmlns:a16="http://schemas.microsoft.com/office/drawing/2014/main" id="{87D012A4-F952-1DC8-F3F3-C780C436F6FE}"/>
                </a:ext>
              </a:extLst>
            </p:cNvPr>
            <p:cNvSpPr txBox="1"/>
            <p:nvPr/>
          </p:nvSpPr>
          <p:spPr>
            <a:xfrm>
              <a:off x="7103295" y="3780450"/>
              <a:ext cx="4036218" cy="461665"/>
            </a:xfrm>
            <a:prstGeom prst="rect">
              <a:avLst/>
            </a:prstGeom>
            <a:noFill/>
          </p:spPr>
          <p:txBody>
            <a:bodyPr wrap="square" rtlCol="0">
              <a:spAutoFit/>
            </a:bodyPr>
            <a:lstStyle/>
            <a:p>
              <a:pPr algn="ctr"/>
              <a:r>
                <a:rPr lang="en-US" sz="2400" dirty="0"/>
                <a:t>Methods</a:t>
              </a:r>
            </a:p>
          </p:txBody>
        </p:sp>
        <p:sp>
          <p:nvSpPr>
            <p:cNvPr id="9" name="TextBox 8">
              <a:extLst>
                <a:ext uri="{FF2B5EF4-FFF2-40B4-BE49-F238E27FC236}">
                  <a16:creationId xmlns:a16="http://schemas.microsoft.com/office/drawing/2014/main" id="{5CB87A85-B625-A0EC-43C7-F9B8A11EB880}"/>
                </a:ext>
              </a:extLst>
            </p:cNvPr>
            <p:cNvSpPr txBox="1"/>
            <p:nvPr/>
          </p:nvSpPr>
          <p:spPr>
            <a:xfrm>
              <a:off x="7162873" y="4735221"/>
              <a:ext cx="4036218" cy="461665"/>
            </a:xfrm>
            <a:prstGeom prst="rect">
              <a:avLst/>
            </a:prstGeom>
            <a:noFill/>
          </p:spPr>
          <p:txBody>
            <a:bodyPr wrap="square" rtlCol="0">
              <a:spAutoFit/>
            </a:bodyPr>
            <a:lstStyle/>
            <a:p>
              <a:pPr algn="ctr"/>
              <a:r>
                <a:rPr lang="en-US" sz="2400" dirty="0"/>
                <a:t>Results</a:t>
              </a:r>
            </a:p>
          </p:txBody>
        </p:sp>
        <p:sp>
          <p:nvSpPr>
            <p:cNvPr id="10" name="TextBox 9">
              <a:extLst>
                <a:ext uri="{FF2B5EF4-FFF2-40B4-BE49-F238E27FC236}">
                  <a16:creationId xmlns:a16="http://schemas.microsoft.com/office/drawing/2014/main" id="{05995626-6C7B-5854-CB17-0CD142AC7307}"/>
                </a:ext>
              </a:extLst>
            </p:cNvPr>
            <p:cNvSpPr txBox="1"/>
            <p:nvPr/>
          </p:nvSpPr>
          <p:spPr>
            <a:xfrm>
              <a:off x="7162873" y="5787043"/>
              <a:ext cx="4036218" cy="461665"/>
            </a:xfrm>
            <a:prstGeom prst="rect">
              <a:avLst/>
            </a:prstGeom>
            <a:noFill/>
          </p:spPr>
          <p:txBody>
            <a:bodyPr wrap="square" rtlCol="0">
              <a:spAutoFit/>
            </a:bodyPr>
            <a:lstStyle/>
            <a:p>
              <a:pPr algn="ctr"/>
              <a:r>
                <a:rPr lang="en-US" sz="2400" dirty="0"/>
                <a:t>Discussion &amp; Conclusion</a:t>
              </a:r>
            </a:p>
          </p:txBody>
        </p:sp>
      </p:grpSp>
      <p:grpSp>
        <p:nvGrpSpPr>
          <p:cNvPr id="22" name="Group 21">
            <a:extLst>
              <a:ext uri="{FF2B5EF4-FFF2-40B4-BE49-F238E27FC236}">
                <a16:creationId xmlns:a16="http://schemas.microsoft.com/office/drawing/2014/main" id="{0C8196B0-2DC2-753E-0CB1-BA9CA36224A5}"/>
              </a:ext>
            </a:extLst>
          </p:cNvPr>
          <p:cNvGrpSpPr/>
          <p:nvPr/>
        </p:nvGrpSpPr>
        <p:grpSpPr>
          <a:xfrm>
            <a:off x="336112" y="2466356"/>
            <a:ext cx="5349812" cy="4148805"/>
            <a:chOff x="336113" y="2466356"/>
            <a:chExt cx="5349812" cy="4148805"/>
          </a:xfrm>
        </p:grpSpPr>
        <p:grpSp>
          <p:nvGrpSpPr>
            <p:cNvPr id="12" name="Group 11">
              <a:extLst>
                <a:ext uri="{FF2B5EF4-FFF2-40B4-BE49-F238E27FC236}">
                  <a16:creationId xmlns:a16="http://schemas.microsoft.com/office/drawing/2014/main" id="{7BB35ACD-8A6F-90D6-23D4-3B52B9669947}"/>
                </a:ext>
              </a:extLst>
            </p:cNvPr>
            <p:cNvGrpSpPr/>
            <p:nvPr/>
          </p:nvGrpSpPr>
          <p:grpSpPr>
            <a:xfrm>
              <a:off x="336113" y="2466356"/>
              <a:ext cx="5349812" cy="4148805"/>
              <a:chOff x="6686550" y="2587752"/>
              <a:chExt cx="4229100" cy="3362993"/>
            </a:xfrm>
          </p:grpSpPr>
          <p:sp>
            <p:nvSpPr>
              <p:cNvPr id="13" name="Trapezoid 12">
                <a:extLst>
                  <a:ext uri="{FF2B5EF4-FFF2-40B4-BE49-F238E27FC236}">
                    <a16:creationId xmlns:a16="http://schemas.microsoft.com/office/drawing/2014/main" id="{9756783D-95F6-9657-FF3A-EE160CCE038E}"/>
                  </a:ext>
                </a:extLst>
              </p:cNvPr>
              <p:cNvSpPr/>
              <p:nvPr/>
            </p:nvSpPr>
            <p:spPr>
              <a:xfrm rot="10800000">
                <a:off x="6686550" y="2587752"/>
                <a:ext cx="4229100" cy="2135982"/>
              </a:xfrm>
              <a:prstGeom prst="trapezoid">
                <a:avLst>
                  <a:gd name="adj" fmla="val 6455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apezoid 13">
                <a:extLst>
                  <a:ext uri="{FF2B5EF4-FFF2-40B4-BE49-F238E27FC236}">
                    <a16:creationId xmlns:a16="http://schemas.microsoft.com/office/drawing/2014/main" id="{2B283C6E-A631-428C-5542-17BCCB6EC7C6}"/>
                  </a:ext>
                </a:extLst>
              </p:cNvPr>
              <p:cNvSpPr/>
              <p:nvPr/>
            </p:nvSpPr>
            <p:spPr>
              <a:xfrm>
                <a:off x="6686550" y="4723735"/>
                <a:ext cx="4229100" cy="1227010"/>
              </a:xfrm>
              <a:prstGeom prst="trapezoid">
                <a:avLst>
                  <a:gd name="adj" fmla="val 11198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4881F7D7-4AA2-36A4-57DA-F1FF875B373C}"/>
                </a:ext>
              </a:extLst>
            </p:cNvPr>
            <p:cNvSpPr txBox="1"/>
            <p:nvPr/>
          </p:nvSpPr>
          <p:spPr>
            <a:xfrm>
              <a:off x="992909" y="2609230"/>
              <a:ext cx="4036218" cy="461665"/>
            </a:xfrm>
            <a:prstGeom prst="rect">
              <a:avLst/>
            </a:prstGeom>
            <a:noFill/>
          </p:spPr>
          <p:txBody>
            <a:bodyPr wrap="square" rtlCol="0">
              <a:spAutoFit/>
            </a:bodyPr>
            <a:lstStyle/>
            <a:p>
              <a:pPr algn="ctr"/>
              <a:r>
                <a:rPr lang="en-US" sz="2400" dirty="0"/>
                <a:t>Broad literature</a:t>
              </a:r>
            </a:p>
          </p:txBody>
        </p:sp>
        <p:sp>
          <p:nvSpPr>
            <p:cNvPr id="17" name="TextBox 16">
              <a:extLst>
                <a:ext uri="{FF2B5EF4-FFF2-40B4-BE49-F238E27FC236}">
                  <a16:creationId xmlns:a16="http://schemas.microsoft.com/office/drawing/2014/main" id="{BECA9B48-DD71-89FB-FC44-D2289297DD64}"/>
                </a:ext>
              </a:extLst>
            </p:cNvPr>
            <p:cNvSpPr txBox="1"/>
            <p:nvPr/>
          </p:nvSpPr>
          <p:spPr>
            <a:xfrm>
              <a:off x="992909" y="4602771"/>
              <a:ext cx="4036218" cy="461665"/>
            </a:xfrm>
            <a:prstGeom prst="rect">
              <a:avLst/>
            </a:prstGeom>
            <a:noFill/>
          </p:spPr>
          <p:txBody>
            <a:bodyPr wrap="square" rtlCol="0">
              <a:spAutoFit/>
            </a:bodyPr>
            <a:lstStyle/>
            <a:p>
              <a:pPr algn="ctr"/>
              <a:r>
                <a:rPr lang="en-US" sz="2400" dirty="0"/>
                <a:t>Your experiment</a:t>
              </a:r>
            </a:p>
          </p:txBody>
        </p:sp>
        <p:sp>
          <p:nvSpPr>
            <p:cNvPr id="18" name="TextBox 17">
              <a:extLst>
                <a:ext uri="{FF2B5EF4-FFF2-40B4-BE49-F238E27FC236}">
                  <a16:creationId xmlns:a16="http://schemas.microsoft.com/office/drawing/2014/main" id="{EFFA7254-1FE4-B816-19BB-9A586E02B747}"/>
                </a:ext>
              </a:extLst>
            </p:cNvPr>
            <p:cNvSpPr txBox="1"/>
            <p:nvPr/>
          </p:nvSpPr>
          <p:spPr>
            <a:xfrm>
              <a:off x="1088159" y="6031244"/>
              <a:ext cx="4036218" cy="461665"/>
            </a:xfrm>
            <a:prstGeom prst="rect">
              <a:avLst/>
            </a:prstGeom>
            <a:noFill/>
          </p:spPr>
          <p:txBody>
            <a:bodyPr wrap="square" rtlCol="0">
              <a:spAutoFit/>
            </a:bodyPr>
            <a:lstStyle/>
            <a:p>
              <a:pPr algn="ctr"/>
              <a:r>
                <a:rPr lang="en-US" sz="2400" dirty="0"/>
                <a:t>Broad literature</a:t>
              </a:r>
            </a:p>
          </p:txBody>
        </p:sp>
        <p:sp>
          <p:nvSpPr>
            <p:cNvPr id="19" name="TextBox 18">
              <a:extLst>
                <a:ext uri="{FF2B5EF4-FFF2-40B4-BE49-F238E27FC236}">
                  <a16:creationId xmlns:a16="http://schemas.microsoft.com/office/drawing/2014/main" id="{75F195F9-6323-18D0-879F-F6567F0E71E7}"/>
                </a:ext>
              </a:extLst>
            </p:cNvPr>
            <p:cNvSpPr txBox="1"/>
            <p:nvPr/>
          </p:nvSpPr>
          <p:spPr>
            <a:xfrm>
              <a:off x="992909" y="3693348"/>
              <a:ext cx="4036218" cy="461665"/>
            </a:xfrm>
            <a:prstGeom prst="rect">
              <a:avLst/>
            </a:prstGeom>
            <a:noFill/>
          </p:spPr>
          <p:txBody>
            <a:bodyPr wrap="square" rtlCol="0">
              <a:spAutoFit/>
            </a:bodyPr>
            <a:lstStyle/>
            <a:p>
              <a:pPr algn="ctr"/>
              <a:r>
                <a:rPr lang="en-US" sz="2400" dirty="0"/>
                <a:t>Overlap</a:t>
              </a:r>
            </a:p>
          </p:txBody>
        </p:sp>
        <p:sp>
          <p:nvSpPr>
            <p:cNvPr id="20" name="TextBox 19">
              <a:extLst>
                <a:ext uri="{FF2B5EF4-FFF2-40B4-BE49-F238E27FC236}">
                  <a16:creationId xmlns:a16="http://schemas.microsoft.com/office/drawing/2014/main" id="{C05F27CD-6A89-541F-1D3A-2AA303ED069B}"/>
                </a:ext>
              </a:extLst>
            </p:cNvPr>
            <p:cNvSpPr txBox="1"/>
            <p:nvPr/>
          </p:nvSpPr>
          <p:spPr>
            <a:xfrm>
              <a:off x="960120" y="5335511"/>
              <a:ext cx="4036218" cy="461665"/>
            </a:xfrm>
            <a:prstGeom prst="rect">
              <a:avLst/>
            </a:prstGeom>
            <a:noFill/>
          </p:spPr>
          <p:txBody>
            <a:bodyPr wrap="square" rtlCol="0">
              <a:spAutoFit/>
            </a:bodyPr>
            <a:lstStyle/>
            <a:p>
              <a:pPr algn="ctr"/>
              <a:r>
                <a:rPr lang="en-US" sz="2400" dirty="0"/>
                <a:t>Overlap</a:t>
              </a:r>
            </a:p>
          </p:txBody>
        </p:sp>
      </p:grpSp>
    </p:spTree>
    <p:extLst>
      <p:ext uri="{BB962C8B-B14F-4D97-AF65-F5344CB8AC3E}">
        <p14:creationId xmlns:p14="http://schemas.microsoft.com/office/powerpoint/2010/main" val="317300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DF5E-FFF1-22AB-5642-5CC70C8D1F3C}"/>
              </a:ext>
            </a:extLst>
          </p:cNvPr>
          <p:cNvSpPr>
            <a:spLocks noGrp="1"/>
          </p:cNvSpPr>
          <p:nvPr>
            <p:ph type="title"/>
          </p:nvPr>
        </p:nvSpPr>
        <p:spPr/>
        <p:txBody>
          <a:bodyPr>
            <a:normAutofit fontScale="90000"/>
          </a:bodyPr>
          <a:lstStyle/>
          <a:p>
            <a:r>
              <a:rPr lang="en-US" dirty="0"/>
              <a:t>Background and motivation</a:t>
            </a:r>
          </a:p>
        </p:txBody>
      </p:sp>
      <p:sp>
        <p:nvSpPr>
          <p:cNvPr id="3" name="Content Placeholder 2">
            <a:extLst>
              <a:ext uri="{FF2B5EF4-FFF2-40B4-BE49-F238E27FC236}">
                <a16:creationId xmlns:a16="http://schemas.microsoft.com/office/drawing/2014/main" id="{CDF421B3-6165-52A4-B555-D3990FA56E7E}"/>
              </a:ext>
            </a:extLst>
          </p:cNvPr>
          <p:cNvSpPr>
            <a:spLocks noGrp="1"/>
          </p:cNvSpPr>
          <p:nvPr>
            <p:ph idx="1"/>
          </p:nvPr>
        </p:nvSpPr>
        <p:spPr>
          <a:xfrm>
            <a:off x="1021556" y="2371725"/>
            <a:ext cx="10207276" cy="4414837"/>
          </a:xfrm>
        </p:spPr>
        <p:txBody>
          <a:bodyPr>
            <a:normAutofit lnSpcReduction="10000"/>
          </a:bodyPr>
          <a:lstStyle/>
          <a:p>
            <a:pPr marL="457200" indent="-457200">
              <a:buFont typeface="Arial" panose="020B0604020202020204" pitchFamily="34" charset="0"/>
              <a:buChar char="•"/>
            </a:pPr>
            <a:r>
              <a:rPr lang="en-US" dirty="0"/>
              <a:t>Identifies the general research issue motivating the experiment and explains the theoretical framework in which that issue is situated.</a:t>
            </a:r>
          </a:p>
          <a:p>
            <a:pPr lvl="2"/>
            <a:r>
              <a:rPr lang="en-US" b="0" dirty="0">
                <a:solidFill>
                  <a:schemeClr val="accent1"/>
                </a:solidFill>
              </a:rPr>
              <a:t>How does the mind process language? How rich is the information associated with sentences? It’ll be useful to think about Marr’s three levels and compositional semantics.</a:t>
            </a:r>
          </a:p>
          <a:p>
            <a:pPr marL="457200" indent="-457200">
              <a:buFont typeface="Arial" panose="020B0604020202020204" pitchFamily="34" charset="0"/>
              <a:buChar char="•"/>
            </a:pPr>
            <a:r>
              <a:rPr lang="en-US" dirty="0"/>
              <a:t>Identifies the specific research question that the experiment addresses and explains its relation to the general research issue.</a:t>
            </a:r>
          </a:p>
          <a:p>
            <a:pPr lvl="2"/>
            <a:r>
              <a:rPr lang="en-US" b="0" dirty="0">
                <a:solidFill>
                  <a:schemeClr val="accent1"/>
                </a:solidFill>
              </a:rPr>
              <a:t>How does the mind process extensionally equivalent ‘more’ / ‘most’ sentences? Do the processes differ or are they the same? Describe Knowlton et al.’s study.</a:t>
            </a:r>
          </a:p>
          <a:p>
            <a:pPr marL="457200" indent="-457200">
              <a:buFont typeface="Arial" panose="020B0604020202020204" pitchFamily="34" charset="0"/>
              <a:buChar char="•"/>
            </a:pPr>
            <a:r>
              <a:rPr lang="en-US" dirty="0"/>
              <a:t>Offers a hypothesis about the results of the experiment based on the findings in the original paper.</a:t>
            </a:r>
          </a:p>
        </p:txBody>
      </p:sp>
    </p:spTree>
    <p:extLst>
      <p:ext uri="{BB962C8B-B14F-4D97-AF65-F5344CB8AC3E}">
        <p14:creationId xmlns:p14="http://schemas.microsoft.com/office/powerpoint/2010/main" val="390640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8D65-1422-1A28-0B7D-CAAB4D4504EB}"/>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93D31117-1EFB-27CA-B5FD-F0BFB628DC3D}"/>
              </a:ext>
            </a:extLst>
          </p:cNvPr>
          <p:cNvSpPr>
            <a:spLocks noGrp="1"/>
          </p:cNvSpPr>
          <p:nvPr>
            <p:ph idx="1"/>
          </p:nvPr>
        </p:nvSpPr>
        <p:spPr>
          <a:xfrm>
            <a:off x="960120" y="2414587"/>
            <a:ext cx="10268712" cy="4257675"/>
          </a:xfrm>
        </p:spPr>
        <p:txBody>
          <a:bodyPr/>
          <a:lstStyle/>
          <a:p>
            <a:r>
              <a:rPr lang="en-US" dirty="0"/>
              <a:t>Describe experimental procedure, including:</a:t>
            </a:r>
          </a:p>
          <a:p>
            <a:pPr marL="457200" indent="-457200">
              <a:buFont typeface="Arial" panose="020B0604020202020204" pitchFamily="34" charset="0"/>
              <a:buChar char="•"/>
            </a:pPr>
            <a:r>
              <a:rPr lang="en-US" sz="2000" dirty="0"/>
              <a:t>How you created the survey (using Qualtrics)</a:t>
            </a:r>
          </a:p>
          <a:p>
            <a:pPr marL="457200" indent="-457200">
              <a:buFont typeface="Arial" panose="020B0604020202020204" pitchFamily="34" charset="0"/>
              <a:buChar char="•"/>
            </a:pPr>
            <a:r>
              <a:rPr lang="en-US" sz="2000" dirty="0"/>
              <a:t>How the survey was administered (sending links via…? Email? Text? Etc.)</a:t>
            </a:r>
          </a:p>
          <a:p>
            <a:pPr marL="457200" indent="-457200">
              <a:buFont typeface="Arial" panose="020B0604020202020204" pitchFamily="34" charset="0"/>
              <a:buChar char="•"/>
            </a:pPr>
            <a:r>
              <a:rPr lang="en-US" sz="2000" dirty="0"/>
              <a:t>How many total participants were involved</a:t>
            </a:r>
          </a:p>
          <a:p>
            <a:pPr marL="457200" indent="-457200">
              <a:buFont typeface="Arial" panose="020B0604020202020204" pitchFamily="34" charset="0"/>
              <a:buChar char="•"/>
            </a:pPr>
            <a:r>
              <a:rPr lang="en-US" sz="2000" dirty="0"/>
              <a:t>Descriptions of the task (picture or sentence selection) and conditions (‘more’ and ‘most’ sentences for exp. 1, intermixed and separated for exp. 2)</a:t>
            </a:r>
          </a:p>
          <a:p>
            <a:pPr marL="457200" indent="-457200">
              <a:buFont typeface="Arial" panose="020B0604020202020204" pitchFamily="34" charset="0"/>
              <a:buChar char="•"/>
            </a:pPr>
            <a:r>
              <a:rPr lang="en-US" sz="2000" dirty="0"/>
              <a:t>How many participants were in each condition</a:t>
            </a:r>
          </a:p>
          <a:p>
            <a:pPr marL="457200" indent="-457200">
              <a:buFont typeface="Arial" panose="020B0604020202020204" pitchFamily="34" charset="0"/>
              <a:buChar char="•"/>
            </a:pPr>
            <a:r>
              <a:rPr lang="en-US" sz="2000" dirty="0"/>
              <a:t>Descriptions of the relevant stimuli (i.e., the images you created)</a:t>
            </a:r>
          </a:p>
          <a:p>
            <a:pPr marL="457200" indent="-457200">
              <a:buFont typeface="Arial" panose="020B0604020202020204" pitchFamily="34" charset="0"/>
              <a:buChar char="•"/>
            </a:pPr>
            <a:r>
              <a:rPr lang="en-US" sz="2000" dirty="0"/>
              <a:t>Description of how you created the images</a:t>
            </a:r>
          </a:p>
        </p:txBody>
      </p:sp>
    </p:spTree>
    <p:extLst>
      <p:ext uri="{BB962C8B-B14F-4D97-AF65-F5344CB8AC3E}">
        <p14:creationId xmlns:p14="http://schemas.microsoft.com/office/powerpoint/2010/main" val="56561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30CB-D89E-AA9A-9601-353FB232419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5DE491C-AC55-45F2-0054-4847AF257259}"/>
              </a:ext>
            </a:extLst>
          </p:cNvPr>
          <p:cNvSpPr>
            <a:spLocks noGrp="1"/>
          </p:cNvSpPr>
          <p:nvPr>
            <p:ph idx="1"/>
          </p:nvPr>
        </p:nvSpPr>
        <p:spPr/>
        <p:txBody>
          <a:bodyPr/>
          <a:lstStyle/>
          <a:p>
            <a:pPr marL="457200" indent="-457200">
              <a:buFont typeface="Arial" panose="020B0604020202020204" pitchFamily="34" charset="0"/>
              <a:buChar char="•"/>
            </a:pPr>
            <a:r>
              <a:rPr lang="en-US" dirty="0"/>
              <a:t>Contains graphs, tables, and statistics illustrating the results of your surveys (we’ll cover this more in the next section).</a:t>
            </a:r>
          </a:p>
          <a:p>
            <a:pPr marL="457200" indent="-457200">
              <a:buFont typeface="Arial" panose="020B0604020202020204" pitchFamily="34" charset="0"/>
              <a:buChar char="•"/>
            </a:pPr>
            <a:r>
              <a:rPr lang="en-US" dirty="0"/>
              <a:t>In paragraph form, should tell us…</a:t>
            </a:r>
          </a:p>
          <a:p>
            <a:pPr marL="731520" lvl="1" indent="-457200">
              <a:buFont typeface="Arial" panose="020B0604020202020204" pitchFamily="34" charset="0"/>
              <a:buChar char="•"/>
            </a:pPr>
            <a:r>
              <a:rPr lang="en-US" dirty="0"/>
              <a:t>How the data was coded</a:t>
            </a:r>
          </a:p>
          <a:p>
            <a:pPr marL="731520" lvl="1" indent="-457200">
              <a:buFont typeface="Arial" panose="020B0604020202020204" pitchFamily="34" charset="0"/>
              <a:buChar char="•"/>
            </a:pPr>
            <a:r>
              <a:rPr lang="en-US" dirty="0"/>
              <a:t>What your graphs are telling us</a:t>
            </a:r>
          </a:p>
          <a:p>
            <a:pPr marL="731520" lvl="1" indent="-457200">
              <a:buFont typeface="Arial" panose="020B0604020202020204" pitchFamily="34" charset="0"/>
              <a:buChar char="•"/>
            </a:pPr>
            <a:r>
              <a:rPr lang="en-US" dirty="0"/>
              <a:t>Results of any statistical tests</a:t>
            </a:r>
          </a:p>
        </p:txBody>
      </p:sp>
    </p:spTree>
    <p:extLst>
      <p:ext uri="{BB962C8B-B14F-4D97-AF65-F5344CB8AC3E}">
        <p14:creationId xmlns:p14="http://schemas.microsoft.com/office/powerpoint/2010/main" val="137210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77</TotalTime>
  <Words>726</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Franklin Gothic Demi Cond</vt:lpstr>
      <vt:lpstr>Franklin Gothic Medium</vt:lpstr>
      <vt:lpstr>Wingdings</vt:lpstr>
      <vt:lpstr>JuxtaposeVTI</vt:lpstr>
      <vt:lpstr>Writing a Lab Report</vt:lpstr>
      <vt:lpstr>Coming up</vt:lpstr>
      <vt:lpstr>Experiment data</vt:lpstr>
      <vt:lpstr>Writing a lab report</vt:lpstr>
      <vt:lpstr>Structure of the lab report</vt:lpstr>
      <vt:lpstr>Structure of the lab report</vt:lpstr>
      <vt:lpstr>Background and motivation</vt:lpstr>
      <vt:lpstr>Methods</vt:lpstr>
      <vt:lpstr>Results</vt:lpstr>
      <vt:lpstr>Discussion and conclusion</vt:lpstr>
      <vt:lpstr>Credit statement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 Lab Report</dc:title>
  <dc:creator>Rachel Keith</dc:creator>
  <cp:lastModifiedBy>Rachel Keith</cp:lastModifiedBy>
  <cp:revision>1</cp:revision>
  <dcterms:created xsi:type="dcterms:W3CDTF">2022-11-18T01:37:19Z</dcterms:created>
  <dcterms:modified xsi:type="dcterms:W3CDTF">2022-11-18T02:54:55Z</dcterms:modified>
</cp:coreProperties>
</file>