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5" r:id="rId6"/>
    <p:sldId id="268" r:id="rId7"/>
    <p:sldId id="258" r:id="rId8"/>
    <p:sldId id="282" r:id="rId9"/>
    <p:sldId id="285" r:id="rId10"/>
    <p:sldId id="286" r:id="rId11"/>
    <p:sldId id="264" r:id="rId12"/>
    <p:sldId id="266" r:id="rId13"/>
    <p:sldId id="267" r:id="rId14"/>
    <p:sldId id="277" r:id="rId15"/>
    <p:sldId id="274" r:id="rId16"/>
    <p:sldId id="275" r:id="rId17"/>
    <p:sldId id="271" r:id="rId18"/>
    <p:sldId id="272" r:id="rId19"/>
    <p:sldId id="273" r:id="rId20"/>
    <p:sldId id="280" r:id="rId21"/>
    <p:sldId id="281" r:id="rId22"/>
    <p:sldId id="283" r:id="rId23"/>
    <p:sldId id="284" r:id="rId24"/>
    <p:sldId id="269" r:id="rId25"/>
    <p:sldId id="270" r:id="rId2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843"/>
    <p:restoredTop sz="94697"/>
  </p:normalViewPr>
  <p:slideViewPr>
    <p:cSldViewPr snapToGrid="0" snapToObjects="1">
      <p:cViewPr varScale="1">
        <p:scale>
          <a:sx n="93" d="100"/>
          <a:sy n="93" d="100"/>
        </p:scale>
        <p:origin x="224" y="9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2599-7A07-7F44-A93B-9172B389C750}" type="datetimeFigureOut">
              <a:rPr lang="en-NP" smtClean="0"/>
              <a:t>01/02/2023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4D05D-A019-924C-87C5-1CD3849F47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571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B4C-DCDC-C74D-921C-40D1FF36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BB442-CFBF-D447-ACDC-CA097BE2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1C58-F004-9247-8321-B2CE5C8B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9AD0-5656-454D-B30E-C2B89C07E1B7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D27-EEB4-1B49-B190-4D5B8829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E8A1-FE43-724B-9E88-C42CC908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9240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52FD-4F58-AE42-8A6F-6466648C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A5AC-20DC-F24A-8529-6991F8A2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ECE7-DD4A-B64C-BB22-29162B6F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BEF-9800-794E-9DF6-D523D27A4EA6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9B68-7054-1C44-BACD-A35554B2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EBA5-19B5-5E4A-9699-796C3839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538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B482-D615-8540-B650-BFEFBEEE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A51A5-C0DA-4A42-B5D8-3393B205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FE2-805A-1344-9506-C38091DF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F27-6128-9F4D-831A-B19AD75BCE7C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EC13-6C3C-A241-8D71-D9A6E79D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B0A9-DC28-7D4C-BA01-F4716FC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921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525-3840-534B-95A6-FA2CE24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F9D9-4771-FF46-831F-6E52E73C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laevel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25BA-9EBC-D944-AF6E-CE55A3B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A4B7-B72C-AF4F-81AE-41746F1ACDC3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6329-3972-FF4A-BC29-28F36CC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96918" y="6356349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Feb 3, 2023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4904-4C9C-C34F-A53A-754B38C9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A8EC97B-374C-B64B-ABC8-C9631C38F49E}" type="slidenum">
              <a:rPr lang="en-NP" smtClean="0"/>
              <a:pPr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2675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D54-5A6C-CE4C-AEC0-87966F84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90AB-7C4E-4B48-98A4-9C90577E5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CEC7-F6BF-A946-B11E-085B47E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A4F-FFDA-7C42-818A-3F2FDE32B46B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1452-D342-C54D-AC73-5B198804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625D-A354-B840-887E-0DD6DBF7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746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1F42-63A2-534A-8085-4303DC0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D263-E8AE-3247-8766-62EE226F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9D0C-627E-6940-881D-FC870F37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388D-40F5-0B4C-A7FF-3564FFD7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8E09-8592-214E-BDCA-3A6B163F8133}" type="datetime1">
              <a:rPr lang="en-US" smtClean="0"/>
              <a:t>2/1/23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D0AF-5626-F845-A48E-544222D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2CA4-E312-8847-B5D1-F93069C9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683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86BC-3774-D84E-89AE-D29AC83A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10B8-1BF5-E140-A12E-0C9A8D38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1F5F-A991-CB4E-87BB-BDE41037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406E0-A050-A541-A8A3-7F24FB541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1797E-32DF-9442-B3F7-F375DD479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3B66-F6CA-6C48-BD39-96B56F9F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5713-D3AA-B845-B351-C7314054D64D}" type="datetime1">
              <a:rPr lang="en-US" smtClean="0"/>
              <a:t>2/1/23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9BA5F-7F06-5343-9A3A-6DC43A8C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EE51-0D31-3D46-A617-EC3311C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50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EA2A-C272-4A47-B488-CE93AA9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C879C-5DF1-D746-9834-95A4670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590E-4841-5948-8652-304CAFF56C1B}" type="datetime1">
              <a:rPr lang="en-US" smtClean="0"/>
              <a:t>2/1/23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123EC-2598-284D-A830-C1235E96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CDC1-671D-3D40-BC43-AE41AFC8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643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C2D49-BD20-F74F-ACE3-3DE2B42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A50-F0B7-1142-9020-FB7FEA149FE5}" type="datetime1">
              <a:rPr lang="en-US" smtClean="0"/>
              <a:t>2/1/23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84C95-61DC-4A4B-8478-1DD861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FDBA-9160-BB4E-95C6-21D1906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339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7BF-548C-FE48-AE5A-F781B1A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8110-D28A-BE4F-8D35-0EFD1549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315A-1A7B-D34E-B3A2-48518F3A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52B1-F260-B948-BB8C-6936D444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C572-21AD-E04D-AFDB-F40FACBFBBF9}" type="datetime1">
              <a:rPr lang="en-US" smtClean="0"/>
              <a:t>2/1/23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EDF5-E5EE-7645-97B8-0B4057DD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474DA-7725-8942-8845-4DAFAE6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830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5E2-CB42-EA44-BDE2-7EA8E05B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EAAB8-0C70-A741-B504-E3FE3546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A2CA0-E2A5-FF45-AB0E-DA2863B8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5FF29-4A43-054C-8E4A-3B662DF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B116-4C38-0648-ADBE-5802BCA62602}" type="datetime1">
              <a:rPr lang="en-US" smtClean="0"/>
              <a:t>2/1/23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835A-A75C-7A4B-B0CE-8C1A970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8E46-9A55-3745-9DA2-6D94018B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501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CB764-3E6C-5F4F-8298-B54F240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25BE-2784-1F44-BA60-D4E4D726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EC58-FE07-7446-B338-362718E2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E8A6-7648-D546-AA25-6EE801A062C5}" type="datetime1">
              <a:rPr lang="en-US" smtClean="0"/>
              <a:t>2/1/23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D373-0911-5848-B8D4-853D02E7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 3,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E4B1-86A0-304F-A0D1-051267FA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62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BD47-9B61-E840-B81D-0E59F5B46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54" y="160422"/>
            <a:ext cx="8534400" cy="1828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on Plagiarism Detection In Nepali </a:t>
            </a:r>
            <a:endParaRPr lang="en-NP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AA21-3E24-704E-BEAE-06AB8746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2226834"/>
            <a:ext cx="11215980" cy="4149904"/>
          </a:xfrm>
        </p:spPr>
        <p:txBody>
          <a:bodyPr>
            <a:normAutofit fontScale="70000" lnSpcReduction="20000"/>
          </a:bodyPr>
          <a:lstStyle/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 B.K.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(THA076BCT006)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Batala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(THA076BCT011)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Mishan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Thapa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Kshetri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(THA076BCT019)</a:t>
            </a: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Nishant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Uprety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(THA076BCT023)</a:t>
            </a:r>
          </a:p>
          <a:p>
            <a:pPr lvl="6" algn="l"/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  <a:endParaRPr lang="en-US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Institute of Engineering,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Campus</a:t>
            </a:r>
            <a:endParaRPr lang="en-US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January 6, 2023</a:t>
            </a:r>
            <a:endParaRPr lang="en-US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800" dirty="0"/>
            </a:br>
            <a:endParaRPr lang="en-NP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23E-FC24-BB3A-AE1A-DBD07607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6CF-FD5D-7D58-C819-1F66EBFB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 tagging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Assigning the Part of Speech to each word</a:t>
            </a:r>
          </a:p>
          <a:p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CCA07-B158-24BA-F3D6-661545FD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64CBB-F546-A2F5-A256-4BAA098E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9</a:t>
            </a:fld>
            <a:endParaRPr lang="en-N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06656-0AE9-F04B-38B4-3EA9F082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46585"/>
            <a:ext cx="7772400" cy="14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E538-57E1-5C4C-ADED-46B9B53C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C942-B983-934B-98E3-56EE2940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N-grams or Word Pair</a:t>
            </a:r>
          </a:p>
          <a:p>
            <a:pPr lvl="2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contiguous sequences of 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words from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7302-EF71-ED0A-9FA1-2F412C33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10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155F6-6912-7626-C895-EC0DF42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6BF99-556A-EA4E-7896-10633123C0E8}"/>
              </a:ext>
            </a:extLst>
          </p:cNvPr>
          <p:cNvSpPr txBox="1"/>
          <p:nvPr/>
        </p:nvSpPr>
        <p:spPr>
          <a:xfrm>
            <a:off x="1372459" y="3647351"/>
            <a:ext cx="1406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000" dirty="0">
                <a:latin typeface="Arial" panose="020B0604020202020204" pitchFamily="34" charset="0"/>
                <a:cs typeface="Arial" panose="020B0604020202020204" pitchFamily="34" charset="0"/>
              </a:rPr>
              <a:t>Bigrams =</a:t>
            </a:r>
          </a:p>
          <a:p>
            <a:r>
              <a:rPr lang="en-NP" sz="2000" dirty="0">
                <a:latin typeface="Arial" panose="020B0604020202020204" pitchFamily="34" charset="0"/>
                <a:cs typeface="Arial" panose="020B0604020202020204" pitchFamily="34" charset="0"/>
              </a:rPr>
              <a:t>Trigrams 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ADE38-1A8C-6C53-B78D-38CA7FC9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5" y="3333736"/>
            <a:ext cx="9090728" cy="1058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2B8D55-46B0-11E3-53BD-C0169B86F745}"/>
              </a:ext>
            </a:extLst>
          </p:cNvPr>
          <p:cNvSpPr txBox="1"/>
          <p:nvPr/>
        </p:nvSpPr>
        <p:spPr>
          <a:xfrm>
            <a:off x="4238513" y="4915495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400" dirty="0">
                <a:latin typeface="Arial" panose="020B0604020202020204" pitchFamily="34" charset="0"/>
                <a:cs typeface="Arial" panose="020B0604020202020204" pitchFamily="34" charset="0"/>
              </a:rPr>
              <a:t>Fig: Example of ngrams</a:t>
            </a:r>
          </a:p>
        </p:txBody>
      </p:sp>
    </p:spTree>
    <p:extLst>
      <p:ext uri="{BB962C8B-B14F-4D97-AF65-F5344CB8AC3E}">
        <p14:creationId xmlns:p14="http://schemas.microsoft.com/office/powerpoint/2010/main" val="99798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2F2-DE45-0022-8000-46DACF5B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43C2-831B-0450-EA5C-E6A83402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N-grams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context and structure of the text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uickly identifies instances of plagiarism in real-time,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ost common feature extraction technique used</a:t>
            </a:r>
          </a:p>
          <a:p>
            <a:pPr lvl="2">
              <a:lnSpc>
                <a:spcPct val="150000"/>
              </a:lnSpc>
            </a:pPr>
            <a:r>
              <a:rPr lang="en-NP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NP" i="1" dirty="0">
                <a:latin typeface="Arial" panose="020B0604020202020204" pitchFamily="34" charset="0"/>
                <a:cs typeface="Arial" panose="020B0604020202020204" pitchFamily="34" charset="0"/>
              </a:rPr>
              <a:t>checker 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uses 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 technique[2]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5ADBD-3F76-677F-BE37-5257039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7FAD-F4A4-A55D-F785-AF0B4C9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84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CAC3-5590-4ADA-7744-AE3714A3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F4615-089D-62BB-ACE9-9E2088003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Each text is split into individual n-grams.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</a:t>
                </a:r>
                <a:r>
                  <a:rPr lang="en-NP" dirty="0"/>
                  <a:t>-grams of two texts are compared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NP" dirty="0"/>
                  <a:t>Overlap Coefficient is computed:</a:t>
                </a:r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𝑂𝐶</m:t>
                      </m:r>
                      <m:d>
                        <m:dPr>
                          <m:ctrlPr>
                            <a:rPr lang="en-NP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NP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  <a:sym typeface="Symbol" pitchFamily="2" charset="2"/>
                            </a:rPr>
                            <m:t>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24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sz="24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|)</m:t>
                          </m:r>
                        </m:den>
                      </m:f>
                    </m:oMath>
                  </m:oMathPara>
                </a14:m>
                <a:endParaRPr lang="en-NP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F4615-089D-62BB-ACE9-9E2088003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579BA-F836-FD96-AAED-873AB768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4D82-4CE3-65CA-BEAC-1EC420C4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019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69F-25DD-CE34-7A05-13B22F9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B1AD-AF8A-3AD7-7C00-D3777A97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Similarity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Degree of similarity between two text based on their meaning.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the POS tag for each Nepali tokens.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Matching of words considering the POS tag.</a:t>
            </a: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Overlap Coefficient.</a:t>
            </a:r>
            <a:endParaRPr lang="en-NP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0" lvl="4" indent="0" fontAlgn="base">
              <a:buNone/>
            </a:pPr>
            <a:endParaRPr lang="en-US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D9AE-8D49-7B3E-10DB-601829E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13</a:t>
            </a:fld>
            <a:endParaRPr lang="en-NP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8440C8-15C9-322F-AC50-EAE7F4D8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65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2380-4D2B-432D-C51E-7162B03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16B0-5895-A16E-B740-2D54BC8C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Fingerprint Similarity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Fingerprints are unique identifiers for documents.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Identification of document depends upon its content and structure.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Minhasing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Fingerprint Similarity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D5BF-40F2-B971-520D-6EA3B09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14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A12EC4-C907-F6C9-8507-5731517F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785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7BA-6391-04F3-14B8-B58D855C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BDF2-0A98-AEA5-9489-70B61DA9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-grams algorithm returns an array of n-subsequences.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11430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64-bit hash value  is generated by </a:t>
            </a:r>
            <a:r>
              <a:rPr lang="en-US" dirty="0" err="1">
                <a:solidFill>
                  <a:schemeClr val="tx1"/>
                </a:solidFill>
              </a:rPr>
              <a:t>Minhashing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883B0-405A-338A-0943-0968E8E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D506-DB54-F937-F7B1-B740C945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3, 2023</a:t>
            </a:r>
            <a:endParaRPr lang="en-NP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28F61A-E7FE-8660-A10E-6C1CB182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93" y="2775487"/>
            <a:ext cx="4663346" cy="483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8AC3FB-0334-B19B-C807-C0704792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09" y="3393951"/>
            <a:ext cx="6778295" cy="373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74239-4EC3-A34B-F526-1D4D38E3A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68" y="4827340"/>
            <a:ext cx="8128464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B24C-0611-5660-7F64-4D6576FB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208-4104-F18E-3890-ADFD34FD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association</a:t>
            </a: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underlying topics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reate structured data from a collection of unstructured texts.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4DB24-B5E8-A197-BEB0-4ED3C2FC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16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E85-0F53-AC15-5202-C51D04E0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259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620-330B-4987-3959-4FC6FB24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9E7A-7B60-9BCD-C389-659334C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Preprocess the documents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 by document matrix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Assign weight to matrix entries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Singular Value Decomposition(SVD) is performed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 similarity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F1B89-E827-9908-D9A7-05D062C8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17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018A-A250-CA46-5E8C-EE7204B9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570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4713-0AE8-E59E-B0C1-70DBE669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9FE-AB23-EB27-5C95-1DBDABCF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SVD?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Factorization of matrix into three matrices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 for dimension reduction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  <a:p>
            <a:endParaRPr lang="en-NP" dirty="0"/>
          </a:p>
          <a:p>
            <a:endParaRPr lang="en-NP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E02FB-1B1E-FF5E-6114-26D1EBA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712757"/>
            <a:ext cx="6019127" cy="24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09B4-33AD-7CAF-579A-49F306B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18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3A42CF-040B-A4FB-261F-1841FB3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97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C50-3015-B349-95DF-8271CB3C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8BB6-A912-9A4B-A939-6D4BA118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86" y="1825624"/>
            <a:ext cx="10740614" cy="4564417"/>
          </a:xfrm>
        </p:spPr>
        <p:txBody>
          <a:bodyPr>
            <a:normAutofit/>
          </a:bodyPr>
          <a:lstStyle/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Remaining Tasks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294CB-A1A4-B154-6355-DFE68A80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079E-5EAE-6A36-64A3-4A39822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351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8C6-8D1B-5C34-7414-DC5B3D74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7F51-3938-5361-63D0-586D28D2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algorithm using hyperplane.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Finds the hyperplane that maximally separates two classes.[2]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6153-B767-7A29-54A8-C048ACA1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BCC3-DCFF-1ED9-8F41-4437CFCC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19</a:t>
            </a:fld>
            <a:endParaRPr lang="en-NP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8A1385-D14E-D577-D9F7-1DAA290E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30" y="3663949"/>
            <a:ext cx="2743199" cy="27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0205984-2BC5-176E-8FA3-D020291C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70" y="3663948"/>
            <a:ext cx="2743199" cy="26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5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CD0-8AB9-1525-CC51-879BD695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49177-EC6B-1746-4374-33038AFF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0B310-9BA0-D9B2-666E-FBA5EE39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20</a:t>
            </a:fld>
            <a:endParaRPr lang="en-N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2016-7ABC-AFAC-6465-84667EBEA563}"/>
              </a:ext>
            </a:extLst>
          </p:cNvPr>
          <p:cNvSpPr txBox="1"/>
          <p:nvPr/>
        </p:nvSpPr>
        <p:spPr>
          <a:xfrm>
            <a:off x="4091330" y="5908831"/>
            <a:ext cx="462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400" dirty="0">
                <a:latin typeface="Arial" panose="020B0604020202020204" pitchFamily="34" charset="0"/>
                <a:cs typeface="Arial" panose="020B0604020202020204" pitchFamily="34" charset="0"/>
              </a:rPr>
              <a:t>Fig: Accuracy vs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F64D1-F345-E6C0-3823-3B55CD5F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5C694A6-D908-8DC5-0F5B-64CE9724DB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69" y="2235476"/>
            <a:ext cx="5862282" cy="33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15B6-8226-3798-D8F8-44F2EC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EEC-2BF2-6FC4-1E0E-54A7375E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P" dirty="0"/>
              <a:t>Direct relations between features and Accuracy</a:t>
            </a:r>
          </a:p>
          <a:p>
            <a:pPr>
              <a:lnSpc>
                <a:spcPct val="150000"/>
              </a:lnSpc>
            </a:pPr>
            <a:r>
              <a:rPr lang="en-NP" dirty="0"/>
              <a:t>77% accuracy with LSA and Fingerprint only</a:t>
            </a:r>
          </a:p>
          <a:p>
            <a:pPr>
              <a:lnSpc>
                <a:spcPct val="150000"/>
              </a:lnSpc>
            </a:pPr>
            <a:r>
              <a:rPr lang="en-NP" dirty="0"/>
              <a:t>79% when bigram was added</a:t>
            </a:r>
          </a:p>
          <a:p>
            <a:pPr>
              <a:lnSpc>
                <a:spcPct val="150000"/>
              </a:lnSpc>
            </a:pPr>
            <a:r>
              <a:rPr lang="en-NP" dirty="0"/>
              <a:t>84% when all features were used</a:t>
            </a:r>
            <a:br>
              <a:rPr lang="en-NP" dirty="0"/>
            </a:b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1F032-ACC9-9901-60AE-FEEC504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CE9DD-3D52-3EC3-C5E8-00BE1865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0177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B7EC-AEC2-5BAD-4CC5-E4B47F66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B8AC-292A-1723-1E8F-E14BD630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P" dirty="0"/>
              <a:t>Conclusion from English test</a:t>
            </a:r>
          </a:p>
          <a:p>
            <a:pPr lvl="1">
              <a:lnSpc>
                <a:spcPct val="150000"/>
              </a:lnSpc>
            </a:pPr>
            <a:r>
              <a:rPr lang="en-NP" dirty="0"/>
              <a:t>A</a:t>
            </a:r>
            <a:r>
              <a:rPr lang="en-US" dirty="0"/>
              <a:t>l</a:t>
            </a:r>
            <a:r>
              <a:rPr lang="en-NP" dirty="0"/>
              <a:t>l features are vital</a:t>
            </a:r>
          </a:p>
          <a:p>
            <a:pPr lvl="1">
              <a:lnSpc>
                <a:spcPct val="150000"/>
              </a:lnSpc>
            </a:pPr>
            <a:r>
              <a:rPr lang="en-NP" dirty="0"/>
              <a:t>Overlap coefficient over Jaccard/Cosine coefficient</a:t>
            </a:r>
          </a:p>
          <a:p>
            <a:pPr lvl="1">
              <a:lnSpc>
                <a:spcPct val="150000"/>
              </a:lnSpc>
            </a:pPr>
            <a:r>
              <a:rPr lang="en-NP" dirty="0"/>
              <a:t>Need of large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Need of only SVM instead of Naïve Bayes</a:t>
            </a:r>
            <a:endParaRPr lang="en-NP" dirty="0"/>
          </a:p>
          <a:p>
            <a:pPr lvl="1"/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4389-7E71-BB9B-3D3A-B0DB199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4AD2-2328-38F5-EA0F-CC44A815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4512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3A1E-00F0-139F-7A7D-BCEB15F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BA0D-553C-A586-A598-90A2F5E1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Completion of dataset preparation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Lemmatization in Nepali words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Assigning POS tag to Nepali tokens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Calculation of word similarity using Word2vec embeddings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DAD1-34DA-CDF2-CE97-8AEDF758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0CEE-7C1A-8256-2264-CC738234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6986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C66A-6F13-EA4A-AF3A-247FD20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8F93-9441-0448-1D63-A0CCC147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825625"/>
            <a:ext cx="10600765" cy="4351338"/>
          </a:xfrm>
        </p:spPr>
        <p:txBody>
          <a:bodyPr>
            <a:normAutofit fontScale="40000" lnSpcReduction="20000"/>
          </a:bodyPr>
          <a:lstStyle/>
          <a:p>
            <a:pPr marL="1143000" indent="-1143000" algn="just">
              <a:lnSpc>
                <a:spcPct val="120000"/>
              </a:lnSpc>
              <a:buFont typeface="+mj-lt"/>
              <a:buAutoNum type="arabicPeriod"/>
            </a:pPr>
            <a:r>
              <a:rPr lang="en-US" sz="6000" dirty="0">
                <a:effectLst/>
                <a:ea typeface="Calibri" panose="020F0502020204030204" pitchFamily="34" charset="0"/>
              </a:rPr>
              <a:t>O. </a:t>
            </a:r>
            <a:r>
              <a:rPr lang="en-US" sz="6000" dirty="0" err="1">
                <a:effectLst/>
                <a:ea typeface="Calibri" panose="020F0502020204030204" pitchFamily="34" charset="0"/>
              </a:rPr>
              <a:t>i</a:t>
            </a:r>
            <a:r>
              <a:rPr lang="en-US" sz="6000" dirty="0">
                <a:effectLst/>
                <a:ea typeface="Calibri" panose="020F0502020204030204" pitchFamily="34" charset="0"/>
              </a:rPr>
              <a:t>. C. R. C. F. E. I. A. D. (CERID), Interviewee, Plagiarism Detection in Nepali Language. [Interview]. January 2023.</a:t>
            </a:r>
            <a:endParaRPr lang="en-US"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Kang, N., </a:t>
            </a:r>
            <a:r>
              <a:rPr lang="en-US" sz="5900" dirty="0" err="1">
                <a:latin typeface="Arial" panose="020B0604020202020204" pitchFamily="34" charset="0"/>
                <a:cs typeface="Arial" panose="020B0604020202020204" pitchFamily="34" charset="0"/>
              </a:rPr>
              <a:t>Gelbukh</a:t>
            </a: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, A., “</a:t>
            </a:r>
            <a:r>
              <a:rPr lang="en-US" sz="5900" dirty="0" err="1">
                <a:latin typeface="Arial" panose="020B0604020202020204" pitchFamily="34" charset="0"/>
                <a:cs typeface="Arial" panose="020B0604020202020204" pitchFamily="34" charset="0"/>
              </a:rPr>
              <a:t>PPChecker</a:t>
            </a: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: Plagiarism Pattern Checker in Document Copy Detection", Springer, Heidelberg (2006)</a:t>
            </a: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N. A. S. a. N. H. Eva Y </a:t>
            </a:r>
            <a:r>
              <a:rPr lang="en-US" sz="5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Puspaningrum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"Detection of Text Similarity Using Winnowing Algorithm Based K-gram and Jaccard Coefficient," </a:t>
            </a:r>
            <a:r>
              <a:rPr lang="en-US" sz="5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Physics: Conference Series, 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2019.</a:t>
            </a:r>
            <a:endParaRPr lang="en-NP" sz="5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6026-9E7F-3477-B162-73EBADAC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5EC2-C143-100B-0C84-DBDC1847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9213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3C9E-E273-2841-AF39-5602011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4149-FE02-5748-9C8A-7310436E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Plagiarism Detection in Nepali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provision for detection of Plagiarism in: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Nepali theses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Journal articles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papers[1]</a:t>
            </a:r>
          </a:p>
          <a:p>
            <a:pPr>
              <a:lnSpc>
                <a:spcPct val="150000"/>
              </a:lnSpc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D19E-93C6-CE84-A609-A5DED31F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2BDA4-7C64-4BBF-C668-8CFB4C55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574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9352-3985-E444-9322-3EB04A3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FDCB-F1AB-A74E-828D-329EC5A2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prepare dataset for Plagiarism Detection in Nepali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build a functioning prototype of software</a:t>
            </a:r>
          </a:p>
          <a:p>
            <a:pPr marL="0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9A45-D1A9-FC30-78CF-5DA85EAB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7FE9-A05A-2C81-640B-8FC11FB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471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C0B4-017D-B7FC-1299-F8A49853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E575-3940-82D4-29F9-025A0E28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of authenticity of Research.</a:t>
            </a:r>
          </a:p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Approval of honest work in Journalism</a:t>
            </a:r>
          </a:p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Fails to identify common knowledge and observable facts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Doesn’t consider diagrams, charts or other visual materials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9F86-38BE-8D51-9EB8-C4F8D53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89F9-DBD9-9488-A0C6-5D7A42C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5937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3CB3-CB54-2054-57EF-6DC8B998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A40B-B960-90BE-A553-AC379168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Plagiarism detection in Nepali academia.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revents instances of copied and pasted text and light paraphrasing of texts.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ser-friendly and available on multiple platforms.</a:t>
            </a: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74DD-D999-44D6-4C4E-57F5206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68CD-7110-ACCC-6F63-4278445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163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F0B6-2FF2-8D49-95C9-37483E9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75E2-EF34-F52D-199B-3653C2F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6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5E23-AD0A-F21E-8CF1-EAA30A9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F8C029-A992-656C-0D3A-5330558DD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2" y="1825625"/>
            <a:ext cx="4686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52-5692-5521-3CE1-ACE4212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1C49-D7BB-E4C9-87BD-1EC32C19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P" dirty="0"/>
              <a:t>Preprocessing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Punctuation removal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Tokenization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AA700-C66B-A883-C15D-3DCC122E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51BF0-0396-5927-91E9-3ABE1D5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7</a:t>
            </a:fld>
            <a:endParaRPr lang="en-N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AE661-4FCA-BD9A-F195-BF7370A2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6" y="3059501"/>
            <a:ext cx="7772400" cy="964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A2379-35DE-48F5-5BAE-76C0A975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38" y="4638131"/>
            <a:ext cx="7772400" cy="12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309B-650C-8A9D-F2B4-73B5FB0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867A-D0C8-2E1D-F25D-8CAC7968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Stop word removal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Irrelevant words for analysis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  <a:ea typeface="Calibri" panose="020F0502020204030204" pitchFamily="34" charset="0"/>
              </a:rPr>
              <a:t>{</a:t>
            </a:r>
            <a:r>
              <a:rPr lang="en-US" dirty="0" err="1">
                <a:effectLst/>
                <a:ea typeface="Calibri" panose="020F0502020204030204" pitchFamily="34" charset="0"/>
              </a:rPr>
              <a:t>अक्सर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अगाडि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अनि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अन्यथा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आदि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उनले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एकदम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etc</a:t>
            </a:r>
            <a:r>
              <a:rPr lang="en-US" dirty="0">
                <a:effectLst/>
                <a:ea typeface="Calibri" panose="020F0502020204030204" pitchFamily="34" charset="0"/>
              </a:rPr>
              <a:t> 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Lemmatization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Converting the word into root word/lemma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BA62-FE2C-DB60-78E1-7DD42BCF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 3,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B7093-73F6-D04F-49FC-11001D34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8</a:t>
            </a:fld>
            <a:endParaRPr lang="en-N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E2B35-AFDF-37DA-A54B-A00F9ED9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5152780"/>
            <a:ext cx="5435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9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776</Words>
  <Application>Microsoft Macintosh PowerPoint</Application>
  <PresentationFormat>Widescreen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Presentation on Plagiarism Detection In Nepali </vt:lpstr>
      <vt:lpstr>Outline</vt:lpstr>
      <vt:lpstr>Motivation</vt:lpstr>
      <vt:lpstr>Objectives</vt:lpstr>
      <vt:lpstr>Scope of Project</vt:lpstr>
      <vt:lpstr>Project Application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 and Analysis</vt:lpstr>
      <vt:lpstr>Results and Analysis</vt:lpstr>
      <vt:lpstr>Results and Analysis</vt:lpstr>
      <vt:lpstr>Remaining Tasks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Password Manager</dc:title>
  <dc:creator>Microsoft Office User</dc:creator>
  <cp:lastModifiedBy>Nishant Uprety</cp:lastModifiedBy>
  <cp:revision>7</cp:revision>
  <dcterms:created xsi:type="dcterms:W3CDTF">2021-10-23T01:56:21Z</dcterms:created>
  <dcterms:modified xsi:type="dcterms:W3CDTF">2023-02-01T12:19:44Z</dcterms:modified>
</cp:coreProperties>
</file>