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71" r:id="rId6"/>
    <p:sldId id="272" r:id="rId7"/>
    <p:sldId id="273" r:id="rId8"/>
    <p:sldId id="274" r:id="rId9"/>
    <p:sldId id="260" r:id="rId10"/>
    <p:sldId id="262" r:id="rId11"/>
    <p:sldId id="267" r:id="rId12"/>
    <p:sldId id="265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D17BA-E6F5-40F0-9976-A2D0F59AEB05}" type="datetimeFigureOut">
              <a:rPr lang="en-CA" smtClean="0"/>
              <a:t>27/09/2017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DDCF2-98BD-412F-8AA3-696FD215B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3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4C960A-70F9-4B8C-A9BA-863C85110A10}" type="datetime1">
              <a:rPr lang="en-CA" smtClean="0"/>
              <a:t>27/09/2017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0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6D07-0E8E-4541-93B1-7A66642CEC36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9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C8C2-F214-4C47-9723-7ACC0576A244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2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38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5D3C-C91F-4F87-B452-5D5B3A618B22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502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7752-90F3-479E-9D46-3B71EF3272A4}" type="datetime1">
              <a:rPr lang="en-CA" smtClean="0"/>
              <a:t>27/09/2017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3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AC-4BF7-4E6C-B8ED-B1D1764FE2FF}" type="datetime1">
              <a:rPr lang="en-CA" smtClean="0"/>
              <a:t>27/09/2017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51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0656-0E23-41BE-AB31-EFF2CA15CCE6}" type="datetime1">
              <a:rPr lang="en-CA" smtClean="0"/>
              <a:t>27/09/2017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1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6AFD-6372-4862-9CB4-06C8F150D986}" type="datetime1">
              <a:rPr lang="en-CA" smtClean="0"/>
              <a:t>27/09/2017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2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AE6D-1124-4FCE-8DF1-D3DA4C34BD5A}" type="datetime1">
              <a:rPr lang="en-CA" smtClean="0"/>
              <a:t>27/09/2017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4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D3A651-7E92-40E4-9E30-E85FAB1E86B6}" type="datetime1">
              <a:rPr lang="en-CA" smtClean="0"/>
              <a:t>27/09/2017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81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8852A77-372F-482C-B50C-B703E6EE3B31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23547E9-82D8-4625-80A9-B0A313273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55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New%20Gant%20Personal%20Health%20Monitor.ga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Personal Health Monitor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Presented By: Jean-Sebastien </a:t>
            </a:r>
            <a:r>
              <a:rPr lang="en-CA" dirty="0" err="1" smtClean="0"/>
              <a:t>Pivin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4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High-Level Software Block Diagram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969818"/>
            <a:ext cx="8054109" cy="585184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2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Timeline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Major milestones for Fall 2017 semester:</a:t>
            </a:r>
          </a:p>
          <a:p>
            <a:pPr lvl="1"/>
            <a:r>
              <a:rPr lang="en-CA" dirty="0" smtClean="0"/>
              <a:t>-Design Phase			 October 11</a:t>
            </a:r>
            <a:r>
              <a:rPr lang="en-CA" baseline="30000" dirty="0" smtClean="0"/>
              <a:t>th</a:t>
            </a:r>
            <a:r>
              <a:rPr lang="en-CA" dirty="0" smtClean="0"/>
              <a:t>, 2017</a:t>
            </a:r>
          </a:p>
          <a:p>
            <a:pPr lvl="1"/>
            <a:r>
              <a:rPr lang="en-CA" dirty="0" smtClean="0"/>
              <a:t>-Software Plan			 October 26</a:t>
            </a:r>
            <a:r>
              <a:rPr lang="en-CA" baseline="30000" dirty="0" smtClean="0"/>
              <a:t>th</a:t>
            </a:r>
            <a:endParaRPr lang="en-CA" dirty="0" smtClean="0"/>
          </a:p>
          <a:p>
            <a:pPr lvl="1"/>
            <a:r>
              <a:rPr lang="en-CA" dirty="0" smtClean="0"/>
              <a:t>-Parts and Components Ordered	 November 2</a:t>
            </a:r>
            <a:r>
              <a:rPr lang="en-CA" baseline="30000" dirty="0" smtClean="0"/>
              <a:t>nd</a:t>
            </a:r>
            <a:r>
              <a:rPr lang="en-CA" dirty="0" smtClean="0"/>
              <a:t>, 2017</a:t>
            </a:r>
          </a:p>
          <a:p>
            <a:pPr lvl="1"/>
            <a:r>
              <a:rPr lang="en-CA" dirty="0" smtClean="0"/>
              <a:t>-Functional Breadboard </a:t>
            </a:r>
            <a:r>
              <a:rPr lang="en-CA" dirty="0" smtClean="0"/>
              <a:t>Prototype</a:t>
            </a:r>
            <a:r>
              <a:rPr lang="en-CA" dirty="0" smtClean="0"/>
              <a:t>	 November 15</a:t>
            </a:r>
            <a:r>
              <a:rPr lang="en-CA" baseline="30000" dirty="0" smtClean="0"/>
              <a:t>th</a:t>
            </a:r>
            <a:r>
              <a:rPr lang="en-CA" dirty="0" smtClean="0"/>
              <a:t>, 2017</a:t>
            </a:r>
          </a:p>
          <a:p>
            <a:pPr lvl="1"/>
            <a:r>
              <a:rPr lang="en-CA" dirty="0" smtClean="0"/>
              <a:t>-Tested Daughter Board		 November 29</a:t>
            </a:r>
            <a:r>
              <a:rPr lang="en-CA" baseline="30000" dirty="0" smtClean="0"/>
              <a:t>th</a:t>
            </a:r>
            <a:r>
              <a:rPr lang="en-CA" dirty="0" smtClean="0"/>
              <a:t>, 2017</a:t>
            </a:r>
          </a:p>
          <a:p>
            <a:pPr lvl="1"/>
            <a:r>
              <a:rPr lang="en-CA" dirty="0" smtClean="0"/>
              <a:t>-Design </a:t>
            </a:r>
            <a:r>
              <a:rPr lang="en-CA" dirty="0" smtClean="0"/>
              <a:t>Report</a:t>
            </a:r>
            <a:r>
              <a:rPr lang="en-CA" dirty="0" smtClean="0"/>
              <a:t>			 </a:t>
            </a:r>
            <a:r>
              <a:rPr lang="en-CA" dirty="0" smtClean="0"/>
              <a:t>December </a:t>
            </a:r>
            <a:r>
              <a:rPr lang="en-CA" dirty="0" smtClean="0"/>
              <a:t>11</a:t>
            </a:r>
            <a:r>
              <a:rPr lang="en-CA" baseline="30000" dirty="0" smtClean="0"/>
              <a:t>th</a:t>
            </a:r>
            <a:r>
              <a:rPr lang="en-CA" dirty="0" smtClean="0"/>
              <a:t>, </a:t>
            </a:r>
            <a:r>
              <a:rPr lang="en-CA" dirty="0" smtClean="0"/>
              <a:t>2017</a:t>
            </a:r>
          </a:p>
          <a:p>
            <a:pPr lvl="1"/>
            <a:endParaRPr lang="en-CA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..\New Gant Personal Health </a:t>
            </a:r>
            <a:r>
              <a:rPr lang="en-US" dirty="0" err="1" smtClean="0">
                <a:hlinkClick r:id="rId2" action="ppaction://hlinkfile"/>
              </a:rPr>
              <a:t>Monitor.gan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5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Budget for this project: $260.</a:t>
            </a:r>
          </a:p>
          <a:p>
            <a:r>
              <a:rPr lang="en-CA" dirty="0" smtClean="0"/>
              <a:t>Budget breakdown per semester: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84" y="3071718"/>
            <a:ext cx="7201533" cy="2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3722482"/>
          </a:xfrm>
        </p:spPr>
        <p:txBody>
          <a:bodyPr>
            <a:normAutofit fontScale="92500" lnSpcReduction="20000"/>
          </a:bodyPr>
          <a:lstStyle/>
          <a:p>
            <a:pPr marL="0" lvl="2" indent="0">
              <a:buNone/>
            </a:pPr>
            <a:r>
              <a:rPr lang="en-CA" sz="2400" i="0" dirty="0" smtClean="0"/>
              <a:t>Falling behind schedule.</a:t>
            </a:r>
          </a:p>
          <a:p>
            <a:pPr marL="0" lvl="2" indent="0">
              <a:buNone/>
            </a:pPr>
            <a:r>
              <a:rPr lang="en-CA" dirty="0" smtClean="0"/>
              <a:t>	Mitigation: working over time to catch up.</a:t>
            </a:r>
          </a:p>
          <a:p>
            <a:pPr marL="0" lvl="2" indent="0">
              <a:buNone/>
            </a:pPr>
            <a:endParaRPr lang="en-CA" dirty="0" smtClean="0"/>
          </a:p>
          <a:p>
            <a:pPr marL="0" lvl="2" indent="0">
              <a:buNone/>
            </a:pPr>
            <a:r>
              <a:rPr lang="en-CA" sz="2400" i="0" dirty="0" smtClean="0"/>
              <a:t>Components arriving late.</a:t>
            </a:r>
          </a:p>
          <a:p>
            <a:pPr marL="0" lvl="4" indent="0">
              <a:buNone/>
            </a:pPr>
            <a:r>
              <a:rPr lang="en-CA" sz="2200" dirty="0" smtClean="0"/>
              <a:t>	</a:t>
            </a:r>
            <a:r>
              <a:rPr lang="en-CA" sz="2000" i="1" dirty="0" smtClean="0"/>
              <a:t>Mitigation: Using parts from the school. </a:t>
            </a:r>
          </a:p>
          <a:p>
            <a:pPr marL="0" lvl="4" indent="0">
              <a:buNone/>
            </a:pPr>
            <a:endParaRPr lang="en-CA" sz="2400" dirty="0"/>
          </a:p>
          <a:p>
            <a:pPr marL="0" lvl="4" indent="0">
              <a:buNone/>
            </a:pPr>
            <a:r>
              <a:rPr lang="en-CA" sz="2400" dirty="0" smtClean="0"/>
              <a:t>Sensors not being as accurate as possible.</a:t>
            </a:r>
          </a:p>
          <a:p>
            <a:pPr marL="0" lvl="4" indent="0">
              <a:buNone/>
            </a:pPr>
            <a:r>
              <a:rPr lang="en-CA" sz="2400" dirty="0"/>
              <a:t>	</a:t>
            </a:r>
            <a:r>
              <a:rPr lang="en-CA" sz="2000" i="1" dirty="0" smtClean="0"/>
              <a:t>Mitigation: Initialize and calibrate sensors every time a test </a:t>
            </a:r>
            <a:r>
              <a:rPr lang="en-CA" sz="2000" i="1" dirty="0" smtClean="0"/>
              <a:t>begins.</a:t>
            </a:r>
            <a:endParaRPr lang="en-CA" sz="2000" i="1" dirty="0" smtClean="0"/>
          </a:p>
          <a:p>
            <a:pPr marL="0" lvl="4" indent="0">
              <a:buNone/>
            </a:pPr>
            <a:endParaRPr lang="en-CA" sz="2400" dirty="0"/>
          </a:p>
          <a:p>
            <a:pPr marL="0" lvl="4" indent="0">
              <a:buNone/>
            </a:pPr>
            <a:r>
              <a:rPr lang="en-CA" sz="2400" dirty="0" smtClean="0"/>
              <a:t>Sensors being safe to place on body.</a:t>
            </a:r>
          </a:p>
          <a:p>
            <a:pPr marL="0" lvl="4" indent="0">
              <a:buNone/>
            </a:pPr>
            <a:r>
              <a:rPr lang="en-CA" sz="2400" dirty="0"/>
              <a:t>	</a:t>
            </a:r>
            <a:r>
              <a:rPr lang="en-CA" sz="2100" i="1" dirty="0" smtClean="0"/>
              <a:t>Mitigation: Use diodes in sensor circuit to provide some over-voltage protection. Could also use </a:t>
            </a:r>
            <a:r>
              <a:rPr lang="en-CA" sz="2100" i="1" dirty="0" err="1" smtClean="0"/>
              <a:t>opto</a:t>
            </a:r>
            <a:r>
              <a:rPr lang="en-CA" sz="2100" i="1" dirty="0"/>
              <a:t>-</a:t>
            </a:r>
            <a:r>
              <a:rPr lang="en-CA" sz="2100" i="1" dirty="0" smtClean="0"/>
              <a:t>isolator integrated circuit which transfer electrical signals between two isolated circuits using light (LED and phototransistor</a:t>
            </a:r>
            <a:r>
              <a:rPr lang="en-CA" sz="2100" i="1" dirty="0" smtClean="0"/>
              <a:t>).</a:t>
            </a:r>
          </a:p>
          <a:p>
            <a:pPr marL="0" lvl="4" indent="0">
              <a:buNone/>
            </a:pPr>
            <a:endParaRPr lang="en-CA" sz="2100" i="1" dirty="0"/>
          </a:p>
          <a:p>
            <a:pPr marL="0" lvl="4" indent="0">
              <a:buNone/>
            </a:pPr>
            <a:endParaRPr lang="en-CA" sz="2100" i="1" dirty="0" smtClean="0"/>
          </a:p>
          <a:p>
            <a:pPr marL="0" lvl="4" indent="0">
              <a:buNone/>
            </a:pPr>
            <a:endParaRPr lang="en-CA" sz="24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AC-4BF7-4E6C-B8ED-B1D1764FE2FF}" type="datetime1">
              <a:rPr lang="en-CA" smtClean="0"/>
              <a:t>27/09/2017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13</a:t>
            </a:fld>
            <a:endParaRPr lang="en-CA"/>
          </a:p>
        </p:txBody>
      </p:sp>
      <p:pic>
        <p:nvPicPr>
          <p:cNvPr id="1026" name="Picture 2" descr="Image result for optoisolator integrated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83" y="1913133"/>
            <a:ext cx="5401417" cy="19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Final Thoughts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mtClean="0"/>
          </a:p>
          <a:p>
            <a:endParaRPr lang="en-CA" dirty="0" smtClean="0"/>
          </a:p>
          <a:p>
            <a:r>
              <a:rPr lang="en-CA" dirty="0" smtClean="0"/>
              <a:t>Questions </a:t>
            </a:r>
            <a:r>
              <a:rPr lang="en-CA" dirty="0" smtClean="0"/>
              <a:t>or Comments?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Thank You.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5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-Always had an interest in the medical field</a:t>
            </a:r>
            <a:r>
              <a:rPr lang="en-CA" dirty="0" smtClean="0"/>
              <a:t>.</a:t>
            </a:r>
          </a:p>
          <a:p>
            <a:r>
              <a:rPr lang="en-CA" dirty="0" smtClean="0"/>
              <a:t>-Good </a:t>
            </a:r>
            <a:r>
              <a:rPr lang="en-CA" dirty="0"/>
              <a:t>practice for real job applications</a:t>
            </a:r>
            <a:r>
              <a:rPr lang="en-CA" dirty="0" smtClean="0"/>
              <a:t>.</a:t>
            </a:r>
            <a:endParaRPr lang="en-CA" dirty="0" smtClean="0"/>
          </a:p>
          <a:p>
            <a:r>
              <a:rPr lang="en-CA" dirty="0" smtClean="0"/>
              <a:t>-Costs of healthcare are high even if we have healthcare.</a:t>
            </a:r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32E-9052-4441-A89E-DF057EFEEDBB}" type="datetime1">
              <a:rPr lang="en-CA" smtClean="0"/>
              <a:t>27/09/2017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56" y="191759"/>
            <a:ext cx="1638159" cy="2614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08" y="3228978"/>
            <a:ext cx="3470825" cy="25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51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Introduction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Vital Body Parameters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sz="1800" dirty="0" smtClean="0"/>
              <a:t>-Body Temperature</a:t>
            </a:r>
          </a:p>
          <a:p>
            <a:pPr marL="0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-Heart Rate </a:t>
            </a:r>
          </a:p>
          <a:p>
            <a:pPr marL="0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-Blood Pressure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Existing </a:t>
            </a:r>
            <a:r>
              <a:rPr lang="en-CA" dirty="0" smtClean="0"/>
              <a:t>Instrumentation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 smtClean="0"/>
              <a:t>Cuffless</a:t>
            </a:r>
            <a:r>
              <a:rPr lang="en-CA" dirty="0" smtClean="0"/>
              <a:t> Blood Pressure Estimation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High-Level Hardware Block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High-Level Software Block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Timeline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Budget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Risks </a:t>
            </a:r>
            <a:r>
              <a:rPr lang="en-CA" dirty="0" smtClean="0"/>
              <a:t>and Mitigation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Final Thoughts</a:t>
            </a:r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4C08-00A4-4323-98AF-896C9C895A49}" type="datetime1">
              <a:rPr lang="en-CA" smtClean="0"/>
              <a:t>27/09/2017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3</a:t>
            </a:fld>
            <a:endParaRPr lang="en-CA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26" y="1791756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79418"/>
            <a:ext cx="10753725" cy="419844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All the knowledge obtained in the program is used for this project</a:t>
            </a:r>
            <a:r>
              <a:rPr lang="en-CA" dirty="0" smtClean="0"/>
              <a:t>.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Go through the process of designing, developing, building and testing your own product.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Objective</a:t>
            </a:r>
            <a:r>
              <a:rPr lang="en-CA" dirty="0" smtClean="0"/>
              <a:t>: </a:t>
            </a:r>
          </a:p>
          <a:p>
            <a:pPr lvl="2"/>
            <a:r>
              <a:rPr lang="en-CA" sz="2400" i="0" dirty="0" smtClean="0"/>
              <a:t>-Design and build an accurate, reliable and low cost health monitoring system that measures body temperature, heart rate and blood pressure. </a:t>
            </a:r>
            <a:endParaRPr lang="en-CA" sz="2400" i="0" dirty="0" smtClean="0"/>
          </a:p>
          <a:p>
            <a:pPr lvl="2"/>
            <a:endParaRPr lang="en-CA" sz="2400" i="0" dirty="0"/>
          </a:p>
          <a:p>
            <a:pPr marL="0" lvl="2" indent="0">
              <a:buNone/>
            </a:pPr>
            <a:r>
              <a:rPr lang="en-CA" sz="2400" i="0" dirty="0" smtClean="0"/>
              <a:t>Constraints: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Must use microcontroller.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Must have graphical user interface (GUI).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Must design and build daughter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Must be safe to use since it will interact with the body.</a:t>
            </a:r>
          </a:p>
          <a:p>
            <a:pPr marL="0" lvl="2" indent="0">
              <a:buNone/>
            </a:pPr>
            <a:endParaRPr lang="en-CA" sz="2400" i="0" dirty="0" smtClean="0"/>
          </a:p>
          <a:p>
            <a:pPr marL="0" lvl="2" indent="0">
              <a:buNone/>
            </a:pPr>
            <a:endParaRPr lang="en-CA" sz="2400" i="0" dirty="0" smtClean="0"/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1BCF-2EC1-4CE5-A12D-68BD93F5CB06}" type="datetime1">
              <a:rPr lang="en-CA" smtClean="0"/>
              <a:t>27/09/2017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8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Vital Signs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64906"/>
            <a:ext cx="10753725" cy="4312959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Three vital signs regularly monitored by medical professionals and healthcare givers are:</a:t>
            </a:r>
          </a:p>
          <a:p>
            <a:r>
              <a:rPr lang="en-CA" dirty="0" smtClean="0"/>
              <a:t>-Body Temperature</a:t>
            </a:r>
          </a:p>
          <a:p>
            <a:r>
              <a:rPr lang="en-CA" dirty="0" smtClean="0"/>
              <a:t>-Heart Rate </a:t>
            </a:r>
          </a:p>
          <a:p>
            <a:r>
              <a:rPr lang="en-CA" dirty="0" smtClean="0"/>
              <a:t>-Blood Pressure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1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934"/>
            <a:ext cx="10772775" cy="1658198"/>
          </a:xfrm>
        </p:spPr>
        <p:txBody>
          <a:bodyPr/>
          <a:lstStyle/>
          <a:p>
            <a:r>
              <a:rPr lang="en-CA" dirty="0" smtClean="0"/>
              <a:t>Vital Signs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93092"/>
            <a:ext cx="10753725" cy="4484774"/>
          </a:xfrm>
        </p:spPr>
        <p:txBody>
          <a:bodyPr>
            <a:normAutofit lnSpcReduction="10000"/>
          </a:bodyPr>
          <a:lstStyle/>
          <a:p>
            <a:r>
              <a:rPr lang="en-CA" b="1" u="sng" dirty="0" smtClean="0"/>
              <a:t>Body Temperature:</a:t>
            </a:r>
          </a:p>
          <a:p>
            <a:r>
              <a:rPr lang="en-CA" dirty="0" smtClean="0"/>
              <a:t>-Body temperature depends on many aspects such as level of activity, time of day etc. </a:t>
            </a:r>
          </a:p>
          <a:p>
            <a:r>
              <a:rPr lang="en-CA" dirty="0" smtClean="0"/>
              <a:t>-Normal values typically range from 36 to 37 degrees Celsius. </a:t>
            </a:r>
          </a:p>
          <a:p>
            <a:r>
              <a:rPr lang="en-CA" b="1" u="sng" dirty="0" smtClean="0"/>
              <a:t>Heart Rate:</a:t>
            </a:r>
          </a:p>
          <a:p>
            <a:r>
              <a:rPr lang="en-CA" dirty="0" smtClean="0"/>
              <a:t>- The heart rate is the number of times a persons heart beats per minute.</a:t>
            </a:r>
          </a:p>
          <a:p>
            <a:r>
              <a:rPr lang="en-CA" dirty="0" smtClean="0"/>
              <a:t>-Target heart rate at 50 to 85 % effort in adults is anywhere between 85 to 160 beats per minute.</a:t>
            </a:r>
          </a:p>
          <a:p>
            <a:r>
              <a:rPr lang="en-CA" b="1" u="sng" dirty="0" smtClean="0"/>
              <a:t>Blood Pressure:</a:t>
            </a:r>
          </a:p>
          <a:p>
            <a:r>
              <a:rPr lang="en-CA" dirty="0" smtClean="0"/>
              <a:t>-Measurement of the force exerted on the walls of the blood vessels during contraction phase (systolic) over relaxation phase (diastolic).</a:t>
            </a:r>
          </a:p>
          <a:p>
            <a:r>
              <a:rPr lang="en-CA" dirty="0" smtClean="0"/>
              <a:t>-Normal values range from 120/80 to 140/90.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5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CA" dirty="0" smtClean="0"/>
              <a:t>Existing Instrumentation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Electrocardiography (</a:t>
            </a:r>
            <a:r>
              <a:rPr lang="en-CA" b="1" u="sng" dirty="0" smtClean="0"/>
              <a:t>ECG</a:t>
            </a:r>
            <a:r>
              <a:rPr lang="en-CA" dirty="0" smtClean="0"/>
              <a:t> or EKG</a:t>
            </a:r>
            <a:r>
              <a:rPr lang="en-CA" dirty="0" smtClean="0"/>
              <a:t>):</a:t>
            </a:r>
            <a:endParaRPr lang="en-CA" dirty="0" smtClean="0"/>
          </a:p>
          <a:p>
            <a:r>
              <a:rPr lang="en-CA" dirty="0" smtClean="0"/>
              <a:t>-Process of recording electrical activity of the heart over a period of time using electrodes placed on the body.</a:t>
            </a:r>
          </a:p>
          <a:p>
            <a:r>
              <a:rPr lang="en-CA" dirty="0" err="1" smtClean="0"/>
              <a:t>Photoplethysmography</a:t>
            </a:r>
            <a:r>
              <a:rPr lang="en-CA" dirty="0" smtClean="0"/>
              <a:t> (</a:t>
            </a:r>
            <a:r>
              <a:rPr lang="en-CA" b="1" u="sng" dirty="0" smtClean="0"/>
              <a:t>PPG</a:t>
            </a:r>
            <a:r>
              <a:rPr lang="en-CA" dirty="0" smtClean="0"/>
              <a:t>):</a:t>
            </a:r>
          </a:p>
          <a:p>
            <a:r>
              <a:rPr lang="en-CA" dirty="0" smtClean="0"/>
              <a:t>-Optical technique that is used to detect blood volume changes in the human tissues.</a:t>
            </a:r>
          </a:p>
          <a:p>
            <a:r>
              <a:rPr lang="en-CA" dirty="0" smtClean="0"/>
              <a:t>- PPG is often obtained by using a pulse oximeter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Note* Both can be used to measure heart rate but ECG will be used.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87" y="829099"/>
            <a:ext cx="2350683" cy="1613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22" y="887097"/>
            <a:ext cx="2627897" cy="14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US" dirty="0" err="1" smtClean="0"/>
              <a:t>Cuffless</a:t>
            </a:r>
            <a:r>
              <a:rPr lang="en-US" dirty="0" smtClean="0"/>
              <a:t> Blood Pressure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E868-4544-4957-9BA2-FF87B97D870C}" type="datetime1">
              <a:rPr lang="en-CA" smtClean="0"/>
              <a:t>27/09/2017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8</a:t>
            </a:fld>
            <a:endParaRPr lang="en-CA"/>
          </a:p>
        </p:txBody>
      </p:sp>
      <p:sp>
        <p:nvSpPr>
          <p:cNvPr id="9" name="AutoShape 6" descr="Image result for ptt  ecg ppg waves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5800" y="1803839"/>
            <a:ext cx="10753725" cy="37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 smtClean="0"/>
              <a:t>By using both a ECG and PPG, it is possible to estimate blood pressure relatively accurately. </a:t>
            </a:r>
            <a:endParaRPr lang="en-US" dirty="0"/>
          </a:p>
          <a:p>
            <a:r>
              <a:rPr lang="en-US" dirty="0" smtClean="0"/>
              <a:t>Formula for blood pressure (BP):</a:t>
            </a:r>
          </a:p>
          <a:p>
            <a:endParaRPr lang="en-US" dirty="0"/>
          </a:p>
          <a:p>
            <a:r>
              <a:rPr lang="en-US" dirty="0" smtClean="0"/>
              <a:t>-Pulse Transmit Time (PTT) found with both ECG and PPG</a:t>
            </a:r>
          </a:p>
          <a:p>
            <a:r>
              <a:rPr lang="en-US" dirty="0" smtClean="0"/>
              <a:t>-HR is obtained from ECG</a:t>
            </a:r>
          </a:p>
          <a:p>
            <a:r>
              <a:rPr lang="en-US" dirty="0" smtClean="0"/>
              <a:t>-BPn-1 is the previously estimated BP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a,b,c</a:t>
            </a:r>
            <a:r>
              <a:rPr lang="en-US" dirty="0" smtClean="0"/>
              <a:t> and d can be found with the least</a:t>
            </a:r>
          </a:p>
          <a:p>
            <a:r>
              <a:rPr lang="en-US" dirty="0"/>
              <a:t>s</a:t>
            </a:r>
            <a:r>
              <a:rPr lang="en-US" dirty="0" smtClean="0"/>
              <a:t>quare method.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12" y="4255426"/>
            <a:ext cx="4165600" cy="2214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27" y="2939313"/>
            <a:ext cx="277216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High-Level Hardware Block Diagram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3E7-9E45-4648-8FFE-75A09D578725}" type="datetime1">
              <a:rPr lang="en-CA" smtClean="0"/>
              <a:t>27/09/2017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Health Monitor - Jean Sebastien Pivin 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47E9-82D8-4625-80A9-B0A3132739B5}" type="slidenum">
              <a:rPr lang="en-CA" smtClean="0"/>
              <a:t>9</a:t>
            </a:fld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8" y="1467813"/>
            <a:ext cx="11231958" cy="4408599"/>
          </a:xfrm>
        </p:spPr>
      </p:pic>
    </p:spTree>
    <p:extLst>
      <p:ext uri="{BB962C8B-B14F-4D97-AF65-F5344CB8AC3E}">
        <p14:creationId xmlns:p14="http://schemas.microsoft.com/office/powerpoint/2010/main" val="19062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2541</TotalTime>
  <Words>583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Metropolitan</vt:lpstr>
      <vt:lpstr>Personal Health Monitor</vt:lpstr>
      <vt:lpstr>Motivation</vt:lpstr>
      <vt:lpstr>Outline</vt:lpstr>
      <vt:lpstr>Introduction</vt:lpstr>
      <vt:lpstr>Vital Signs</vt:lpstr>
      <vt:lpstr>Vital Signs (cont’d)</vt:lpstr>
      <vt:lpstr>Existing Instrumentation</vt:lpstr>
      <vt:lpstr>Cuffless Blood Pressure Estimation</vt:lpstr>
      <vt:lpstr>High-Level Hardware Block Diagram</vt:lpstr>
      <vt:lpstr>High-Level Software Block Diagram</vt:lpstr>
      <vt:lpstr>Timeline</vt:lpstr>
      <vt:lpstr>Budget</vt:lpstr>
      <vt:lpstr>Risks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Monitor</dc:title>
  <dc:creator>Windows User</dc:creator>
  <cp:lastModifiedBy>Admin lab</cp:lastModifiedBy>
  <cp:revision>53</cp:revision>
  <dcterms:created xsi:type="dcterms:W3CDTF">2017-09-25T18:16:55Z</dcterms:created>
  <dcterms:modified xsi:type="dcterms:W3CDTF">2017-09-27T12:44:17Z</dcterms:modified>
</cp:coreProperties>
</file>