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58400" cy="777240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C216D"/>
    <a:srgbClr val="873AC0"/>
    <a:srgbClr val="AA72D4"/>
    <a:srgbClr val="7343C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56" autoAdjust="0"/>
  </p:normalViewPr>
  <p:slideViewPr>
    <p:cSldViewPr snapToGrid="0">
      <p:cViewPr varScale="1">
        <p:scale>
          <a:sx n="102" d="100"/>
          <a:sy n="102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470895"/>
          </a:xfrm>
          <a:prstGeom prst="rect">
            <a:avLst/>
          </a:prstGeom>
        </p:spPr>
        <p:txBody>
          <a:bodyPr vert="horz" lIns="94160" tIns="47080" rIns="94160" bIns="4708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470895"/>
          </a:xfrm>
          <a:prstGeom prst="rect">
            <a:avLst/>
          </a:prstGeom>
        </p:spPr>
        <p:txBody>
          <a:bodyPr vert="horz" lIns="94160" tIns="47080" rIns="94160" bIns="47080" rtlCol="0"/>
          <a:lstStyle>
            <a:lvl1pPr algn="r">
              <a:defRPr sz="1200"/>
            </a:lvl1pPr>
          </a:lstStyle>
          <a:p>
            <a:fld id="{58580389-FBAB-4C88-94F7-C023B34CCEE6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73163"/>
            <a:ext cx="4095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60" tIns="47080" rIns="94160" bIns="4708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516678"/>
            <a:ext cx="5679440" cy="3695462"/>
          </a:xfrm>
          <a:prstGeom prst="rect">
            <a:avLst/>
          </a:prstGeom>
        </p:spPr>
        <p:txBody>
          <a:bodyPr vert="horz" lIns="94160" tIns="47080" rIns="94160" bIns="470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60" tIns="47080" rIns="94160" bIns="4708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8914407"/>
            <a:ext cx="3076363" cy="470894"/>
          </a:xfrm>
          <a:prstGeom prst="rect">
            <a:avLst/>
          </a:prstGeom>
        </p:spPr>
        <p:txBody>
          <a:bodyPr vert="horz" lIns="94160" tIns="47080" rIns="94160" bIns="47080" rtlCol="0" anchor="b"/>
          <a:lstStyle>
            <a:lvl1pPr algn="r">
              <a:defRPr sz="1200"/>
            </a:lvl1pPr>
          </a:lstStyle>
          <a:p>
            <a:fld id="{D70DF583-A47C-4572-96EB-771E2ACDF6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78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1775" y="1173163"/>
            <a:ext cx="4095750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made it so that if the printer crops the edges of the photos its ok, you don’t need to move the photos away from the edges of the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DF583-A47C-4572-96EB-771E2ACDF62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8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2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4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7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1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6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8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9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7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F303-C485-482F-BC2E-D7FEE2FF225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B936-9D8A-492D-93E9-9DD6538A7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6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0EAE81-E9B6-466A-92AD-2034CC126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9763" b="4961"/>
          <a:stretch/>
        </p:blipFill>
        <p:spPr bwMode="auto">
          <a:xfrm>
            <a:off x="0" y="3585134"/>
            <a:ext cx="5359243" cy="368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247E6-5AF8-465F-BBB0-FBA4F5E785F9}"/>
              </a:ext>
            </a:extLst>
          </p:cNvPr>
          <p:cNvSpPr txBox="1"/>
          <p:nvPr/>
        </p:nvSpPr>
        <p:spPr>
          <a:xfrm>
            <a:off x="0" y="1365261"/>
            <a:ext cx="5359243" cy="2158668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pPr>
              <a:lnSpc>
                <a:spcPct val="117000"/>
              </a:lnSpc>
            </a:pPr>
            <a:r>
              <a:rPr lang="en-US" sz="1500" b="1" dirty="0">
                <a:latin typeface="Avenir Next LT Pro" panose="020B0504020202020204" pitchFamily="34" charset="0"/>
              </a:rPr>
              <a:t>A Switcher </a:t>
            </a:r>
            <a:r>
              <a:rPr lang="en-US" sz="1500" dirty="0">
                <a:latin typeface="Avenir Next LT Pro" panose="020B0504020202020204" pitchFamily="34" charset="0"/>
              </a:rPr>
              <a:t>is an </a:t>
            </a:r>
            <a:r>
              <a:rPr lang="en-US" sz="1500" b="1" dirty="0">
                <a:latin typeface="Avenir Next LT Pro" panose="020B0504020202020204" pitchFamily="34" charset="0"/>
              </a:rPr>
              <a:t>Arduino</a:t>
            </a:r>
            <a:r>
              <a:rPr lang="en-US" sz="1500" dirty="0">
                <a:latin typeface="Avenir Next LT Pro" panose="020B0504020202020204" pitchFamily="34" charset="0"/>
              </a:rPr>
              <a:t>-based Internet-Of-Things device that controls a household light switch with a little servo motor.  I used Embarcadero’s </a:t>
            </a:r>
            <a:r>
              <a:rPr lang="en-US" sz="1500" b="1" dirty="0">
                <a:latin typeface="Avenir Next LT Pro" panose="020B0504020202020204" pitchFamily="34" charset="0"/>
              </a:rPr>
              <a:t>C++ Builder </a:t>
            </a:r>
            <a:r>
              <a:rPr lang="en-US" sz="1500" dirty="0">
                <a:latin typeface="Avenir Next LT Pro" panose="020B0504020202020204" pitchFamily="34" charset="0"/>
              </a:rPr>
              <a:t>to build an </a:t>
            </a:r>
            <a:r>
              <a:rPr lang="en-US" sz="1500" b="1" dirty="0">
                <a:latin typeface="Avenir Next LT Pro" panose="020B0504020202020204" pitchFamily="34" charset="0"/>
              </a:rPr>
              <a:t>Android</a:t>
            </a:r>
            <a:r>
              <a:rPr lang="en-US" sz="1500" dirty="0">
                <a:latin typeface="Avenir Next LT Pro" panose="020B0504020202020204" pitchFamily="34" charset="0"/>
              </a:rPr>
              <a:t> application, which communicates with the Switcher using </a:t>
            </a:r>
            <a:r>
              <a:rPr lang="en-US" sz="1500" b="1" dirty="0">
                <a:latin typeface="Avenir Next LT Pro" panose="020B0504020202020204" pitchFamily="34" charset="0"/>
              </a:rPr>
              <a:t>WiFi</a:t>
            </a:r>
            <a:r>
              <a:rPr lang="en-US" sz="1500" dirty="0">
                <a:latin typeface="Avenir Next LT Pro" panose="020B0504020202020204" pitchFamily="34" charset="0"/>
              </a:rPr>
              <a:t>.  It allows the user to toggle the light switch in real-time or in the future, and updates when the light is switched manually.  The Switcher is</a:t>
            </a:r>
            <a:r>
              <a:rPr lang="en-US" sz="1500" b="1" dirty="0">
                <a:latin typeface="Avenir Next LT Pro" panose="020B0504020202020204" pitchFamily="34" charset="0"/>
              </a:rPr>
              <a:t> lithium-ion</a:t>
            </a:r>
            <a:r>
              <a:rPr lang="en-US" sz="1500" dirty="0">
                <a:latin typeface="Avenir Next LT Pro" panose="020B0504020202020204" pitchFamily="34" charset="0"/>
              </a:rPr>
              <a:t> battery powered and rechargeable.</a:t>
            </a:r>
            <a:endParaRPr lang="en-CA" sz="1500" dirty="0">
              <a:latin typeface="Avenir Next LT Pro" panose="020B050402020202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2109053-7C7B-4442-AFD6-72B040756B63}"/>
              </a:ext>
            </a:extLst>
          </p:cNvPr>
          <p:cNvSpPr/>
          <p:nvPr/>
        </p:nvSpPr>
        <p:spPr>
          <a:xfrm>
            <a:off x="4344397" y="6046822"/>
            <a:ext cx="895637" cy="633936"/>
          </a:xfrm>
          <a:prstGeom prst="wedgeRectCallout">
            <a:avLst>
              <a:gd name="adj1" fmla="val -20268"/>
              <a:gd name="adj2" fmla="val -64285"/>
            </a:avLst>
          </a:prstGeom>
          <a:solidFill>
            <a:srgbClr val="873AC0"/>
          </a:solidFill>
          <a:ln w="38100">
            <a:solidFill>
              <a:srgbClr val="4C216D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WiFi Chip</a:t>
            </a:r>
            <a:endParaRPr lang="en-CA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C07A8-10FA-4E7F-B2CA-CA84E6FDC431}"/>
              </a:ext>
            </a:extLst>
          </p:cNvPr>
          <p:cNvGrpSpPr/>
          <p:nvPr/>
        </p:nvGrpSpPr>
        <p:grpSpPr>
          <a:xfrm>
            <a:off x="5359244" y="1364713"/>
            <a:ext cx="4699157" cy="5906596"/>
            <a:chOff x="5359243" y="808530"/>
            <a:chExt cx="4699157" cy="59065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D49B34-03D3-41E9-B8AE-3E359146C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" b="-1"/>
            <a:stretch/>
          </p:blipFill>
          <p:spPr>
            <a:xfrm>
              <a:off x="5359243" y="809626"/>
              <a:ext cx="4638749" cy="5905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285FE5-2825-4C1D-94DF-C478CA3A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750" t="2333" r="19" b="3170"/>
            <a:stretch/>
          </p:blipFill>
          <p:spPr>
            <a:xfrm>
              <a:off x="9997992" y="808530"/>
              <a:ext cx="60408" cy="5906592"/>
            </a:xfrm>
            <a:prstGeom prst="rect">
              <a:avLst/>
            </a:prstGeom>
          </p:spPr>
        </p:pic>
      </p:grp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20BD0F7-4344-4D06-A5A9-1E4EC7007A7D}"/>
              </a:ext>
            </a:extLst>
          </p:cNvPr>
          <p:cNvSpPr/>
          <p:nvPr/>
        </p:nvSpPr>
        <p:spPr>
          <a:xfrm>
            <a:off x="3146248" y="3687024"/>
            <a:ext cx="1987727" cy="400809"/>
          </a:xfrm>
          <a:prstGeom prst="wedgeRectCallout">
            <a:avLst>
              <a:gd name="adj1" fmla="val -21056"/>
              <a:gd name="adj2" fmla="val 63590"/>
            </a:avLst>
          </a:prstGeom>
          <a:solidFill>
            <a:srgbClr val="873AC0"/>
          </a:solidFill>
          <a:ln w="38100">
            <a:solidFill>
              <a:srgbClr val="4C216D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Microcontroller</a:t>
            </a:r>
            <a:endParaRPr lang="en-CA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C962AA4-44E7-45CC-97AF-D31874F39316}"/>
              </a:ext>
            </a:extLst>
          </p:cNvPr>
          <p:cNvSpPr/>
          <p:nvPr/>
        </p:nvSpPr>
        <p:spPr>
          <a:xfrm>
            <a:off x="159053" y="3742290"/>
            <a:ext cx="1197360" cy="633936"/>
          </a:xfrm>
          <a:prstGeom prst="wedgeRectCallout">
            <a:avLst>
              <a:gd name="adj1" fmla="val 56101"/>
              <a:gd name="adj2" fmla="val -20713"/>
            </a:avLst>
          </a:prstGeom>
          <a:solidFill>
            <a:srgbClr val="873AC0"/>
          </a:solidFill>
          <a:ln w="38100">
            <a:solidFill>
              <a:srgbClr val="4C216D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Motor Junction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F041411-BB70-4E86-9778-07C3741957D9}"/>
              </a:ext>
            </a:extLst>
          </p:cNvPr>
          <p:cNvSpPr/>
          <p:nvPr/>
        </p:nvSpPr>
        <p:spPr>
          <a:xfrm>
            <a:off x="187628" y="5499393"/>
            <a:ext cx="1197360" cy="633936"/>
          </a:xfrm>
          <a:prstGeom prst="wedgeRectCallout">
            <a:avLst>
              <a:gd name="adj1" fmla="val 55306"/>
              <a:gd name="adj2" fmla="val 21358"/>
            </a:avLst>
          </a:prstGeom>
          <a:solidFill>
            <a:srgbClr val="873AC0"/>
          </a:solidFill>
          <a:ln w="38100">
            <a:solidFill>
              <a:srgbClr val="4C216D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Battery Charger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F7D71-3507-41FE-B029-B9644F27D8CF}"/>
              </a:ext>
            </a:extLst>
          </p:cNvPr>
          <p:cNvSpPr txBox="1"/>
          <p:nvPr/>
        </p:nvSpPr>
        <p:spPr>
          <a:xfrm>
            <a:off x="8336556" y="1364709"/>
            <a:ext cx="166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Christopher</a:t>
            </a:r>
          </a:p>
          <a:p>
            <a:pPr algn="r"/>
            <a:r>
              <a:rPr lang="fr-CA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Becher</a:t>
            </a:r>
            <a:endParaRPr lang="en-CA" sz="100" dirty="0">
              <a:solidFill>
                <a:schemeClr val="bg2">
                  <a:lumMod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37129-EF97-48DF-993B-F63694BFF8EC}"/>
              </a:ext>
            </a:extLst>
          </p:cNvPr>
          <p:cNvSpPr txBox="1"/>
          <p:nvPr/>
        </p:nvSpPr>
        <p:spPr>
          <a:xfrm>
            <a:off x="1610381" y="402205"/>
            <a:ext cx="7259306" cy="800412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pPr algn="ctr">
              <a:lnSpc>
                <a:spcPct val="117000"/>
              </a:lnSpc>
            </a:pPr>
            <a:r>
              <a:rPr lang="en-US" sz="4800" b="1" dirty="0">
                <a:latin typeface="Avenir Next LT Pro" panose="020B0504020202020204" pitchFamily="34" charset="0"/>
              </a:rPr>
              <a:t>Project SWITCHY</a:t>
            </a:r>
            <a:endParaRPr lang="en-CA" sz="48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116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Becher, Christopher</dc:creator>
  <cp:lastModifiedBy>Becher, Christopher</cp:lastModifiedBy>
  <cp:revision>19</cp:revision>
  <cp:lastPrinted>2021-05-10T17:44:52Z</cp:lastPrinted>
  <dcterms:created xsi:type="dcterms:W3CDTF">2021-05-09T22:30:17Z</dcterms:created>
  <dcterms:modified xsi:type="dcterms:W3CDTF">2021-05-11T13:39:33Z</dcterms:modified>
</cp:coreProperties>
</file>