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9" r:id="rId12"/>
    <p:sldId id="272" r:id="rId13"/>
    <p:sldId id="266" r:id="rId14"/>
    <p:sldId id="267" r:id="rId15"/>
    <p:sldId id="270" r:id="rId16"/>
    <p:sldId id="27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A90-9F01-4C7D-8CA3-539C4F745E5D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E6244-B9D9-4799-B20B-B5308CEF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E6244-B9D9-4799-B20B-B5308CEFA2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8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3180AAA-72A8-46DA-9E27-E09A3ED76BF1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7E05-0401-4353-A134-1117BA131CE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A4E-56D8-42F4-BFAB-940A2300ACF0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8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B89A-AF87-4819-BD7F-053D96DCA2A7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691D-8E35-4835-BFAE-857DB057741F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A78E-C170-49DF-8109-F7478D5E411D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267-E42A-460E-8F85-FA39F1458316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1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1642-11E6-49E8-BDD8-FA2B8061264B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7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A5B-7AB9-4F8C-8884-EE15F0551CAF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7FD9-FE03-4F62-9732-17B59CC4F79B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E77D-BF57-4F1A-83B2-19C947303E75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42EE-0741-416C-B57F-E1E9511BA457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A632-9399-43CF-8DC9-A253C8C20317}" type="datetime1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EFEF-6C2F-478D-9D6E-37BAC469ECCE}" type="datetime1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F864-AC43-4041-B5AF-2E1C0B998162}" type="datetime1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6A8D-BA25-49B1-B5B0-FC3F4CC712B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458-B6A1-4A44-8C0E-C246E29C0759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157702-B80E-43B3-ADE2-C3E9EBE4E053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BADB60-90D9-470D-B356-6AF249F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4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3086" y="1964267"/>
            <a:ext cx="7517039" cy="2421464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D.A.R.K. </a:t>
            </a:r>
            <a:r>
              <a:rPr lang="en-US" sz="6600" dirty="0" smtClean="0"/>
              <a:t>Lock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Youri</a:t>
            </a:r>
            <a:r>
              <a:rPr lang="en-US" dirty="0" smtClean="0"/>
              <a:t> Lavoie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9510" y="4146385"/>
            <a:ext cx="270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(Dual Authentication RFID Keypad)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10131424" cy="36491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Mostly surface mount (excluding headers, push button, and crystal)</a:t>
            </a:r>
          </a:p>
          <a:p>
            <a:r>
              <a:rPr lang="en-US" sz="2400" dirty="0" smtClean="0"/>
              <a:t>Surface mount advantages</a:t>
            </a:r>
          </a:p>
          <a:p>
            <a:pPr lvl="1"/>
            <a:r>
              <a:rPr lang="en-US" sz="2000" dirty="0" smtClean="0"/>
              <a:t>More compact design</a:t>
            </a:r>
          </a:p>
          <a:p>
            <a:pPr lvl="1"/>
            <a:r>
              <a:rPr lang="en-US" sz="2000" dirty="0" smtClean="0"/>
              <a:t>Low component height allows for PCB to be contained below TFT breakout board</a:t>
            </a:r>
          </a:p>
          <a:p>
            <a:r>
              <a:rPr lang="en-US" sz="2200" dirty="0" smtClean="0"/>
              <a:t>Surface mount disadvantages</a:t>
            </a:r>
          </a:p>
          <a:p>
            <a:pPr lvl="1"/>
            <a:r>
              <a:rPr lang="en-US" sz="2000" dirty="0" smtClean="0"/>
              <a:t>More difficult to solder</a:t>
            </a:r>
          </a:p>
          <a:p>
            <a:pPr lvl="1"/>
            <a:r>
              <a:rPr lang="en-US" sz="2000" dirty="0" smtClean="0"/>
              <a:t>Requires more research for components to replace previously planned through-hole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15" y="2065867"/>
            <a:ext cx="5620996" cy="4071020"/>
          </a:xfr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fr-CA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119499"/>
            <a:ext cx="4995334" cy="4671702"/>
          </a:xfrm>
        </p:spPr>
        <p:txBody>
          <a:bodyPr>
            <a:normAutofit/>
          </a:bodyPr>
          <a:lstStyle/>
          <a:p>
            <a:r>
              <a:rPr lang="fr-CA" dirty="0" err="1" smtClean="0"/>
              <a:t>Still</a:t>
            </a:r>
            <a:r>
              <a:rPr lang="fr-CA" dirty="0" smtClean="0"/>
              <a:t> WIP and </a:t>
            </a:r>
            <a:r>
              <a:rPr lang="fr-CA" dirty="0" err="1" smtClean="0"/>
              <a:t>very</a:t>
            </a:r>
            <a:r>
              <a:rPr lang="fr-CA" dirty="0" smtClean="0"/>
              <a:t> </a:t>
            </a:r>
            <a:r>
              <a:rPr lang="fr-CA" dirty="0" err="1" smtClean="0"/>
              <a:t>barebones</a:t>
            </a:r>
            <a:endParaRPr lang="fr-CA" dirty="0" smtClean="0"/>
          </a:p>
          <a:p>
            <a:r>
              <a:rPr lang="fr-CA" dirty="0" smtClean="0"/>
              <a:t>Basic serial </a:t>
            </a:r>
            <a:r>
              <a:rPr lang="fr-CA" dirty="0" err="1" smtClean="0"/>
              <a:t>controls</a:t>
            </a:r>
            <a:endParaRPr lang="fr-CA" dirty="0" smtClean="0"/>
          </a:p>
          <a:p>
            <a:r>
              <a:rPr lang="fr-CA" dirty="0" err="1" smtClean="0"/>
              <a:t>Writes</a:t>
            </a:r>
            <a:r>
              <a:rPr lang="fr-CA" dirty="0" smtClean="0"/>
              <a:t> up to 10 </a:t>
            </a:r>
            <a:r>
              <a:rPr lang="fr-CA" dirty="0" err="1" smtClean="0"/>
              <a:t>users</a:t>
            </a:r>
            <a:r>
              <a:rPr lang="fr-CA" dirty="0" smtClean="0"/>
              <a:t>’ </a:t>
            </a:r>
            <a:r>
              <a:rPr lang="fr-CA" dirty="0" err="1" smtClean="0"/>
              <a:t>details</a:t>
            </a:r>
            <a:r>
              <a:rPr lang="fr-CA" dirty="0" smtClean="0"/>
              <a:t> to </a:t>
            </a:r>
            <a:r>
              <a:rPr lang="fr-CA" dirty="0" err="1" smtClean="0"/>
              <a:t>microcontroller</a:t>
            </a:r>
            <a:r>
              <a:rPr lang="fr-CA" dirty="0" smtClean="0"/>
              <a:t> EEPROM</a:t>
            </a:r>
          </a:p>
          <a:p>
            <a:r>
              <a:rPr lang="fr-CA" dirty="0" smtClean="0"/>
              <a:t>User </a:t>
            </a:r>
            <a:r>
              <a:rPr lang="fr-CA" dirty="0" err="1" smtClean="0"/>
              <a:t>details</a:t>
            </a:r>
            <a:r>
              <a:rPr lang="fr-CA" dirty="0" smtClean="0"/>
              <a:t> </a:t>
            </a:r>
            <a:r>
              <a:rPr lang="fr-CA" dirty="0" err="1" smtClean="0"/>
              <a:t>stored</a:t>
            </a:r>
            <a:r>
              <a:rPr lang="fr-CA" dirty="0" smtClean="0"/>
              <a:t> in .</a:t>
            </a:r>
            <a:r>
              <a:rPr lang="fr-CA" dirty="0" err="1" smtClean="0"/>
              <a:t>txt</a:t>
            </a:r>
            <a:r>
              <a:rPr lang="fr-CA" dirty="0" smtClean="0"/>
              <a:t> files </a:t>
            </a:r>
            <a:r>
              <a:rPr lang="fr-CA" dirty="0" err="1" smtClean="0"/>
              <a:t>selectable</a:t>
            </a:r>
            <a:r>
              <a:rPr lang="fr-CA" dirty="0" smtClean="0"/>
              <a:t> </a:t>
            </a:r>
            <a:r>
              <a:rPr lang="fr-CA" dirty="0" err="1" smtClean="0"/>
              <a:t>through</a:t>
            </a:r>
            <a:r>
              <a:rPr lang="fr-CA" dirty="0" smtClean="0"/>
              <a:t> combo box</a:t>
            </a:r>
          </a:p>
          <a:p>
            <a:pPr lvl="1"/>
            <a:r>
              <a:rPr lang="fr-CA" dirty="0" smtClean="0"/>
              <a:t>Line 1: </a:t>
            </a:r>
            <a:r>
              <a:rPr lang="fr-CA" dirty="0" err="1" smtClean="0"/>
              <a:t>Username</a:t>
            </a:r>
            <a:endParaRPr lang="fr-CA" dirty="0" smtClean="0"/>
          </a:p>
          <a:p>
            <a:pPr lvl="1"/>
            <a:r>
              <a:rPr lang="fr-CA" dirty="0" smtClean="0"/>
              <a:t>Line 2: </a:t>
            </a:r>
            <a:r>
              <a:rPr lang="fr-CA" dirty="0" err="1" smtClean="0"/>
              <a:t>Whether</a:t>
            </a:r>
            <a:r>
              <a:rPr lang="fr-CA" dirty="0" smtClean="0"/>
              <a:t> or not user </a:t>
            </a:r>
            <a:r>
              <a:rPr lang="fr-CA" dirty="0" err="1" smtClean="0"/>
              <a:t>is</a:t>
            </a:r>
            <a:r>
              <a:rPr lang="fr-CA" dirty="0" smtClean="0"/>
              <a:t> active</a:t>
            </a:r>
          </a:p>
          <a:p>
            <a:pPr lvl="1"/>
            <a:r>
              <a:rPr lang="fr-CA" dirty="0" smtClean="0"/>
              <a:t>Line 3: PIN</a:t>
            </a:r>
          </a:p>
          <a:p>
            <a:pPr lvl="1"/>
            <a:r>
              <a:rPr lang="fr-CA" dirty="0" smtClean="0"/>
              <a:t>Line 4: RFID tag unique identifier (UID)</a:t>
            </a:r>
            <a:endParaRPr lang="en-US" dirty="0" smtClean="0"/>
          </a:p>
          <a:p>
            <a:r>
              <a:rPr lang="en-US" dirty="0" smtClean="0"/>
              <a:t>Writing anything other than the intended values will cause the lock to not work properl</a:t>
            </a:r>
            <a:r>
              <a:rPr lang="en-US" dirty="0"/>
              <a:t>y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17" y="2141538"/>
            <a:ext cx="3765754" cy="3649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3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A" sz="2400" dirty="0" err="1" smtClean="0"/>
              <a:t>Currently</a:t>
            </a:r>
            <a:r>
              <a:rPr lang="fr-CA" sz="2400" dirty="0" smtClean="0"/>
              <a:t> </a:t>
            </a:r>
            <a:r>
              <a:rPr lang="fr-CA" sz="2400" dirty="0" err="1" smtClean="0"/>
              <a:t>behind</a:t>
            </a:r>
            <a:r>
              <a:rPr lang="fr-CA" sz="2400" dirty="0" smtClean="0"/>
              <a:t> </a:t>
            </a:r>
            <a:r>
              <a:rPr lang="fr-CA" sz="2400" dirty="0" err="1" smtClean="0"/>
              <a:t>schedule</a:t>
            </a:r>
            <a:endParaRPr lang="fr-CA" sz="2400" dirty="0" smtClean="0"/>
          </a:p>
          <a:p>
            <a:r>
              <a:rPr lang="fr-CA" sz="2400" dirty="0" smtClean="0"/>
              <a:t>GUI </a:t>
            </a:r>
            <a:r>
              <a:rPr lang="fr-CA" sz="2400" dirty="0" err="1" smtClean="0"/>
              <a:t>still</a:t>
            </a:r>
            <a:r>
              <a:rPr lang="fr-CA" sz="2400" dirty="0" smtClean="0"/>
              <a:t> WIP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27" y="2141538"/>
            <a:ext cx="4400133" cy="3649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Milestones</a:t>
            </a:r>
            <a:r>
              <a:rPr lang="fr-CA" dirty="0" smtClean="0"/>
              <a:t> (1</a:t>
            </a:r>
            <a:r>
              <a:rPr lang="fr-CA" baseline="30000" dirty="0" smtClean="0"/>
              <a:t>st</a:t>
            </a:r>
            <a:r>
              <a:rPr lang="fr-CA" dirty="0" smtClean="0"/>
              <a:t> </a:t>
            </a:r>
            <a:r>
              <a:rPr lang="fr-CA" dirty="0" err="1" smtClean="0"/>
              <a:t>Semester</a:t>
            </a:r>
            <a:r>
              <a:rPr lang="fr-CA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2390606"/>
            <a:ext cx="10215684" cy="21364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Milestones</a:t>
            </a:r>
            <a:r>
              <a:rPr lang="fr-CA" dirty="0" smtClean="0"/>
              <a:t> (2</a:t>
            </a:r>
            <a:r>
              <a:rPr lang="fr-CA" baseline="30000" dirty="0" smtClean="0"/>
              <a:t>nd</a:t>
            </a:r>
            <a:r>
              <a:rPr lang="fr-CA" dirty="0" smtClean="0"/>
              <a:t> </a:t>
            </a:r>
            <a:r>
              <a:rPr lang="fr-CA" dirty="0" err="1" smtClean="0"/>
              <a:t>semester</a:t>
            </a:r>
            <a:r>
              <a:rPr lang="fr-CA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62" y="2406856"/>
            <a:ext cx="10215684" cy="31474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Revision</a:t>
            </a:r>
            <a:r>
              <a:rPr lang="fr-CA" dirty="0"/>
              <a:t> v1.0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riddled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minor issues, but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functional</a:t>
            </a:r>
            <a:endParaRPr lang="en-US" dirty="0"/>
          </a:p>
          <a:p>
            <a:r>
              <a:rPr lang="en-US" dirty="0"/>
              <a:t>Revision v1.2 addressed </a:t>
            </a:r>
            <a:r>
              <a:rPr lang="en-US" dirty="0" smtClean="0"/>
              <a:t>those issues</a:t>
            </a:r>
            <a:endParaRPr lang="en-US" dirty="0"/>
          </a:p>
          <a:p>
            <a:pPr lvl="1"/>
            <a:r>
              <a:rPr lang="en-US" dirty="0"/>
              <a:t>Adapted</a:t>
            </a:r>
            <a:r>
              <a:rPr lang="fr-CA" dirty="0"/>
              <a:t> TFT header to </a:t>
            </a:r>
            <a:r>
              <a:rPr lang="en-US" dirty="0"/>
              <a:t>accommodate</a:t>
            </a:r>
            <a:r>
              <a:rPr lang="fr-CA" dirty="0"/>
              <a:t> for compatible LCD</a:t>
            </a:r>
            <a:endParaRPr lang="en-US" dirty="0"/>
          </a:p>
          <a:p>
            <a:pPr lvl="1"/>
            <a:r>
              <a:rPr lang="en-US" dirty="0" smtClean="0"/>
              <a:t>Changed horizontal</a:t>
            </a:r>
            <a:r>
              <a:rPr lang="fr-CA" dirty="0" smtClean="0"/>
              <a:t> </a:t>
            </a:r>
            <a:r>
              <a:rPr lang="fr-CA" dirty="0"/>
              <a:t>headers to </a:t>
            </a:r>
            <a:r>
              <a:rPr lang="fr-CA" dirty="0" smtClean="0"/>
              <a:t>correct </a:t>
            </a:r>
            <a:r>
              <a:rPr lang="fr-CA" dirty="0"/>
              <a:t>pitch</a:t>
            </a:r>
          </a:p>
          <a:p>
            <a:pPr lvl="1"/>
            <a:r>
              <a:rPr lang="fr-CA" dirty="0"/>
              <a:t>Buzzer </a:t>
            </a:r>
            <a:r>
              <a:rPr lang="en-US" dirty="0"/>
              <a:t>actually</a:t>
            </a:r>
            <a:r>
              <a:rPr lang="fr-CA" dirty="0"/>
              <a:t> </a:t>
            </a:r>
            <a:r>
              <a:rPr lang="en-US" dirty="0"/>
              <a:t>connected</a:t>
            </a:r>
            <a:r>
              <a:rPr lang="fr-CA" dirty="0"/>
              <a:t> to PWM pin</a:t>
            </a:r>
          </a:p>
          <a:p>
            <a:pPr lvl="1"/>
            <a:r>
              <a:rPr lang="fr-CA" dirty="0"/>
              <a:t>No components on </a:t>
            </a:r>
            <a:r>
              <a:rPr lang="en-US" dirty="0"/>
              <a:t>bottom</a:t>
            </a:r>
            <a:r>
              <a:rPr lang="fr-CA" dirty="0"/>
              <a:t> </a:t>
            </a:r>
            <a:r>
              <a:rPr lang="en-US" dirty="0"/>
              <a:t>copper</a:t>
            </a:r>
          </a:p>
          <a:p>
            <a:pPr lvl="1"/>
            <a:r>
              <a:rPr lang="en-US" dirty="0"/>
              <a:t>Optimized</a:t>
            </a:r>
            <a:r>
              <a:rPr lang="fr-CA" dirty="0"/>
              <a:t> component and </a:t>
            </a:r>
            <a:r>
              <a:rPr lang="fr-CA" dirty="0" err="1"/>
              <a:t>mounting</a:t>
            </a:r>
            <a:r>
              <a:rPr lang="fr-CA" dirty="0"/>
              <a:t> </a:t>
            </a:r>
            <a:r>
              <a:rPr lang="fr-CA" dirty="0" err="1"/>
              <a:t>hole</a:t>
            </a:r>
            <a:r>
              <a:rPr lang="fr-CA" dirty="0"/>
              <a:t> </a:t>
            </a:r>
            <a:r>
              <a:rPr lang="en-US" dirty="0"/>
              <a:t>positioning</a:t>
            </a:r>
            <a:r>
              <a:rPr lang="fr-CA" dirty="0"/>
              <a:t> </a:t>
            </a:r>
            <a:endParaRPr lang="fr-CA" dirty="0" smtClean="0"/>
          </a:p>
          <a:p>
            <a:r>
              <a:rPr lang="en-US" dirty="0" smtClean="0"/>
              <a:t>Striker lock solenoid would be better for real </a:t>
            </a:r>
            <a:r>
              <a:rPr lang="fr-CA" dirty="0" smtClean="0"/>
              <a:t>world </a:t>
            </a:r>
            <a:r>
              <a:rPr lang="fr-CA" dirty="0" err="1" smtClean="0"/>
              <a:t>implementation</a:t>
            </a:r>
            <a:endParaRPr lang="fr-CA" dirty="0" smtClean="0"/>
          </a:p>
          <a:p>
            <a:r>
              <a:rPr lang="fr-CA" dirty="0" err="1" smtClean="0"/>
              <a:t>Using</a:t>
            </a:r>
            <a:r>
              <a:rPr lang="fr-CA" dirty="0" smtClean="0"/>
              <a:t> components </a:t>
            </a:r>
            <a:r>
              <a:rPr lang="en-US" dirty="0" smtClean="0"/>
              <a:t>rated for outdoor use would increase viable deployment </a:t>
            </a:r>
            <a:r>
              <a:rPr lang="fr-CA" dirty="0" smtClean="0"/>
              <a:t>locations</a:t>
            </a:r>
          </a:p>
          <a:p>
            <a:r>
              <a:rPr lang="fr-CA" dirty="0" err="1" smtClean="0"/>
              <a:t>Placing</a:t>
            </a:r>
            <a:r>
              <a:rPr lang="fr-CA" dirty="0" smtClean="0"/>
              <a:t> </a:t>
            </a:r>
            <a:r>
              <a:rPr lang="fr-CA" dirty="0" err="1" smtClean="0"/>
              <a:t>device</a:t>
            </a:r>
            <a:r>
              <a:rPr lang="fr-CA" dirty="0" smtClean="0"/>
              <a:t> in an enclosure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9600" b="1" dirty="0" smtClean="0"/>
              <a:t>QUESTIONS?</a:t>
            </a:r>
            <a:endParaRPr lang="en-US" sz="9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 smtClean="0"/>
              <a:t>Thank</a:t>
            </a:r>
            <a:r>
              <a:rPr lang="fr-CA" dirty="0" smtClean="0"/>
              <a:t> </a:t>
            </a:r>
            <a:r>
              <a:rPr lang="fr-CA" dirty="0" err="1" smtClean="0"/>
              <a:t>you</a:t>
            </a:r>
            <a:r>
              <a:rPr lang="fr-CA" dirty="0"/>
              <a:t> </a:t>
            </a:r>
            <a:r>
              <a:rPr lang="fr-CA" dirty="0" smtClean="0"/>
              <a:t>for </a:t>
            </a:r>
            <a:r>
              <a:rPr lang="fr-CA" dirty="0" err="1" smtClean="0"/>
              <a:t>listening</a:t>
            </a:r>
            <a:r>
              <a:rPr lang="fr-CA" dirty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Necessity to conceptualize and build a project</a:t>
            </a:r>
          </a:p>
          <a:p>
            <a:r>
              <a:rPr lang="en-US" sz="2800" dirty="0" smtClean="0"/>
              <a:t>Desire to create a practical, commonly used device</a:t>
            </a:r>
          </a:p>
          <a:p>
            <a:pPr lvl="1"/>
            <a:r>
              <a:rPr lang="en-US" sz="2400" dirty="0" smtClean="0"/>
              <a:t>Door security systems are widely used in</a:t>
            </a:r>
            <a:r>
              <a:rPr lang="fr-CA" sz="2400" dirty="0" smtClean="0"/>
              <a:t> </a:t>
            </a:r>
            <a:r>
              <a:rPr lang="en-US" sz="2400" dirty="0" smtClean="0"/>
              <a:t>professional/residential</a:t>
            </a:r>
            <a:r>
              <a:rPr lang="fr-CA" sz="2400" dirty="0" smtClean="0"/>
              <a:t> settings</a:t>
            </a:r>
          </a:p>
          <a:p>
            <a:r>
              <a:rPr lang="en-US" sz="2800" dirty="0" smtClean="0"/>
              <a:t>Deepen knowledge of Arduino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400" dirty="0" smtClean="0"/>
              <a:t>Introduction</a:t>
            </a:r>
          </a:p>
          <a:p>
            <a:r>
              <a:rPr lang="fr-CA" sz="2400" dirty="0" smtClean="0"/>
              <a:t>Block </a:t>
            </a:r>
            <a:r>
              <a:rPr lang="fr-CA" sz="2400" dirty="0" err="1" smtClean="0"/>
              <a:t>Diagram</a:t>
            </a:r>
            <a:endParaRPr lang="fr-CA" sz="2400" dirty="0" smtClean="0"/>
          </a:p>
          <a:p>
            <a:r>
              <a:rPr lang="en-US" sz="2400" dirty="0"/>
              <a:t>ATMega644P, </a:t>
            </a:r>
            <a:r>
              <a:rPr lang="en-US" sz="2400" dirty="0" smtClean="0"/>
              <a:t>Keypad</a:t>
            </a:r>
          </a:p>
          <a:p>
            <a:r>
              <a:rPr lang="fr-CA" sz="2400" dirty="0" smtClean="0"/>
              <a:t>Power</a:t>
            </a:r>
          </a:p>
          <a:p>
            <a:r>
              <a:rPr lang="fr-CA" sz="2400" dirty="0"/>
              <a:t>PN532 RFID, TFT </a:t>
            </a:r>
            <a:r>
              <a:rPr lang="fr-CA" sz="2400" dirty="0" smtClean="0"/>
              <a:t>LCD</a:t>
            </a:r>
          </a:p>
          <a:p>
            <a:r>
              <a:rPr lang="fr-CA" sz="2400" dirty="0" err="1"/>
              <a:t>Buzzer</a:t>
            </a:r>
            <a:r>
              <a:rPr lang="fr-CA" sz="2400" dirty="0"/>
              <a:t>, </a:t>
            </a:r>
            <a:r>
              <a:rPr lang="fr-CA" sz="2400" dirty="0" err="1"/>
              <a:t>Solenoid</a:t>
            </a:r>
            <a:endParaRPr lang="fr-CA" sz="2400" dirty="0" smtClean="0"/>
          </a:p>
          <a:p>
            <a:r>
              <a:rPr lang="fr-CA" sz="2400" dirty="0" err="1"/>
              <a:t>Layout</a:t>
            </a:r>
            <a:endParaRPr lang="fr-CA" sz="2400" dirty="0" smtClean="0"/>
          </a:p>
          <a:p>
            <a:r>
              <a:rPr lang="fr-CA" sz="2400" dirty="0" err="1"/>
              <a:t>Milestones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Utilizes dual authentication for maximum security/versatility</a:t>
            </a:r>
          </a:p>
          <a:p>
            <a:pPr lvl="1"/>
            <a:r>
              <a:rPr lang="en-US" sz="2400" dirty="0" smtClean="0"/>
              <a:t>RFID tag/card = Physical authentication </a:t>
            </a:r>
          </a:p>
          <a:p>
            <a:pPr lvl="1"/>
            <a:r>
              <a:rPr lang="en-US" sz="2400" dirty="0" smtClean="0"/>
              <a:t>PIN = Knowledge-based authentication</a:t>
            </a:r>
            <a:endParaRPr lang="en-US" dirty="0" smtClean="0"/>
          </a:p>
          <a:p>
            <a:r>
              <a:rPr lang="en-US" sz="2600" dirty="0" smtClean="0"/>
              <a:t>Easy to use</a:t>
            </a:r>
          </a:p>
          <a:p>
            <a:pPr lvl="1"/>
            <a:r>
              <a:rPr lang="en-US" sz="2400" dirty="0" smtClean="0"/>
              <a:t>Audio and visual feedback is quickly provided to the user in the form of instructions, failure and success cues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Block </a:t>
            </a:r>
            <a:r>
              <a:rPr lang="fr-CA" dirty="0" err="1" smtClean="0"/>
              <a:t>Diagram</a:t>
            </a:r>
            <a:endParaRPr lang="en-US" dirty="0"/>
          </a:p>
        </p:txBody>
      </p:sp>
      <p:pic>
        <p:nvPicPr>
          <p:cNvPr id="37" name="Content Placeholder 3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21" y="2141538"/>
            <a:ext cx="6292983" cy="36496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ATMega644P, Keypad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820" y="1893888"/>
            <a:ext cx="40349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 smtClean="0"/>
              <a:t>AtMega644P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Powered by </a:t>
            </a:r>
            <a:r>
              <a:rPr lang="en-US" sz="2000" dirty="0" err="1" smtClean="0"/>
              <a:t>Sanguino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Bootloader configured via JTAG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Programed via USB to Serial converter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16MHz Crystal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 err="1" smtClean="0"/>
              <a:t>Keypad</a:t>
            </a:r>
            <a:endParaRPr lang="fr-CA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4x3 </a:t>
            </a:r>
            <a:r>
              <a:rPr lang="fr-CA" sz="2000" dirty="0"/>
              <a:t>m</a:t>
            </a:r>
            <a:r>
              <a:rPr lang="fr-CA" sz="2000" dirty="0" smtClean="0"/>
              <a:t>atrix style</a:t>
            </a:r>
            <a:endParaRPr lang="en-US" sz="20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10" y="1893888"/>
            <a:ext cx="6078950" cy="36496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97" y="4353849"/>
            <a:ext cx="4995863" cy="1614155"/>
          </a:xfr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21192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12.0V – 2.0A from wall adapter, used by solenoid</a:t>
            </a:r>
          </a:p>
          <a:p>
            <a:r>
              <a:rPr lang="en-US" sz="2400" dirty="0" smtClean="0"/>
              <a:t>5.0V, used by MC, buzzer, TFT LCD</a:t>
            </a:r>
          </a:p>
          <a:p>
            <a:r>
              <a:rPr lang="en-US" sz="2400" dirty="0" smtClean="0"/>
              <a:t>3.3V, used by PN532 board</a:t>
            </a:r>
          </a:p>
          <a:p>
            <a:r>
              <a:rPr lang="en-US" sz="2400" dirty="0" smtClean="0"/>
              <a:t>Power LED for diagnostics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5428"/>
            <a:ext cx="10131425" cy="1456267"/>
          </a:xfrm>
        </p:spPr>
        <p:txBody>
          <a:bodyPr/>
          <a:lstStyle/>
          <a:p>
            <a:r>
              <a:rPr lang="fr-CA" dirty="0" smtClean="0"/>
              <a:t>PN532 RFID, TFT LCD</a:t>
            </a:r>
            <a:br>
              <a:rPr lang="fr-CA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CA" sz="2000" dirty="0" smtClean="0"/>
              <a:t>PN532 RFID</a:t>
            </a:r>
          </a:p>
          <a:p>
            <a:pPr lvl="1"/>
            <a:r>
              <a:rPr lang="fr-CA" sz="1800" dirty="0" smtClean="0"/>
              <a:t>Reader/</a:t>
            </a:r>
            <a:r>
              <a:rPr lang="fr-CA" sz="1800" dirty="0" err="1" smtClean="0"/>
              <a:t>Writer</a:t>
            </a:r>
            <a:r>
              <a:rPr lang="fr-CA" sz="1800" dirty="0" smtClean="0"/>
              <a:t> </a:t>
            </a:r>
            <a:r>
              <a:rPr lang="fr-CA" sz="1800" dirty="0" err="1" smtClean="0"/>
              <a:t>breakout</a:t>
            </a:r>
            <a:r>
              <a:rPr lang="fr-CA" sz="1800" dirty="0" smtClean="0"/>
              <a:t> </a:t>
            </a:r>
            <a:r>
              <a:rPr lang="fr-CA" sz="1800" dirty="0" err="1" smtClean="0"/>
              <a:t>board</a:t>
            </a:r>
            <a:endParaRPr lang="fr-CA" sz="1800" dirty="0" smtClean="0"/>
          </a:p>
          <a:p>
            <a:pPr lvl="1"/>
            <a:r>
              <a:rPr lang="fr-CA" sz="1800" dirty="0" smtClean="0"/>
              <a:t>Uses 3.3V</a:t>
            </a:r>
          </a:p>
          <a:p>
            <a:pPr lvl="1"/>
            <a:r>
              <a:rPr lang="fr-CA" sz="1800" dirty="0" err="1" smtClean="0"/>
              <a:t>Communicates</a:t>
            </a:r>
            <a:r>
              <a:rPr lang="fr-CA" sz="1800" dirty="0" smtClean="0"/>
              <a:t> via SPI</a:t>
            </a:r>
            <a:endParaRPr lang="en-US" sz="1800" dirty="0" smtClean="0"/>
          </a:p>
          <a:p>
            <a:pPr lvl="1"/>
            <a:r>
              <a:rPr lang="fr-CA" sz="1800" dirty="0" smtClean="0"/>
              <a:t>Uses 4050 buffer to </a:t>
            </a:r>
            <a:r>
              <a:rPr lang="fr-CA" sz="1800" dirty="0" err="1" smtClean="0"/>
              <a:t>reduce</a:t>
            </a:r>
            <a:r>
              <a:rPr lang="fr-CA" sz="1800" dirty="0" smtClean="0"/>
              <a:t> 5.0V </a:t>
            </a:r>
            <a:r>
              <a:rPr lang="fr-CA" sz="1800" dirty="0" err="1" smtClean="0"/>
              <a:t>signals</a:t>
            </a:r>
            <a:r>
              <a:rPr lang="fr-CA" sz="1800" dirty="0" smtClean="0"/>
              <a:t> </a:t>
            </a:r>
            <a:r>
              <a:rPr lang="fr-CA" sz="1800" dirty="0" err="1" smtClean="0"/>
              <a:t>from</a:t>
            </a:r>
            <a:r>
              <a:rPr lang="fr-CA" sz="1800" dirty="0" smtClean="0"/>
              <a:t> MC to 3.3V</a:t>
            </a:r>
          </a:p>
          <a:p>
            <a:r>
              <a:rPr lang="fr-CA" sz="2000" dirty="0" smtClean="0"/>
              <a:t>TFT LCD</a:t>
            </a:r>
          </a:p>
          <a:p>
            <a:pPr lvl="1"/>
            <a:r>
              <a:rPr lang="fr-CA" sz="1800" dirty="0" smtClean="0"/>
              <a:t>2.2</a:t>
            </a:r>
            <a:r>
              <a:rPr lang="en-US" sz="1800" dirty="0" smtClean="0"/>
              <a:t>” TFT LCD display</a:t>
            </a:r>
          </a:p>
          <a:p>
            <a:pPr lvl="1"/>
            <a:r>
              <a:rPr lang="fr-CA" sz="1800" dirty="0" smtClean="0"/>
              <a:t>Uses 5.0V, but </a:t>
            </a:r>
            <a:r>
              <a:rPr lang="fr-CA" sz="1800" dirty="0" err="1" smtClean="0"/>
              <a:t>can</a:t>
            </a:r>
            <a:r>
              <a:rPr lang="fr-CA" sz="1800" dirty="0" smtClean="0"/>
              <a:t> </a:t>
            </a:r>
            <a:r>
              <a:rPr lang="fr-CA" sz="1800" dirty="0" err="1" smtClean="0"/>
              <a:t>also</a:t>
            </a:r>
            <a:r>
              <a:rPr lang="fr-CA" sz="1800" dirty="0" smtClean="0"/>
              <a:t> use 3.3V</a:t>
            </a:r>
            <a:endParaRPr lang="en-US" sz="1800" dirty="0" smtClean="0"/>
          </a:p>
          <a:p>
            <a:pPr lvl="1"/>
            <a:r>
              <a:rPr lang="fr-CA" sz="1800" dirty="0" err="1" smtClean="0"/>
              <a:t>Communicates</a:t>
            </a:r>
            <a:r>
              <a:rPr lang="fr-CA" sz="1800" dirty="0" smtClean="0"/>
              <a:t> via SPI</a:t>
            </a:r>
            <a:endParaRPr lang="en-US" sz="1800" dirty="0" smtClean="0"/>
          </a:p>
          <a:p>
            <a:pPr lvl="1"/>
            <a:r>
              <a:rPr lang="fr-CA" sz="1800" dirty="0" err="1" smtClean="0"/>
              <a:t>Allows</a:t>
            </a:r>
            <a:r>
              <a:rPr lang="fr-CA" sz="1800" dirty="0" smtClean="0"/>
              <a:t> for </a:t>
            </a:r>
            <a:r>
              <a:rPr lang="fr-CA" sz="1800" dirty="0" err="1" smtClean="0"/>
              <a:t>clearer</a:t>
            </a:r>
            <a:r>
              <a:rPr lang="fr-CA" sz="1800" dirty="0"/>
              <a:t> </a:t>
            </a:r>
            <a:r>
              <a:rPr lang="fr-CA" sz="1800" dirty="0" err="1" smtClean="0"/>
              <a:t>visual</a:t>
            </a:r>
            <a:r>
              <a:rPr lang="fr-CA" sz="1800" dirty="0" smtClean="0"/>
              <a:t> output to </a:t>
            </a:r>
            <a:r>
              <a:rPr lang="fr-CA" sz="1800" dirty="0" err="1" smtClean="0"/>
              <a:t>users</a:t>
            </a:r>
            <a:endParaRPr lang="fr-CA" sz="1800" dirty="0" smtClean="0"/>
          </a:p>
          <a:p>
            <a:pPr lvl="1"/>
            <a:r>
              <a:rPr lang="fr-CA" sz="1800" dirty="0" err="1" smtClean="0"/>
              <a:t>Included</a:t>
            </a:r>
            <a:r>
              <a:rPr lang="fr-CA" sz="1800" dirty="0" smtClean="0"/>
              <a:t> SD </a:t>
            </a:r>
            <a:r>
              <a:rPr lang="fr-CA" sz="1800" dirty="0" err="1" smtClean="0"/>
              <a:t>Card</a:t>
            </a:r>
            <a:r>
              <a:rPr lang="fr-CA" sz="1800" dirty="0" smtClean="0"/>
              <a:t> slot support on </a:t>
            </a:r>
            <a:r>
              <a:rPr lang="fr-CA" sz="1800" dirty="0" err="1" smtClean="0"/>
              <a:t>breakout</a:t>
            </a:r>
            <a:r>
              <a:rPr lang="fr-CA" sz="1800" dirty="0" smtClean="0"/>
              <a:t> </a:t>
            </a:r>
            <a:r>
              <a:rPr lang="fr-CA" sz="1800" dirty="0" err="1" smtClean="0"/>
              <a:t>board</a:t>
            </a:r>
            <a:endParaRPr lang="fr-CA" sz="1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401194"/>
            <a:ext cx="4995862" cy="31303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Buzzer</a:t>
            </a:r>
            <a:r>
              <a:rPr lang="fr-CA" dirty="0" smtClean="0"/>
              <a:t>, </a:t>
            </a:r>
            <a:r>
              <a:rPr lang="fr-CA" dirty="0" err="1" smtClean="0"/>
              <a:t>Solenoid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Buzzer</a:t>
            </a:r>
          </a:p>
          <a:p>
            <a:pPr lvl="1"/>
            <a:r>
              <a:rPr lang="en-US" sz="1800" dirty="0" smtClean="0"/>
              <a:t>Uses PWM pin from MC to generate different audio cues</a:t>
            </a:r>
          </a:p>
          <a:p>
            <a:r>
              <a:rPr lang="en-US" sz="2000" dirty="0" smtClean="0"/>
              <a:t>Solenoid</a:t>
            </a:r>
          </a:p>
          <a:p>
            <a:pPr lvl="1"/>
            <a:r>
              <a:rPr lang="en-US" sz="1800" dirty="0" smtClean="0"/>
              <a:t>Fail-secure electromagnet</a:t>
            </a:r>
          </a:p>
          <a:p>
            <a:pPr lvl="1"/>
            <a:r>
              <a:rPr lang="en-US" sz="1800" dirty="0" smtClean="0"/>
              <a:t>High current rushes through coil generating strong electromagnetic field, causing bolt  retracting motion</a:t>
            </a:r>
          </a:p>
          <a:p>
            <a:pPr lvl="1"/>
            <a:r>
              <a:rPr lang="en-US" sz="1800" dirty="0" smtClean="0"/>
              <a:t>Spring re-engages bolt after current ceases to be supplied to coil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7" y="2141538"/>
            <a:ext cx="2542053" cy="3649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DB60-90D9-470D-B356-6AF249FA1C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249</TotalTime>
  <Words>497</Words>
  <Application>Microsoft Office PowerPoint</Application>
  <PresentationFormat>Widescreen</PresentationFormat>
  <Paragraphs>112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D.A.R.K. Lock</vt:lpstr>
      <vt:lpstr>Motivation</vt:lpstr>
      <vt:lpstr>Outline</vt:lpstr>
      <vt:lpstr>Introduction</vt:lpstr>
      <vt:lpstr>Block Diagram</vt:lpstr>
      <vt:lpstr>ATMega644P, Keypad</vt:lpstr>
      <vt:lpstr>Power</vt:lpstr>
      <vt:lpstr>PN532 RFID, TFT LCD </vt:lpstr>
      <vt:lpstr>Buzzer, Solenoid</vt:lpstr>
      <vt:lpstr>Layout</vt:lpstr>
      <vt:lpstr>Layout</vt:lpstr>
      <vt:lpstr>GUI</vt:lpstr>
      <vt:lpstr>Milestones</vt:lpstr>
      <vt:lpstr>Milestones (1st Semester)</vt:lpstr>
      <vt:lpstr>Milestones (2nd semester)</vt:lpstr>
      <vt:lpstr>Proposed Improvements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Authentication Door Lock</dc:title>
  <dc:creator>Admin lab</dc:creator>
  <cp:lastModifiedBy>Admin lab</cp:lastModifiedBy>
  <cp:revision>21</cp:revision>
  <dcterms:created xsi:type="dcterms:W3CDTF">2015-11-03T22:26:35Z</dcterms:created>
  <dcterms:modified xsi:type="dcterms:W3CDTF">2016-04-28T17:36:59Z</dcterms:modified>
</cp:coreProperties>
</file>