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40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64A47-14C5-4368-A4B5-01DFFFC25793}" type="datetimeFigureOut">
              <a:rPr lang="en-CA" smtClean="0"/>
              <a:t>20/10/2016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33DB8-B7CD-468F-AD11-BB1BC64D9B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6635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298A-0EBE-4105-9D5D-5418F402EA61}" type="datetime1">
              <a:rPr lang="en-CA" smtClean="0"/>
              <a:t>20/10/2016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H-Bridge Controller Design</a:t>
            </a:r>
            <a:endParaRPr lang="en-C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3C6-B397-4CE3-8F34-CEE75FCB4E04}" type="slidenum">
              <a:rPr lang="en-CA" smtClean="0"/>
              <a:t>‹#›</a:t>
            </a:fld>
            <a:endParaRPr lang="en-CA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4BEB-22CA-4347-819E-87748E2CFC39}" type="datetime1">
              <a:rPr lang="en-CA" smtClean="0"/>
              <a:t>20/10/2016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H-Bridge Controller Design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3C6-B397-4CE3-8F34-CEE75FCB4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EBC3F-C924-4337-A9DB-081B971D69C9}" type="datetime1">
              <a:rPr lang="en-CA" smtClean="0"/>
              <a:t>20/10/2016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H-Bridge Controller Design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3C6-B397-4CE3-8F34-CEE75FCB4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1F11-3D79-4168-BB73-F0B4589DE8E5}" type="datetime1">
              <a:rPr lang="en-CA" smtClean="0"/>
              <a:t>20/10/2016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H-Bridge Controller Design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3C6-B397-4CE3-8F34-CEE75FCB4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E857-5B48-40C1-BDBD-7EFF455659B5}" type="datetime1">
              <a:rPr lang="en-CA" smtClean="0"/>
              <a:t>20/10/2016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H-Bridge Controller Design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34273C6-B397-4CE3-8F34-CEE75FCB4E04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A6B-3290-4DDC-8B60-3DC9B002C66C}" type="datetime1">
              <a:rPr lang="en-CA" smtClean="0"/>
              <a:t>20/10/2016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H-Bridge Controller Design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3C6-B397-4CE3-8F34-CEE75FCB4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E571-B22A-40EC-8B48-8C4785B7F1D2}" type="datetime1">
              <a:rPr lang="en-CA" smtClean="0"/>
              <a:t>20/10/2016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H-Bridge Controller Design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3C6-B397-4CE3-8F34-CEE75FCB4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0CCA-692E-4A85-AB08-0D214F85AFF2}" type="datetime1">
              <a:rPr lang="en-CA" smtClean="0"/>
              <a:t>20/10/2016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H-Bridge Controller Design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3C6-B397-4CE3-8F34-CEE75FCB4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0876-7BEC-4314-B28D-29FB2A74A63E}" type="datetime1">
              <a:rPr lang="en-CA" smtClean="0"/>
              <a:t>20/10/2016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H-Bridge Controller Design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3C6-B397-4CE3-8F34-CEE75FCB4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AB84-04F3-4AE7-9C8A-FE1F2CC06D0D}" type="datetime1">
              <a:rPr lang="en-CA" smtClean="0"/>
              <a:t>20/10/2016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H-Bridge Controller Design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3C6-B397-4CE3-8F34-CEE75FCB4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7657-062F-4542-AD8E-C1F01E50C0C4}" type="datetime1">
              <a:rPr lang="en-CA" smtClean="0"/>
              <a:t>20/10/2016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H-Bridge Controller Design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3C6-B397-4CE3-8F34-CEE75FCB4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9802D36-D20C-41E2-A4D7-9CFD92271157}" type="datetime1">
              <a:rPr lang="en-CA" smtClean="0"/>
              <a:t>20/10/2016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r>
              <a:rPr lang="en-CA" smtClean="0"/>
              <a:t>H-Bridge Controller Design</a:t>
            </a:r>
            <a:endParaRPr lang="en-C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34273C6-B397-4CE3-8F34-CEE75FCB4E04}" type="slidenum">
              <a:rPr lang="en-CA" smtClean="0"/>
              <a:t>‹#›</a:t>
            </a:fld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mtClean="0"/>
              <a:t>Dual H-bridge </a:t>
            </a:r>
            <a:r>
              <a:rPr lang="en-CA" dirty="0" smtClean="0"/>
              <a:t>Motor Controller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 smtClean="0"/>
              <a:t>Hussam</a:t>
            </a:r>
            <a:r>
              <a:rPr lang="en-CA" dirty="0" smtClean="0"/>
              <a:t> Al-</a:t>
            </a:r>
            <a:r>
              <a:rPr lang="en-CA" dirty="0" err="1" smtClean="0"/>
              <a:t>Hertani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Choosing FET Drivers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Logic circuit (e.g. Microcontroller) capable of generating 3.3v/5v. </a:t>
            </a:r>
          </a:p>
          <a:p>
            <a:r>
              <a:rPr lang="en-CA" dirty="0" smtClean="0"/>
              <a:t>The IRF9540/IRF540 FETs require a V</a:t>
            </a:r>
            <a:r>
              <a:rPr lang="en-CA" baseline="-25000" dirty="0" smtClean="0"/>
              <a:t>GS</a:t>
            </a:r>
            <a:r>
              <a:rPr lang="en-CA" dirty="0" smtClean="0"/>
              <a:t> of at least 10 volts to adequately open the drain-source </a:t>
            </a:r>
            <a:r>
              <a:rPr lang="en-CA" dirty="0"/>
              <a:t>c</a:t>
            </a:r>
            <a:r>
              <a:rPr lang="en-CA" dirty="0" smtClean="0"/>
              <a:t>hannel. </a:t>
            </a:r>
          </a:p>
          <a:p>
            <a:pPr lvl="1"/>
            <a:r>
              <a:rPr lang="en-CA" dirty="0" smtClean="0"/>
              <a:t>Typically we can set the V</a:t>
            </a:r>
            <a:r>
              <a:rPr lang="en-CA" baseline="-25000" dirty="0" smtClean="0"/>
              <a:t>GS</a:t>
            </a:r>
            <a:r>
              <a:rPr lang="en-CA" dirty="0" smtClean="0"/>
              <a:t> voltage to be the same as the motor voltage.</a:t>
            </a:r>
          </a:p>
          <a:p>
            <a:r>
              <a:rPr lang="en-CA" dirty="0" smtClean="0"/>
              <a:t>We can use BJTs to help us level shift 3.3 or 5v logic to the motor voltage. </a:t>
            </a:r>
          </a:p>
          <a:p>
            <a:r>
              <a:rPr lang="en-CA" dirty="0" smtClean="0"/>
              <a:t>A better solution is to use a MOSFET Driver chip such as the 4427 chip. This provides faster rise/fall times which makes PWM easier to implement</a:t>
            </a:r>
          </a:p>
          <a:p>
            <a:pPr lvl="1"/>
            <a:r>
              <a:rPr lang="en-CA" dirty="0" smtClean="0"/>
              <a:t>The 4427 chip is able to charge and discharge gate capacitance quickly and efficiently </a:t>
            </a:r>
          </a:p>
          <a:p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H-Bridge Controller Design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3C6-B397-4CE3-8F34-CEE75FCB4E04}" type="slidenum">
              <a:rPr lang="en-CA" smtClean="0"/>
              <a:t>10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5364088" y="6093296"/>
            <a:ext cx="33843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We used the 4427 chip</a:t>
            </a:r>
            <a:endParaRPr lang="en-CA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Down Arrow 6"/>
          <p:cNvSpPr/>
          <p:nvPr/>
        </p:nvSpPr>
        <p:spPr>
          <a:xfrm rot="5400000">
            <a:off x="4565427" y="5955853"/>
            <a:ext cx="504056" cy="77894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Block Diagram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H-Bridge Controller Design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3C6-B397-4CE3-8F34-CEE75FCB4E04}" type="slidenum">
              <a:rPr lang="en-CA" smtClean="0"/>
              <a:t>11</a:t>
            </a:fld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611560" y="2132856"/>
            <a:ext cx="1296144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Micro-controller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3563888" y="2132856"/>
            <a:ext cx="115212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4427</a:t>
            </a:r>
          </a:p>
          <a:p>
            <a:pPr algn="ctr"/>
            <a:r>
              <a:rPr lang="en-CA" dirty="0" smtClean="0"/>
              <a:t>MOSFET</a:t>
            </a:r>
          </a:p>
          <a:p>
            <a:pPr algn="ctr"/>
            <a:r>
              <a:rPr lang="en-CA" dirty="0" smtClean="0"/>
              <a:t>Driver</a:t>
            </a:r>
            <a:endParaRPr lang="en-CA" dirty="0"/>
          </a:p>
        </p:txBody>
      </p:sp>
      <p:sp>
        <p:nvSpPr>
          <p:cNvPr id="11" name="Right Arrow 10"/>
          <p:cNvSpPr/>
          <p:nvPr/>
        </p:nvSpPr>
        <p:spPr>
          <a:xfrm>
            <a:off x="1907704" y="2492896"/>
            <a:ext cx="360040" cy="21602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07704" y="3573016"/>
            <a:ext cx="360040" cy="21602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67744" y="2132856"/>
            <a:ext cx="864096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Logic</a:t>
            </a:r>
          </a:p>
          <a:p>
            <a:pPr algn="ctr"/>
            <a:r>
              <a:rPr lang="en-CA" sz="1600" dirty="0" smtClean="0"/>
              <a:t>Circuit</a:t>
            </a:r>
            <a:endParaRPr lang="en-CA" sz="1600" dirty="0"/>
          </a:p>
        </p:txBody>
      </p:sp>
      <p:sp>
        <p:nvSpPr>
          <p:cNvPr id="14" name="Right Arrow 13"/>
          <p:cNvSpPr/>
          <p:nvPr/>
        </p:nvSpPr>
        <p:spPr>
          <a:xfrm>
            <a:off x="3131840" y="2492896"/>
            <a:ext cx="432048" cy="21602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3131840" y="3645024"/>
            <a:ext cx="432048" cy="21602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48064" y="2204864"/>
            <a:ext cx="2448272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MOSFET</a:t>
            </a:r>
          </a:p>
          <a:p>
            <a:pPr algn="ctr"/>
            <a:r>
              <a:rPr lang="en-CA" dirty="0" smtClean="0"/>
              <a:t>H-Bridge Circuit</a:t>
            </a:r>
            <a:endParaRPr lang="en-CA" dirty="0"/>
          </a:p>
        </p:txBody>
      </p:sp>
      <p:sp>
        <p:nvSpPr>
          <p:cNvPr id="17" name="Right Arrow 16"/>
          <p:cNvSpPr/>
          <p:nvPr/>
        </p:nvSpPr>
        <p:spPr>
          <a:xfrm>
            <a:off x="4716016" y="2492896"/>
            <a:ext cx="432048" cy="21602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716016" y="3717032"/>
            <a:ext cx="432048" cy="21602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63888" y="3356992"/>
            <a:ext cx="115212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4427</a:t>
            </a:r>
          </a:p>
          <a:p>
            <a:pPr algn="ctr"/>
            <a:r>
              <a:rPr lang="en-CA" dirty="0" smtClean="0"/>
              <a:t>MOSFET</a:t>
            </a:r>
          </a:p>
          <a:p>
            <a:pPr algn="ctr"/>
            <a:r>
              <a:rPr lang="en-CA" dirty="0" smtClean="0"/>
              <a:t>Driver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Logic Circuit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Placed between the microcontroller and the 4427 MOSFET drivers.</a:t>
            </a:r>
          </a:p>
          <a:p>
            <a:r>
              <a:rPr lang="en-CA" dirty="0" smtClean="0"/>
              <a:t>Used to facilitate speed control via pulse width </a:t>
            </a:r>
            <a:r>
              <a:rPr lang="en-CA" dirty="0"/>
              <a:t>m</a:t>
            </a:r>
            <a:r>
              <a:rPr lang="en-CA" dirty="0" smtClean="0"/>
              <a:t>odulation</a:t>
            </a:r>
          </a:p>
          <a:p>
            <a:r>
              <a:rPr lang="en-CA" dirty="0" smtClean="0"/>
              <a:t>Used to ensure that the power supply is never short circuited</a:t>
            </a:r>
          </a:p>
          <a:p>
            <a:r>
              <a:rPr lang="en-CA" dirty="0" smtClean="0"/>
              <a:t>Requires the use of only 2 AND gates per H-bridge. </a:t>
            </a:r>
          </a:p>
          <a:p>
            <a:r>
              <a:rPr lang="en-CA" dirty="0" smtClean="0"/>
              <a:t>A single quad 2-input AND chip (7408) can be used for both H-bridges</a:t>
            </a:r>
          </a:p>
          <a:p>
            <a:pPr>
              <a:buNone/>
            </a:pPr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H-Bridge Controller Design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3C6-B397-4CE3-8F34-CEE75FCB4E04}" type="slidenum">
              <a:rPr lang="en-CA" smtClean="0"/>
              <a:t>12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FlyBack</a:t>
            </a:r>
            <a:r>
              <a:rPr lang="en-CA" dirty="0" smtClean="0"/>
              <a:t> Diodes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Diodes added to smooth out the inductive spikes created whenever the motors are turned ON or OFF.</a:t>
            </a:r>
          </a:p>
          <a:p>
            <a:r>
              <a:rPr lang="en-CA" dirty="0" smtClean="0"/>
              <a:t>HEXFETS already have body </a:t>
            </a:r>
            <a:r>
              <a:rPr lang="en-CA" dirty="0"/>
              <a:t>d</a:t>
            </a:r>
            <a:r>
              <a:rPr lang="en-CA" dirty="0" smtClean="0"/>
              <a:t>iodes that perform this function</a:t>
            </a:r>
          </a:p>
          <a:p>
            <a:r>
              <a:rPr lang="en-CA" dirty="0" smtClean="0"/>
              <a:t>We decided to add additional 1A fast response </a:t>
            </a:r>
            <a:r>
              <a:rPr lang="en-CA" dirty="0" err="1" smtClean="0"/>
              <a:t>Schottky</a:t>
            </a:r>
            <a:r>
              <a:rPr lang="en-CA" dirty="0" smtClean="0"/>
              <a:t> diodes (1N5817) just to be safe.    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H-Bridge Controller Design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3C6-B397-4CE3-8F34-CEE75FCB4E04}" type="slidenum">
              <a:rPr lang="en-CA" smtClean="0"/>
              <a:t>13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CA" dirty="0" smtClean="0"/>
              <a:t>Schematic – 1 H-bridge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H-Bridge Controller Design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3C6-B397-4CE3-8F34-CEE75FCB4E04}" type="slidenum">
              <a:rPr lang="en-CA" smtClean="0"/>
              <a:t>14</a:t>
            </a:fld>
            <a:endParaRPr lang="en-CA"/>
          </a:p>
        </p:txBody>
      </p:sp>
      <p:pic>
        <p:nvPicPr>
          <p:cNvPr id="8" name="Picture 7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770671"/>
            <a:ext cx="8784976" cy="34189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Schematic – Both H-bridges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H-Bridge Controller Design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3C6-B397-4CE3-8F34-CEE75FCB4E04}" type="slidenum">
              <a:rPr lang="en-CA" smtClean="0"/>
              <a:t>15</a:t>
            </a:fld>
            <a:endParaRPr lang="en-CA"/>
          </a:p>
        </p:txBody>
      </p:sp>
      <p:pic>
        <p:nvPicPr>
          <p:cNvPr id="6" name="Picture 5" descr="2H-Bridgepcb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196752"/>
            <a:ext cx="7337330" cy="5158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Layout Considerations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When laying out the high current traces, 40 Mil traces were used on both the bottom and top layers of the PCBs. </a:t>
            </a:r>
            <a:r>
              <a:rPr lang="en-CA" dirty="0" err="1" smtClean="0"/>
              <a:t>Vias</a:t>
            </a:r>
            <a:r>
              <a:rPr lang="en-CA" dirty="0" smtClean="0"/>
              <a:t> </a:t>
            </a:r>
            <a:r>
              <a:rPr lang="en-CA" dirty="0" smtClean="0"/>
              <a:t>were </a:t>
            </a:r>
            <a:r>
              <a:rPr lang="en-CA" dirty="0" smtClean="0"/>
              <a:t>used to connect them.</a:t>
            </a:r>
          </a:p>
          <a:p>
            <a:r>
              <a:rPr lang="en-CA" dirty="0" smtClean="0"/>
              <a:t>This had the effect of providing an effective 80mil trace widths (approximately 7A of current)</a:t>
            </a:r>
          </a:p>
          <a:p>
            <a:r>
              <a:rPr lang="en-CA" dirty="0" smtClean="0"/>
              <a:t>Power planes were used on a two layer board </a:t>
            </a:r>
          </a:p>
          <a:p>
            <a:pPr lvl="1"/>
            <a:r>
              <a:rPr lang="en-CA" dirty="0" smtClean="0"/>
              <a:t>Ground plane was placed on the bottom layer</a:t>
            </a:r>
          </a:p>
          <a:p>
            <a:pPr lvl="1"/>
            <a:r>
              <a:rPr lang="en-CA" dirty="0" smtClean="0"/>
              <a:t>Logic +5V/+3.3v and motor voltage power planes where both placed on the top copper layer</a:t>
            </a:r>
          </a:p>
          <a:p>
            <a:r>
              <a:rPr lang="en-CA" dirty="0" smtClean="0"/>
              <a:t>Power planes make the routing the board easier as well as provides large sources and sinks for the motor current.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H-Bridge Controller Design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3C6-B397-4CE3-8F34-CEE75FCB4E04}" type="slidenum">
              <a:rPr lang="en-CA" smtClean="0"/>
              <a:t>16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CA" dirty="0" smtClean="0"/>
              <a:t>Layout- Top Copper Layer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H-Bridge Controller Design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3C6-B397-4CE3-8F34-CEE75FCB4E04}" type="slidenum">
              <a:rPr lang="en-CA" smtClean="0"/>
              <a:t>17</a:t>
            </a:fld>
            <a:endParaRPr lang="en-CA"/>
          </a:p>
        </p:txBody>
      </p:sp>
      <p:pic>
        <p:nvPicPr>
          <p:cNvPr id="6" name="Picture 5" descr="top_lay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76" y="1052736"/>
            <a:ext cx="4153260" cy="52887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36104"/>
          </a:xfrm>
        </p:spPr>
        <p:txBody>
          <a:bodyPr/>
          <a:lstStyle/>
          <a:p>
            <a:r>
              <a:rPr lang="en-CA" dirty="0" smtClean="0"/>
              <a:t>Layout- Bottom Copper Layer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H-Bridge Controller Design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3C6-B397-4CE3-8F34-CEE75FCB4E04}" type="slidenum">
              <a:rPr lang="en-CA" smtClean="0"/>
              <a:t>18</a:t>
            </a:fld>
            <a:endParaRPr lang="en-CA"/>
          </a:p>
        </p:txBody>
      </p:sp>
      <p:pic>
        <p:nvPicPr>
          <p:cNvPr id="6" name="Picture 5" descr="bottom_lay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1124744"/>
            <a:ext cx="4138019" cy="53420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Specifications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Maximum Motor Current: 8A…limited by trace widths (can probably handle more though)</a:t>
            </a:r>
          </a:p>
          <a:p>
            <a:r>
              <a:rPr lang="en-CA" dirty="0" smtClean="0"/>
              <a:t>Maximum Motor Voltage: 18V (limited by 4427 driver….FETS can handle much more)</a:t>
            </a:r>
          </a:p>
          <a:p>
            <a:r>
              <a:rPr lang="en-CA" dirty="0" smtClean="0"/>
              <a:t>Maximum Logic Voltage: 5V</a:t>
            </a:r>
          </a:p>
          <a:p>
            <a:r>
              <a:rPr lang="en-CA" dirty="0" smtClean="0"/>
              <a:t>Maximum PWM Frequency: 100KHz (recommend to use 30-50KHz….depends on motor also)</a:t>
            </a:r>
          </a:p>
          <a:p>
            <a:r>
              <a:rPr lang="en-CA" dirty="0" smtClean="0"/>
              <a:t>Temperature Extremes: -15C  to 80C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H-Bridge Controller Design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3C6-B397-4CE3-8F34-CEE75FCB4E04}" type="slidenum">
              <a:rPr lang="en-CA" smtClean="0"/>
              <a:t>19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Motivation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Design a dual motor controller circuit capable of handling up to 7A of current per motor</a:t>
            </a:r>
          </a:p>
          <a:p>
            <a:r>
              <a:rPr lang="en-CA" dirty="0" smtClean="0"/>
              <a:t>Motor controller can control speed and direction of both motors</a:t>
            </a:r>
          </a:p>
          <a:p>
            <a:r>
              <a:rPr lang="en-CA" dirty="0" smtClean="0"/>
              <a:t>Can drive a single bipolar stepper motor</a:t>
            </a:r>
          </a:p>
          <a:p>
            <a:r>
              <a:rPr lang="en-CA" dirty="0" smtClean="0"/>
              <a:t>Can be used in many robotics applications 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H-Bridge Controller Design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3C6-B397-4CE3-8F34-CEE75FCB4E04}" type="slidenum">
              <a:rPr lang="en-CA" smtClean="0"/>
              <a:t>2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Milestones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CA" dirty="0" smtClean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H-Bridge Controller Design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3C6-B397-4CE3-8F34-CEE75FCB4E04}" type="slidenum">
              <a:rPr lang="en-CA" smtClean="0"/>
              <a:t>20</a:t>
            </a:fld>
            <a:endParaRPr lang="en-CA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1397000"/>
          <a:ext cx="6096000" cy="3469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Activity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Week #</a:t>
                      </a:r>
                      <a:endParaRPr lang="en-CA" dirty="0"/>
                    </a:p>
                  </a:txBody>
                  <a:tcPr/>
                </a:tc>
              </a:tr>
              <a:tr h="437024">
                <a:tc>
                  <a:txBody>
                    <a:bodyPr/>
                    <a:lstStyle/>
                    <a:p>
                      <a:r>
                        <a:rPr lang="en-CA" dirty="0" smtClean="0"/>
                        <a:t>Brainstorming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Week 1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Complete Breadboard Testing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Week 3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Design Layout and send it out for fabrication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Week 5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Order</a:t>
                      </a:r>
                      <a:r>
                        <a:rPr lang="en-CA" baseline="0" dirty="0" smtClean="0"/>
                        <a:t> Parts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Week 6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Receive PCB ,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populate PCB</a:t>
                      </a:r>
                      <a:r>
                        <a:rPr lang="en-CA" baseline="0" dirty="0" smtClean="0"/>
                        <a:t> &amp; Test PCB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Week 10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Extensive Testing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Week 13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Errors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Silk screen labels on the motor voltage power terminal were reversed!!!!!</a:t>
            </a:r>
          </a:p>
          <a:p>
            <a:r>
              <a:rPr lang="en-CA" dirty="0" smtClean="0"/>
              <a:t>Not good!</a:t>
            </a:r>
          </a:p>
          <a:p>
            <a:r>
              <a:rPr lang="en-CA" dirty="0" smtClean="0"/>
              <a:t>Lesson Learnt: Label all terminals with care</a:t>
            </a:r>
          </a:p>
          <a:p>
            <a:pPr>
              <a:buNone/>
            </a:pP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H-Bridge Controller Design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3C6-B397-4CE3-8F34-CEE75FCB4E04}" type="slidenum">
              <a:rPr lang="en-CA" smtClean="0"/>
              <a:t>21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Proposed Improvements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Increase trace widths to accommodate even more current.</a:t>
            </a:r>
          </a:p>
          <a:p>
            <a:r>
              <a:rPr lang="en-CA" dirty="0" smtClean="0"/>
              <a:t>Integrate a microcontroller with USB (ATMega32U4) on board</a:t>
            </a:r>
          </a:p>
          <a:p>
            <a:r>
              <a:rPr lang="en-CA" dirty="0" smtClean="0"/>
              <a:t>Integrate female headers for placement of sensors.</a:t>
            </a:r>
          </a:p>
          <a:p>
            <a:pPr lvl="1"/>
            <a:r>
              <a:rPr lang="en-CA" dirty="0" smtClean="0"/>
              <a:t>This way the circuit can be used as the brains of a wheeled mobile robot!!</a:t>
            </a:r>
          </a:p>
          <a:p>
            <a:r>
              <a:rPr lang="en-CA" dirty="0" smtClean="0"/>
              <a:t>Consider using the IRLU024N/ IRFU5505 HEXFETs. </a:t>
            </a:r>
          </a:p>
          <a:p>
            <a:pPr lvl="1"/>
            <a:r>
              <a:rPr lang="en-CA" dirty="0" smtClean="0"/>
              <a:t>Rated for less current (around 17A), but are cheaper and smaller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H-Bridge Controller Design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3C6-B397-4CE3-8F34-CEE75FCB4E04}" type="slidenum">
              <a:rPr lang="en-CA" smtClean="0"/>
              <a:t>22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Questions!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H-Bridge Controller Design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3C6-B397-4CE3-8F34-CEE75FCB4E04}" type="slidenum">
              <a:rPr lang="en-CA" smtClean="0"/>
              <a:t>23</a:t>
            </a:fld>
            <a:endParaRPr lang="en-CA"/>
          </a:p>
        </p:txBody>
      </p:sp>
      <p:pic>
        <p:nvPicPr>
          <p:cNvPr id="20484" name="Picture 4" descr="http://h3sean.com/wp-content/uploads/2010/10/Thinking-statu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1916832"/>
            <a:ext cx="2808312" cy="38295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Introduction to motor control</a:t>
            </a:r>
          </a:p>
          <a:p>
            <a:r>
              <a:rPr lang="en-CA" dirty="0" smtClean="0"/>
              <a:t>H-bridge motor controller design</a:t>
            </a:r>
          </a:p>
          <a:p>
            <a:r>
              <a:rPr lang="en-CA" dirty="0" smtClean="0"/>
              <a:t>Block diagram</a:t>
            </a:r>
          </a:p>
          <a:p>
            <a:r>
              <a:rPr lang="en-CA" dirty="0" smtClean="0"/>
              <a:t>Circuit design</a:t>
            </a:r>
          </a:p>
          <a:p>
            <a:r>
              <a:rPr lang="en-CA" dirty="0" smtClean="0"/>
              <a:t>Layout design</a:t>
            </a:r>
          </a:p>
          <a:p>
            <a:r>
              <a:rPr lang="en-CA" dirty="0" smtClean="0"/>
              <a:t>Specifications</a:t>
            </a:r>
          </a:p>
          <a:p>
            <a:r>
              <a:rPr lang="en-CA" dirty="0" smtClean="0"/>
              <a:t>Milestones</a:t>
            </a:r>
          </a:p>
          <a:p>
            <a:r>
              <a:rPr lang="en-CA" dirty="0" smtClean="0"/>
              <a:t>Future modifications</a:t>
            </a:r>
          </a:p>
          <a:p>
            <a:pPr>
              <a:buNone/>
            </a:pP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H-Bridge Controller Design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3C6-B397-4CE3-8F34-CEE75FCB4E04}" type="slidenum">
              <a:rPr lang="en-CA" smtClean="0"/>
              <a:t>3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Utilize discrete components to design a cost effective 7A dual motor controller</a:t>
            </a:r>
          </a:p>
          <a:p>
            <a:r>
              <a:rPr lang="en-CA" dirty="0" smtClean="0"/>
              <a:t>Many discrete solutions exist such as :</a:t>
            </a:r>
          </a:p>
          <a:p>
            <a:pPr lvl="1"/>
            <a:r>
              <a:rPr lang="en-CA" dirty="0" smtClean="0"/>
              <a:t>SN754410 dual 1A motor </a:t>
            </a:r>
            <a:r>
              <a:rPr lang="en-CA" dirty="0"/>
              <a:t>c</a:t>
            </a:r>
            <a:r>
              <a:rPr lang="en-CA" dirty="0" smtClean="0"/>
              <a:t>ontroller with direction and speed control </a:t>
            </a:r>
          </a:p>
          <a:p>
            <a:pPr lvl="1"/>
            <a:r>
              <a:rPr lang="en-CA" dirty="0" smtClean="0"/>
              <a:t>L298 dual 4A motor controller with direction and speed control</a:t>
            </a:r>
          </a:p>
          <a:p>
            <a:r>
              <a:rPr lang="en-CA" dirty="0" smtClean="0"/>
              <a:t>These devices typically have smaller maximum current drives.</a:t>
            </a:r>
          </a:p>
          <a:p>
            <a:r>
              <a:rPr lang="en-CA" dirty="0" smtClean="0"/>
              <a:t>They’re not as fun to build!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H-Bridge Controller Design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3C6-B397-4CE3-8F34-CEE75FCB4E04}" type="slidenum">
              <a:rPr lang="en-CA" smtClean="0"/>
              <a:t>4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H-bridge Direction Control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4869160"/>
            <a:ext cx="7560840" cy="1689051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The H-bridge model allows us to reverse current direction across the motor</a:t>
            </a:r>
          </a:p>
          <a:p>
            <a:r>
              <a:rPr lang="en-CA" dirty="0" smtClean="0"/>
              <a:t>We can also put the motor in brake and coast modes!</a:t>
            </a:r>
            <a:endParaRPr lang="en-CA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H-Bridge Controller Design</a:t>
            </a:r>
            <a:endParaRPr lang="en-CA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3C6-B397-4CE3-8F34-CEE75FCB4E04}" type="slidenum">
              <a:rPr lang="en-CA" smtClean="0"/>
              <a:t>5</a:t>
            </a:fld>
            <a:endParaRPr lang="en-CA"/>
          </a:p>
        </p:txBody>
      </p:sp>
      <p:pic>
        <p:nvPicPr>
          <p:cNvPr id="1026" name="Picture 2" descr="http://www.roko.ca/articles/hbridge/simple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1905000" cy="2981326"/>
          </a:xfrm>
          <a:prstGeom prst="rect">
            <a:avLst/>
          </a:prstGeom>
          <a:noFill/>
        </p:spPr>
      </p:pic>
      <p:pic>
        <p:nvPicPr>
          <p:cNvPr id="1028" name="Picture 4" descr="http://www.roko.ca/articles/hbridge/simple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1340768"/>
            <a:ext cx="1905000" cy="2981326"/>
          </a:xfrm>
          <a:prstGeom prst="rect">
            <a:avLst/>
          </a:prstGeom>
          <a:noFill/>
        </p:spPr>
      </p:pic>
      <p:pic>
        <p:nvPicPr>
          <p:cNvPr id="1032" name="Picture 8" descr="http://www.roko.ca/articles/hbridge/simple4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0" y="1268760"/>
            <a:ext cx="1905000" cy="2981326"/>
          </a:xfrm>
          <a:prstGeom prst="rect">
            <a:avLst/>
          </a:prstGeom>
          <a:noFill/>
        </p:spPr>
      </p:pic>
      <p:cxnSp>
        <p:nvCxnSpPr>
          <p:cNvPr id="9" name="Elbow Connector 8"/>
          <p:cNvCxnSpPr/>
          <p:nvPr/>
        </p:nvCxnSpPr>
        <p:spPr>
          <a:xfrm rot="16200000" flipH="1">
            <a:off x="3095836" y="2312876"/>
            <a:ext cx="1152128" cy="108012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http://www.roko.ca/articles/hbridge/simple3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1340768"/>
            <a:ext cx="1905000" cy="2981326"/>
          </a:xfrm>
          <a:prstGeom prst="rect">
            <a:avLst/>
          </a:prstGeom>
          <a:noFill/>
        </p:spPr>
      </p:pic>
      <p:cxnSp>
        <p:nvCxnSpPr>
          <p:cNvPr id="13" name="Elbow Connector 12"/>
          <p:cNvCxnSpPr/>
          <p:nvPr/>
        </p:nvCxnSpPr>
        <p:spPr>
          <a:xfrm rot="5400000">
            <a:off x="5436096" y="2348880"/>
            <a:ext cx="1152128" cy="1008112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3568" y="429309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(a) Coast                           (b) Direction A           (b) Direction B           (c) Brake               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H-bridge Direction Control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3968" y="1600200"/>
            <a:ext cx="4402832" cy="4525963"/>
          </a:xfrm>
        </p:spPr>
        <p:txBody>
          <a:bodyPr/>
          <a:lstStyle/>
          <a:p>
            <a:r>
              <a:rPr lang="en-CA" dirty="0" smtClean="0"/>
              <a:t>Beware of turning on S2 and S4 or S1 and S3 at the same time!!!!</a:t>
            </a:r>
          </a:p>
          <a:p>
            <a:r>
              <a:rPr lang="en-CA" dirty="0" smtClean="0"/>
              <a:t>Can short circuit the power supply causing major damage to the switches and power supply.</a:t>
            </a:r>
          </a:p>
          <a:p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H-Bridge Controller Design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3C6-B397-4CE3-8F34-CEE75FCB4E04}" type="slidenum">
              <a:rPr lang="en-CA" smtClean="0"/>
              <a:t>6</a:t>
            </a:fld>
            <a:endParaRPr lang="en-CA"/>
          </a:p>
        </p:txBody>
      </p:sp>
      <p:pic>
        <p:nvPicPr>
          <p:cNvPr id="18434" name="Picture 2" descr="http://www.roko.ca/articles/hbridge/simple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844824"/>
            <a:ext cx="1905000" cy="29813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Choosing Transistors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We will need to choose an electrically controlled switch in place of S1-S4.</a:t>
            </a:r>
          </a:p>
          <a:p>
            <a:r>
              <a:rPr lang="en-CA" dirty="0" smtClean="0"/>
              <a:t>We can use general purpose bipolar </a:t>
            </a:r>
            <a:r>
              <a:rPr lang="en-CA" dirty="0"/>
              <a:t>j</a:t>
            </a:r>
            <a:r>
              <a:rPr lang="en-CA" dirty="0" smtClean="0"/>
              <a:t>unction </a:t>
            </a:r>
            <a:r>
              <a:rPr lang="en-CA" dirty="0"/>
              <a:t>t</a:t>
            </a:r>
            <a:r>
              <a:rPr lang="en-CA" dirty="0" smtClean="0"/>
              <a:t>ransistors such as 2N2222 (NPN)/2N2907(PNP)</a:t>
            </a:r>
          </a:p>
          <a:p>
            <a:pPr lvl="1"/>
            <a:r>
              <a:rPr lang="en-CA" dirty="0" smtClean="0"/>
              <a:t>These have maximum current driving ability of 600mA and ought to be used only with very small motors</a:t>
            </a:r>
          </a:p>
          <a:p>
            <a:r>
              <a:rPr lang="en-CA" dirty="0" smtClean="0"/>
              <a:t>We can use power BJTs such as TIP122 &amp; TIP 127.</a:t>
            </a:r>
          </a:p>
          <a:p>
            <a:pPr lvl="1"/>
            <a:r>
              <a:rPr lang="en-CA" dirty="0" smtClean="0"/>
              <a:t>These have maximum current driving ability of 5A.</a:t>
            </a:r>
          </a:p>
          <a:p>
            <a:pPr lvl="1"/>
            <a:r>
              <a:rPr lang="en-CA" dirty="0" smtClean="0"/>
              <a:t>Not very </a:t>
            </a:r>
            <a:r>
              <a:rPr lang="en-CA" dirty="0"/>
              <a:t>p</a:t>
            </a:r>
            <a:r>
              <a:rPr lang="en-CA" dirty="0" smtClean="0"/>
              <a:t>ower efficient</a:t>
            </a:r>
          </a:p>
          <a:p>
            <a:r>
              <a:rPr lang="en-CA" dirty="0" smtClean="0"/>
              <a:t>We can use power FETs such as IRF9540 and IRF540</a:t>
            </a:r>
          </a:p>
          <a:p>
            <a:pPr lvl="1"/>
            <a:r>
              <a:rPr lang="en-CA" dirty="0" smtClean="0"/>
              <a:t>Theoretical maximum current of 23A !</a:t>
            </a:r>
          </a:p>
          <a:p>
            <a:pPr lvl="1"/>
            <a:r>
              <a:rPr lang="en-CA" dirty="0" smtClean="0"/>
              <a:t>Very power efficient</a:t>
            </a:r>
          </a:p>
          <a:p>
            <a:pPr lvl="1"/>
            <a:endParaRPr lang="en-CA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H-Bridge Controller Design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3C6-B397-4CE3-8F34-CEE75FCB4E04}" type="slidenum">
              <a:rPr lang="en-CA" smtClean="0"/>
              <a:t>7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5436096" y="5805264"/>
            <a:ext cx="338437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We used the Power FETs (</a:t>
            </a:r>
            <a:r>
              <a:rPr lang="en-CA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HexFETs</a:t>
            </a:r>
            <a:r>
              <a:rPr lang="en-CA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</a:t>
            </a:r>
          </a:p>
        </p:txBody>
      </p:sp>
      <p:sp>
        <p:nvSpPr>
          <p:cNvPr id="5" name="Down Arrow 4"/>
          <p:cNvSpPr/>
          <p:nvPr/>
        </p:nvSpPr>
        <p:spPr>
          <a:xfrm rot="5400000">
            <a:off x="4578572" y="5438652"/>
            <a:ext cx="504056" cy="77894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Choosing Transistors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1920" y="1600200"/>
            <a:ext cx="4834880" cy="4525963"/>
          </a:xfrm>
        </p:spPr>
        <p:txBody>
          <a:bodyPr>
            <a:normAutofit fontScale="85000" lnSpcReduction="10000"/>
          </a:bodyPr>
          <a:lstStyle/>
          <a:p>
            <a:r>
              <a:rPr lang="en-CA" dirty="0" smtClean="0"/>
              <a:t>When designing an H-bridge configuration we can choose to replace all 4 switches with NFETS</a:t>
            </a:r>
          </a:p>
          <a:p>
            <a:pPr lvl="1"/>
            <a:r>
              <a:rPr lang="en-CA" dirty="0" smtClean="0"/>
              <a:t>All FETS are matched for maximum power efficiency.</a:t>
            </a:r>
          </a:p>
          <a:p>
            <a:pPr lvl="1"/>
            <a:r>
              <a:rPr lang="en-CA" dirty="0" smtClean="0"/>
              <a:t>Gate voltage of the top FETS must be larger than motor voltage by approximately 10 volts most use a high-side driver chip (charge pump) to do this e.g. MAX620/621 chip </a:t>
            </a:r>
          </a:p>
          <a:p>
            <a:r>
              <a:rPr lang="en-CA" dirty="0" smtClean="0"/>
              <a:t>This is crucial for high-current (100A+) motor driver circuits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H-Bridge Controller Design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3C6-B397-4CE3-8F34-CEE75FCB4E04}" type="slidenum">
              <a:rPr lang="en-CA" smtClean="0"/>
              <a:t>8</a:t>
            </a:fld>
            <a:endParaRPr lang="en-CA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76872"/>
            <a:ext cx="4007870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Choosing Transistors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556792"/>
            <a:ext cx="7931224" cy="4569371"/>
          </a:xfrm>
        </p:spPr>
        <p:txBody>
          <a:bodyPr/>
          <a:lstStyle/>
          <a:p>
            <a:r>
              <a:rPr lang="en-CA" dirty="0" smtClean="0"/>
              <a:t>Alternatively we can use 2 PFETs on the high side and two NFETs for the low side</a:t>
            </a:r>
          </a:p>
          <a:p>
            <a:r>
              <a:rPr lang="en-CA" dirty="0" smtClean="0"/>
              <a:t>Transistors are not perfectly matched and thus power efficiency is not optimal</a:t>
            </a:r>
          </a:p>
          <a:p>
            <a:r>
              <a:rPr lang="en-CA" dirty="0" smtClean="0"/>
              <a:t>Easier to design, less parts. Adequate for up to 30A of current drive</a:t>
            </a:r>
          </a:p>
          <a:p>
            <a:pPr>
              <a:buNone/>
            </a:pPr>
            <a:r>
              <a:rPr lang="en-CA" dirty="0" smtClean="0"/>
              <a:t>  </a:t>
            </a:r>
            <a:endParaRPr lang="en-CA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H-Bridge Controller Design</a:t>
            </a:r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3C6-B397-4CE3-8F34-CEE75FCB4E04}" type="slidenum">
              <a:rPr lang="en-CA" smtClean="0"/>
              <a:t>9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5364088" y="5661248"/>
            <a:ext cx="33843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We used </a:t>
            </a:r>
            <a:r>
              <a:rPr lang="en-CA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this </a:t>
            </a:r>
            <a:r>
              <a:rPr lang="en-CA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configuration</a:t>
            </a:r>
            <a:endParaRPr lang="en-CA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Down Arrow 6"/>
          <p:cNvSpPr/>
          <p:nvPr/>
        </p:nvSpPr>
        <p:spPr>
          <a:xfrm rot="10800000">
            <a:off x="4637435" y="4803725"/>
            <a:ext cx="504056" cy="77894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287</TotalTime>
  <Words>1061</Words>
  <Application>Microsoft Office PowerPoint</Application>
  <PresentationFormat>On-screen Show (4:3)</PresentationFormat>
  <Paragraphs>171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Book Antiqua</vt:lpstr>
      <vt:lpstr>Calibri</vt:lpstr>
      <vt:lpstr>Lucida Sans</vt:lpstr>
      <vt:lpstr>Wingdings</vt:lpstr>
      <vt:lpstr>Wingdings 2</vt:lpstr>
      <vt:lpstr>Wingdings 3</vt:lpstr>
      <vt:lpstr>Apex</vt:lpstr>
      <vt:lpstr>Dual H-bridge Motor Controller</vt:lpstr>
      <vt:lpstr>Motivation</vt:lpstr>
      <vt:lpstr>Outline</vt:lpstr>
      <vt:lpstr>Introduction</vt:lpstr>
      <vt:lpstr>H-bridge Direction Control</vt:lpstr>
      <vt:lpstr>H-bridge Direction Control</vt:lpstr>
      <vt:lpstr>Choosing Transistors</vt:lpstr>
      <vt:lpstr>Choosing Transistors</vt:lpstr>
      <vt:lpstr>Choosing Transistors</vt:lpstr>
      <vt:lpstr>Choosing FET Drivers</vt:lpstr>
      <vt:lpstr>Block Diagram</vt:lpstr>
      <vt:lpstr>Logic Circuit</vt:lpstr>
      <vt:lpstr>FlyBack Diodes</vt:lpstr>
      <vt:lpstr>Schematic – 1 H-bridge</vt:lpstr>
      <vt:lpstr>Schematic – Both H-bridges</vt:lpstr>
      <vt:lpstr>Layout Considerations</vt:lpstr>
      <vt:lpstr>Layout- Top Copper Layer</vt:lpstr>
      <vt:lpstr>Layout- Bottom Copper Layer</vt:lpstr>
      <vt:lpstr>Specifications</vt:lpstr>
      <vt:lpstr>Milestones</vt:lpstr>
      <vt:lpstr>Errors</vt:lpstr>
      <vt:lpstr>Proposed Improvements</vt:lpstr>
      <vt:lpstr>Questions!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H-bridge Motor Controller</dc:title>
  <dc:creator>Ramadan El-Sukkari</dc:creator>
  <cp:lastModifiedBy>Admin lab</cp:lastModifiedBy>
  <cp:revision>20</cp:revision>
  <dcterms:created xsi:type="dcterms:W3CDTF">2012-11-08T10:54:15Z</dcterms:created>
  <dcterms:modified xsi:type="dcterms:W3CDTF">2016-10-20T18:18:27Z</dcterms:modified>
</cp:coreProperties>
</file>