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5" r:id="rId3"/>
    <p:sldId id="367" r:id="rId4"/>
    <p:sldId id="368" r:id="rId5"/>
    <p:sldId id="298" r:id="rId6"/>
    <p:sldId id="369" r:id="rId7"/>
    <p:sldId id="313" r:id="rId8"/>
    <p:sldId id="319" r:id="rId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5E080E"/>
    <a:srgbClr val="FFE7E7"/>
    <a:srgbClr val="FFDDDD"/>
    <a:srgbClr val="FFCCFF"/>
    <a:srgbClr val="FFCCCC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1956" y="-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1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05BDF5-7A30-4E8D-8DA6-CEFA84786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BD0F62E-144F-464F-97F2-C31FA0C4D6C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>
                  <a:defRPr/>
                </a:pPr>
                <a:endParaRPr lang="en-AU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1093D-9A35-47A5-A660-E4730545BC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1B595-1E4D-4E5C-9AFA-8388E04FE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040313"/>
          </a:xfrm>
        </p:spPr>
        <p:txBody>
          <a:bodyPr/>
          <a:lstStyle/>
          <a:p>
            <a:pPr lvl="0"/>
            <a:endParaRPr lang="en-AU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BDF5-304C-4FBC-B657-6733F819B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498E5-3888-4F88-B1CB-484FF9543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22BCC-4B77-4B79-B66B-E6173F4F6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58969-8258-440F-9F58-8D6EF031FC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717EE-4982-4EF9-943A-6A692CDB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71D83-36FC-404C-864A-51256F060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E4B6D-A88E-464B-A2E3-2664C62E3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C136A-7BFF-469F-8BC8-2295FEE90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0AA30-1F2B-4FDA-82B4-95E46BF0D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248400"/>
            <a:ext cx="51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74073F20-8D53-4B3A-91B4-05E1D9DF1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 sz="2400">
                <a:latin typeface="Times New Roman" pitchFamily="18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AU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gfl.skoool.co.uk/keystage3.aspx?id=6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vista.com/biology/animations/female-reproductive-system-animation" TargetMode="External"/><Relationship Id="rId2" Type="http://schemas.openxmlformats.org/officeDocument/2006/relationships/hyperlink" Target="http://kisdwebs.katyisd.org/campuses/MRHS/teacherweb/hallk/Teacher%20Documents/AP%20Biology%20Materials/Body%20Systems/Human%20Reproduction/48_A02s.sw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kidshealth.org/parent/interactive/mrs_it.html" TargetMode="External"/><Relationship Id="rId5" Type="http://schemas.openxmlformats.org/officeDocument/2006/relationships/hyperlink" Target="http://kidshealth.org/parent/interactive/frs_it.html" TargetMode="External"/><Relationship Id="rId4" Type="http://schemas.openxmlformats.org/officeDocument/2006/relationships/hyperlink" Target="http://www.tutorvista.com/biology/animations/reproduction-system-in-mal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AU" sz="4800" smtClean="0"/>
              <a:t>Reproduction in humans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AU" sz="3600" b="1" smtClean="0"/>
              <a:t>Year 8 Biology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Reproduction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AU" smtClean="0"/>
              <a:t>Upon completion of this module you should be able to satisfy the following objectives:</a:t>
            </a:r>
          </a:p>
          <a:p>
            <a:pPr marL="457200" indent="-457200" eaLnBrk="1" hangingPunct="1"/>
            <a:r>
              <a:rPr lang="en-AU" b="1" smtClean="0"/>
              <a:t>Sexual reproduction</a:t>
            </a:r>
            <a:endParaRPr lang="en-AU" smtClean="0"/>
          </a:p>
          <a:p>
            <a:pPr marL="457200" indent="-457200" eaLnBrk="1" hangingPunct="1">
              <a:buFont typeface="Wingdings" pitchFamily="2" charset="2"/>
              <a:buChar char="n"/>
            </a:pPr>
            <a:r>
              <a:rPr lang="en-AU" smtClean="0"/>
              <a:t>State the structures, and their functions, of the human reproductive system (male and female anatomy).</a:t>
            </a:r>
          </a:p>
          <a:p>
            <a:pPr marL="457200" indent="-457200" eaLnBrk="1" hangingPunct="1">
              <a:buFont typeface="Wingdings" pitchFamily="2" charset="2"/>
              <a:buChar char="n"/>
            </a:pPr>
            <a:r>
              <a:rPr lang="en-AU" smtClean="0"/>
              <a:t>Explain the process of fertilisation in humans.</a:t>
            </a:r>
          </a:p>
          <a:p>
            <a:pPr marL="457200" indent="-457200" eaLnBrk="1" hangingPunct="1">
              <a:buFont typeface="Wingdings" pitchFamily="2" charset="2"/>
              <a:buChar char="n"/>
            </a:pPr>
            <a:r>
              <a:rPr lang="en-AU" smtClean="0"/>
              <a:t>Compare the reproductive systems of flowers and humans.</a:t>
            </a:r>
          </a:p>
          <a:p>
            <a:pPr marL="457200" indent="-457200" eaLnBrk="1" hangingPunct="1">
              <a:buFont typeface="Wingdings" pitchFamily="2" charset="2"/>
              <a:buChar char="n"/>
            </a:pPr>
            <a:r>
              <a:rPr lang="en-AU" smtClean="0"/>
              <a:t>Contrast fertilisation in animals with pollination in plants.</a:t>
            </a:r>
          </a:p>
          <a:p>
            <a:pPr marL="457200" indent="-457200" eaLnBrk="1" hangingPunct="1">
              <a:buFont typeface="Wingdings" pitchFamily="2" charset="2"/>
              <a:buChar char="n"/>
            </a:pPr>
            <a:r>
              <a:rPr lang="en-AU" smtClean="0"/>
              <a:t>Research the use of reproductive technologies (IVF) and how developments in this rely on knowledge from different areas.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Sexual Reproduction in Animals</a:t>
            </a:r>
            <a:endParaRPr lang="en-CA" sz="2800" smtClean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195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Involves specialised sex cells called gametes.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Male gametes = sperm, Female gametes = Ovum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smtClean="0"/>
              <a:t>The union of a sperm and an ovum results in the formation of a zygote that develops into a new individual.</a:t>
            </a:r>
            <a:endParaRPr lang="en-CA" smtClean="0"/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924175"/>
            <a:ext cx="8172450" cy="373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Reproduction in humans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435975" cy="5040313"/>
          </a:xfrm>
        </p:spPr>
        <p:txBody>
          <a:bodyPr/>
          <a:lstStyle/>
          <a:p>
            <a:pPr eaLnBrk="1" hangingPunct="1">
              <a:buSzTx/>
              <a:buFont typeface="Wingdings" pitchFamily="2" charset="2"/>
              <a:buChar char="q"/>
            </a:pPr>
            <a:r>
              <a:rPr lang="en-AU" smtClean="0"/>
              <a:t>Read pages 67 to 71 in iScience8 – Chapter 3.</a:t>
            </a:r>
          </a:p>
          <a:p>
            <a:pPr eaLnBrk="1" hangingPunct="1">
              <a:buSzTx/>
              <a:buFont typeface="Wingdings" pitchFamily="2" charset="2"/>
              <a:buChar char="q"/>
            </a:pPr>
            <a:r>
              <a:rPr lang="en-AU" smtClean="0"/>
              <a:t>Go to the link on the following pages and work through the two ‘SKOOOL’ activities.</a:t>
            </a:r>
          </a:p>
          <a:p>
            <a:pPr eaLnBrk="1" hangingPunct="1">
              <a:buSzTx/>
              <a:buFont typeface="Wingdings" pitchFamily="2" charset="2"/>
              <a:buChar char="q"/>
            </a:pPr>
            <a:r>
              <a:rPr lang="en-AU" smtClean="0"/>
              <a:t>Complete the activity sheets</a:t>
            </a:r>
          </a:p>
          <a:p>
            <a:pPr lvl="1" eaLnBrk="1" hangingPunct="1">
              <a:buSzTx/>
              <a:buFont typeface="Wingdings" pitchFamily="2" charset="2"/>
              <a:buChar char="q"/>
            </a:pPr>
            <a:r>
              <a:rPr lang="en-AU" sz="2400" smtClean="0"/>
              <a:t>Structure and function of the female reproductive system</a:t>
            </a:r>
          </a:p>
          <a:p>
            <a:pPr lvl="1" eaLnBrk="1" hangingPunct="1">
              <a:buSzTx/>
              <a:buFont typeface="Wingdings" pitchFamily="2" charset="2"/>
              <a:buChar char="q"/>
            </a:pPr>
            <a:r>
              <a:rPr lang="en-AU" sz="2400" smtClean="0"/>
              <a:t>Structure and function of the male reproductive system</a:t>
            </a:r>
          </a:p>
          <a:p>
            <a:pPr lvl="1" eaLnBrk="1" hangingPunct="1">
              <a:buSzTx/>
              <a:buFont typeface="Wingdings" pitchFamily="2" charset="2"/>
              <a:buChar char="q"/>
            </a:pPr>
            <a:r>
              <a:rPr lang="en-AU" sz="2400" smtClean="0"/>
              <a:t>Note with the activity sheets the diagrams are the most important followed by the tables, the last question on each sheet is optional.</a:t>
            </a:r>
          </a:p>
          <a:p>
            <a:pPr eaLnBrk="1" hangingPunct="1"/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Reproduction in humans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435975" cy="5040313"/>
          </a:xfrm>
        </p:spPr>
        <p:txBody>
          <a:bodyPr/>
          <a:lstStyle/>
          <a:p>
            <a:pPr eaLnBrk="1" hangingPunct="1"/>
            <a:r>
              <a:rPr lang="en-AU" smtClean="0"/>
              <a:t>Go to the link below and work through the two activities.</a:t>
            </a:r>
          </a:p>
          <a:p>
            <a:pPr eaLnBrk="1" hangingPunct="1"/>
            <a:endParaRPr lang="en-AU" sz="1400" smtClean="0"/>
          </a:p>
          <a:p>
            <a:pPr eaLnBrk="1" hangingPunct="1"/>
            <a:r>
              <a:rPr lang="en-AU" smtClean="0">
                <a:hlinkClick r:id="rId2"/>
              </a:rPr>
              <a:t>http://lgfl.skoool.co.uk/keystage3.aspx?id=63</a:t>
            </a:r>
            <a:endParaRPr lang="en-AU" smtClean="0"/>
          </a:p>
          <a:p>
            <a:pPr eaLnBrk="1" hangingPunct="1"/>
            <a:endParaRPr lang="en-AU" sz="1200" smtClean="0"/>
          </a:p>
          <a:p>
            <a:pPr eaLnBrk="1" hangingPunct="1"/>
            <a:r>
              <a:rPr lang="en-AU" b="1" smtClean="0"/>
              <a:t>18. The Female Reproductive System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Learn the structure and function of the female reproductive organs.</a:t>
            </a:r>
          </a:p>
          <a:p>
            <a:pPr eaLnBrk="1" hangingPunct="1"/>
            <a:r>
              <a:rPr lang="en-AU" b="1" smtClean="0"/>
              <a:t>19. The Male Reproductive System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Learn the structure and function of the male reproductive organs.</a:t>
            </a:r>
          </a:p>
          <a:p>
            <a:pPr eaLnBrk="1" hangingPunct="1"/>
            <a:r>
              <a:rPr lang="en-AU" b="1" smtClean="0"/>
              <a:t>23. Human Fertilisation</a:t>
            </a:r>
            <a:r>
              <a:rPr lang="en-AU" smtClean="0"/>
              <a:t/>
            </a:r>
            <a:br>
              <a:rPr lang="en-AU" smtClean="0"/>
            </a:br>
            <a:r>
              <a:rPr lang="en-AU" smtClean="0"/>
              <a:t>Learn that fertilisation is the fusion of the egg and sperm nuclei, and know what happens to the egg after fertilisation.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Reproduction in humans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435975" cy="5040313"/>
          </a:xfrm>
        </p:spPr>
        <p:txBody>
          <a:bodyPr/>
          <a:lstStyle/>
          <a:p>
            <a:pPr eaLnBrk="1" hangingPunct="1"/>
            <a:r>
              <a:rPr lang="en-AU" smtClean="0"/>
              <a:t>Go to the link below and work through the two activities.</a:t>
            </a:r>
          </a:p>
          <a:p>
            <a:pPr eaLnBrk="1" hangingPunct="1"/>
            <a:endParaRPr lang="en-AU" sz="1400" smtClean="0"/>
          </a:p>
          <a:p>
            <a:pPr eaLnBrk="1" hangingPunct="1"/>
            <a:r>
              <a:rPr lang="en-AU" sz="2000" smtClean="0">
                <a:hlinkClick r:id="rId2"/>
              </a:rPr>
              <a:t>http://kisdwebs.katyisd.org/campuses/MRHS/teacherweb/hallk/Teacher%20Documents/AP%20Biology%20Materials/Body%20Systems/Human%20Reproduction/48_A02s.swf</a:t>
            </a:r>
            <a:endParaRPr lang="en-AU" sz="2000" smtClean="0"/>
          </a:p>
          <a:p>
            <a:pPr eaLnBrk="1" hangingPunct="1"/>
            <a:r>
              <a:rPr lang="en-AU" sz="2000" smtClean="0">
                <a:hlinkClick r:id="rId3"/>
              </a:rPr>
              <a:t>http://www.tutorvista.com/biology/animations/female-reproductive-system-animation</a:t>
            </a:r>
            <a:endParaRPr lang="en-AU" sz="2000" smtClean="0"/>
          </a:p>
          <a:p>
            <a:pPr eaLnBrk="1" hangingPunct="1"/>
            <a:r>
              <a:rPr lang="en-AU" sz="2000" smtClean="0">
                <a:hlinkClick r:id="rId4"/>
              </a:rPr>
              <a:t>http://www.tutorvista.com/biology/animations/reproduction-system-in-male</a:t>
            </a:r>
            <a:endParaRPr lang="en-AU" sz="2000" smtClean="0"/>
          </a:p>
          <a:p>
            <a:pPr eaLnBrk="1" hangingPunct="1"/>
            <a:r>
              <a:rPr lang="en-AU" sz="2000" smtClean="0">
                <a:hlinkClick r:id="rId5"/>
              </a:rPr>
              <a:t>http://kidshealth.org/parent/interactive/frs_it.html</a:t>
            </a:r>
            <a:endParaRPr lang="en-AU" sz="2000" smtClean="0"/>
          </a:p>
          <a:p>
            <a:pPr eaLnBrk="1" hangingPunct="1"/>
            <a:endParaRPr lang="en-AU" sz="2000" smtClean="0"/>
          </a:p>
          <a:p>
            <a:pPr eaLnBrk="1" hangingPunct="1"/>
            <a:r>
              <a:rPr lang="en-AU" sz="2000" smtClean="0">
                <a:hlinkClick r:id="rId6"/>
              </a:rPr>
              <a:t>http://kidshealth.org/parent/interactive/mrs_it.html</a:t>
            </a:r>
            <a:endParaRPr lang="en-AU" sz="2000" smtClean="0"/>
          </a:p>
          <a:p>
            <a:pPr eaLnBrk="1" hangingPunct="1"/>
            <a:endParaRPr lang="en-AU" sz="2000" smtClean="0"/>
          </a:p>
          <a:p>
            <a:pPr eaLnBrk="1" hangingPunct="1"/>
            <a:endParaRPr lang="en-AU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5" descr="F:\Powerpoint\MH_DCM\DCM021-Hickman\Final_Files\Lec.ppt\Jpeg\Ch07\hic70049_07_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3613" y="717550"/>
            <a:ext cx="7216775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/>
          <p:cNvSpPr txBox="1">
            <a:spLocks noGrp="1"/>
          </p:cNvSpPr>
          <p:nvPr/>
        </p:nvSpPr>
        <p:spPr bwMode="auto">
          <a:xfrm>
            <a:off x="457200" y="6229350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1200">
                <a:latin typeface="+mn-lt"/>
              </a:rPr>
              <a:t>7-</a:t>
            </a:r>
            <a:fld id="{E75DD5C4-0821-42D2-B91A-9F14C1EF97EE}" type="slidenum">
              <a:rPr lang="en-US" sz="1200">
                <a:latin typeface="+mn-lt"/>
              </a:rPr>
              <a:pPr>
                <a:defRPr/>
              </a:pPr>
              <a:t>8</a:t>
            </a:fld>
            <a:endParaRPr lang="en-US" sz="1200">
              <a:latin typeface="+mn-lt"/>
            </a:endParaRPr>
          </a:p>
        </p:txBody>
      </p:sp>
      <p:pic>
        <p:nvPicPr>
          <p:cNvPr id="31746" name="Picture 5" descr="F:\Powerpoint\MH_DCM\DCM021-Hickman\Final_Files\Lec.ppt\Jpeg\Ch07\hic70049_07_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508000"/>
            <a:ext cx="7029450" cy="569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1197</TotalTime>
  <Words>281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Wingdings</vt:lpstr>
      <vt:lpstr>Arial Black</vt:lpstr>
      <vt:lpstr>Times New Roman</vt:lpstr>
      <vt:lpstr>Pixel</vt:lpstr>
      <vt:lpstr>Pixel</vt:lpstr>
      <vt:lpstr>Reproduction in humans</vt:lpstr>
      <vt:lpstr>Reproduction</vt:lpstr>
      <vt:lpstr>Sexual Reproduction in Animals</vt:lpstr>
      <vt:lpstr>Reproduction in humans</vt:lpstr>
      <vt:lpstr>Reproduction in humans</vt:lpstr>
      <vt:lpstr>Reproduction in humans</vt:lpstr>
      <vt:lpstr>Slide 7</vt:lpstr>
      <vt:lpstr>Slide 8</vt:lpstr>
    </vt:vector>
  </TitlesOfParts>
  <Company>Department of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DET</cp:lastModifiedBy>
  <cp:revision>169</cp:revision>
  <dcterms:created xsi:type="dcterms:W3CDTF">2008-02-24T04:41:56Z</dcterms:created>
  <dcterms:modified xsi:type="dcterms:W3CDTF">2014-05-22T07:26:29Z</dcterms:modified>
</cp:coreProperties>
</file>