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815" r:id="rId1"/>
    <p:sldMasterId id="2147483827" r:id="rId2"/>
  </p:sldMasterIdLst>
  <p:notesMasterIdLst>
    <p:notesMasterId r:id="rId22"/>
  </p:notesMasterIdLst>
  <p:sldIdLst>
    <p:sldId id="272" r:id="rId3"/>
    <p:sldId id="257" r:id="rId4"/>
    <p:sldId id="271" r:id="rId5"/>
    <p:sldId id="269" r:id="rId6"/>
    <p:sldId id="256" r:id="rId7"/>
    <p:sldId id="259" r:id="rId8"/>
    <p:sldId id="260" r:id="rId9"/>
    <p:sldId id="261" r:id="rId10"/>
    <p:sldId id="275" r:id="rId11"/>
    <p:sldId id="262" r:id="rId12"/>
    <p:sldId id="266" r:id="rId13"/>
    <p:sldId id="263" r:id="rId14"/>
    <p:sldId id="270" r:id="rId15"/>
    <p:sldId id="268" r:id="rId16"/>
    <p:sldId id="264" r:id="rId17"/>
    <p:sldId id="273" r:id="rId18"/>
    <p:sldId id="274" r:id="rId19"/>
    <p:sldId id="267" r:id="rId20"/>
    <p:sldId id="26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6" autoAdjust="0"/>
    <p:restoredTop sz="94663" autoAdjust="0"/>
  </p:normalViewPr>
  <p:slideViewPr>
    <p:cSldViewPr>
      <p:cViewPr varScale="1">
        <p:scale>
          <a:sx n="101" d="100"/>
          <a:sy n="101" d="100"/>
        </p:scale>
        <p:origin x="200" y="81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A9241C-1881-1F43-9AF8-7B1815F46B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A1B0F-3D48-8B46-A18A-E8B2EBFDB9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DA9E22-145E-B64E-A7CB-2EB9A6E020FE}" type="datetimeFigureOut">
              <a:rPr lang="en-US"/>
              <a:pPr>
                <a:defRPr/>
              </a:pPr>
              <a:t>2/4/20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93A457-D2FD-5143-A084-4F1A0268C0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48E6BA-FF8B-1645-878B-40F830D87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7357-241E-0048-A2E0-6DDD275FEB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C5EFA-CE90-AD4F-A872-34C138664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A243A7-E1EF-AD4E-8201-3AE6B878C6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662C12F9-6577-4E49-9665-5C864843B3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26F79F53-14E7-004B-959D-9EB1594B78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E9CEA2EA-AD4E-0344-90DE-64F286B2F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411CAC-215E-9A4D-9B6A-502D8820F5FD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DCEA1189-87AA-C24D-A960-20F83EC8E8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7C9C13DA-F8C8-0F4F-AB78-A1FE91C712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3FA806AF-A103-ED4F-84F0-CD2CCFB58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6D5FDC-DA1B-014D-8C1B-C148AF08DA30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27D97F2D-B8A5-2843-BCF9-D684E41A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09E2B97-A381-BB46-AF1C-90424B15F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E638AB-966C-7C4A-92D6-DBBF5913E0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C4816-0EE2-2F49-9614-AFEB50B83368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F861E1-51F3-A34C-BC1C-D73261FCE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34345A-9485-9C4B-9B9F-4DD967E00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128AA-C1EF-244B-9A09-5CB7BEAA193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52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F69E6-6A3B-704E-941F-EDA954295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ED094-A349-0843-878C-08CF3788A8D2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95C57-A09E-9E48-B35D-17C1F8009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5AB2E4-477F-C149-91B0-2D6E8D2E1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604A4-3BBC-C145-877E-DF25D67951B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279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982057-2CAD-9541-B00B-684765A880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F035-55A0-2E42-97A7-1CA579C49B8E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9F8277-A250-804F-80FE-3B04457015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234B6B-A8AC-DA44-916D-B574BA452C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2D068-D234-CD45-B3F3-49C68139CE1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451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C36E4A3-526E-B24C-A8F6-933FBD215036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B0EF0E4-CCE7-6348-BC96-1DFFF1D7C3E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6B060A5-92E2-6245-98EB-24368CF138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8855FE8-328E-5845-867C-21949D33EFD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BCE3216-741C-014E-8B35-6A8F6618251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8835F67C-B9CB-AF4E-B7D7-B37486E2C6C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3128503-1A02-2B4B-86C0-875D7F2DD1C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B51B1E7-43E8-AB4D-B9C7-96CAF303E8F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AU" altLang="en-US"/>
            </a:p>
          </p:txBody>
        </p:sp>
      </p:grpSp>
      <p:sp>
        <p:nvSpPr>
          <p:cNvPr id="1537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DB6584D-19FB-7040-8C1B-6DC5F2FCE5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D3A819F-E89A-DC43-A38D-8F356C64B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009762-5F49-DE46-877A-2618A8ED6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5BB51-DB7F-454C-9E27-09F37BADB4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1B3845-09F3-4142-A60D-DF0FFF5D18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9747F-8795-D44A-8662-6F8C4E5419A0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5EE6D5-9FFA-854A-BAA0-AADED11AF4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4A4BF0-2968-EE42-BDF8-6B7999037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CB798-EF5A-B648-8520-8B316E297B8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510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151D76-19A5-AC47-89F9-DEDF0E6DC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4A17D-5272-5946-A688-3CE2165C6FB6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7F545B-FC29-8C4C-B953-7C65AC0DC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006B22-310A-0D48-8147-C76BB912F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BE68-59FD-E74B-9993-F77A128BF15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919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1BEAF-9466-9F46-BF09-7079B11C0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E3CFD-B1F3-584A-8302-D61FB1133A90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39EB1D-B6C4-7042-96A0-D838BA381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7E352-B390-D242-9C64-B9D9043A7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BBC78-7AAF-2348-B9AF-ED55D2837BC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30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E64E23-6EBB-E047-95FA-668C6BB30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FCB6-584B-5140-BFD5-31CBBD35AA66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A3014A-A614-7541-85CB-908CC985F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92855F-23A7-3F48-B49E-6737702A4C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42B3D-80D2-E342-93D2-51CA03A1FEC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516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CC47DF-0371-C74F-866B-468C194522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35E7-AD12-6E45-B68F-A9F2EDA8EAC0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B56F25-25F5-D94B-929C-C9EECCAA0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F2F0E9-53F8-624B-B556-A18673DF6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34E45-19EC-F74E-9888-C539838F02D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262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7A48E0-8C2F-7942-932D-A43B41A66F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2FEE9-93C5-A441-8894-AC75690495DE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8E92BB-3C20-7643-924F-5F4C4652B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398D61-6595-6243-9563-7965981076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5BCC-00CF-F54B-A515-0E7656021D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10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8EBD22-1C8A-254F-924C-1BCDDA214B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00783-2750-BD45-8E2F-DBDF6632DBEA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7D150-EF56-714A-BADA-10AE652D3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C2BE0-C459-3541-B53B-A55CD82D7E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60F1A-51B3-F045-958C-80A3734EB90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705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0816E-706F-354F-9D0D-592195208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A8EE4-92F7-4341-A817-A6132835AAB0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9B351-6F44-634E-B2CA-E15C2690F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6F96A-E1C5-AB47-B807-E0C6D86A6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BDDB93-9302-724C-9A8F-3FFE519175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254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7129D8-9ED0-4C4C-A944-9ABD75565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D2AB89-DE9F-E34C-B778-0B9BEA10D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C3941A8F-EB44-AA46-9D0F-5E40A606E6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D4110D9D-4DED-904C-8082-95B39D3DFBB1}" type="datetimeFigureOut">
              <a:rPr lang="en-US"/>
              <a:pPr>
                <a:defRPr/>
              </a:pPr>
              <a:t>2/4/20</a:t>
            </a:fld>
            <a:endParaRPr lang="en-AU" altLang="en-US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5C119AB9-2FF6-534B-9A30-EC06B5BA71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35A39116-C442-8848-93A1-3B0E7FF67B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7DF14F8F-86D6-FE46-AC60-21EA19D03A10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8272E3F5-1D02-D945-973B-E640B4AA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59EAD02E-8B9D-C54B-88EE-8222AD6B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0" r:id="rId2"/>
    <p:sldLayoutId id="2147483839" r:id="rId3"/>
    <p:sldLayoutId id="2147483838" r:id="rId4"/>
    <p:sldLayoutId id="2147483837" r:id="rId5"/>
    <p:sldLayoutId id="2147483836" r:id="rId6"/>
    <p:sldLayoutId id="2147483835" r:id="rId7"/>
    <p:sldLayoutId id="2147483834" r:id="rId8"/>
    <p:sldLayoutId id="2147483833" r:id="rId9"/>
    <p:sldLayoutId id="2147483832" r:id="rId10"/>
    <p:sldLayoutId id="21474838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>
            <a:extLst>
              <a:ext uri="{FF2B5EF4-FFF2-40B4-BE49-F238E27FC236}">
                <a16:creationId xmlns:a16="http://schemas.microsoft.com/office/drawing/2014/main" id="{6FEAAA42-B1E5-D54F-BBA1-92CC21115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929A3B9D-CE23-324E-A4D9-452EBACDA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D1CFFFB-46BF-8444-A46E-6B8E6893811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51D775F-81B2-2742-9AA0-652D0C8599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88C795B4-DF3A-E142-8F45-081138115A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3F48273-843A-E342-89DE-B470F2FA10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EF21425-31DB-F740-B573-7DE976C04E07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09600" y="304800"/>
            <a:ext cx="7772400" cy="155575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effectLst/>
              </a:rPr>
              <a:t>Prokaryotic Cells Vs. Eukaryotic Cells</a:t>
            </a:r>
          </a:p>
        </p:txBody>
      </p:sp>
      <p:pic>
        <p:nvPicPr>
          <p:cNvPr id="5123" name="Picture 4" descr="Common features of prokaryotic and eukaryotic cells">
            <a:extLst>
              <a:ext uri="{FF2B5EF4-FFF2-40B4-BE49-F238E27FC236}">
                <a16:creationId xmlns:a16="http://schemas.microsoft.com/office/drawing/2014/main" id="{27AD8B5B-441E-E54A-A269-D17A96FF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1F5A7F-A306-DF40-A0D3-CCDEC4E0FD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Shapes of Prokaryotes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612C601-B410-2341-B952-EFAF380352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43600" y="1066800"/>
            <a:ext cx="2363788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Cocci = spherical (round)</a:t>
            </a:r>
          </a:p>
          <a:p>
            <a:pPr eaLnBrk="1" hangingPunct="1"/>
            <a:r>
              <a:rPr lang="en-US" altLang="en-US" sz="2400"/>
              <a:t>Bacillus = (rod shaped)</a:t>
            </a:r>
          </a:p>
          <a:p>
            <a:pPr eaLnBrk="1" hangingPunct="1"/>
            <a:r>
              <a:rPr lang="en-US" altLang="en-US" sz="2400"/>
              <a:t>Spirilla = helical (spiral)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14340" name="Picture 4" descr="prokaryotic shapes">
            <a:extLst>
              <a:ext uri="{FF2B5EF4-FFF2-40B4-BE49-F238E27FC236}">
                <a16:creationId xmlns:a16="http://schemas.microsoft.com/office/drawing/2014/main" id="{18484971-075D-4342-9BFD-9BD43B84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54102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50d09290">
            <a:extLst>
              <a:ext uri="{FF2B5EF4-FFF2-40B4-BE49-F238E27FC236}">
                <a16:creationId xmlns:a16="http://schemas.microsoft.com/office/drawing/2014/main" id="{D1A445BF-CF03-584A-AC43-BF76B3462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239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6">
            <a:extLst>
              <a:ext uri="{FF2B5EF4-FFF2-40B4-BE49-F238E27FC236}">
                <a16:creationId xmlns:a16="http://schemas.microsoft.com/office/drawing/2014/main" id="{4A983FC2-535E-414E-9C96-C564FE63BA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What do prokaryotic cell look like?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29C7235-E5E6-1044-9C60-FEEC39216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Now let’s take a look at the characteristics of eukaryotes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5AF858-C88C-7149-BDB7-83011EA42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Eukaryotic cells appeared approximately one billion years ago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Eukaryotes are generally more advanced than prokaryotes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Nuclear membrane surrounds linear genetic material (DNA)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  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A6E39D6-23FA-EF47-AE7C-E40D71F1CC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Is there more? Yes!!!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29CBD02-3EF3-364E-80E1-C255B443C2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914400"/>
            <a:ext cx="87630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Unlike prokaryotes, eukaryotes have several different parts.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Eukaryote’s organelles have coverings known as membranes.</a:t>
            </a:r>
            <a:endParaRPr lang="en-US" altLang="en-US" sz="2400" b="1"/>
          </a:p>
          <a:p>
            <a:pPr eaLnBrk="1" hangingPunct="1"/>
            <a:endParaRPr lang="en-US" altLang="en-US" sz="2400" b="1"/>
          </a:p>
          <a:p>
            <a:pPr eaLnBrk="1" hangingPunct="1"/>
            <a:r>
              <a:rPr lang="en-US" altLang="en-US" sz="2400" b="1"/>
              <a:t>Eukaryotes</a:t>
            </a:r>
            <a:r>
              <a:rPr lang="en-US" altLang="en-US" sz="2400"/>
              <a:t> have a complex internal structure.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Eukaryotes are larger than prokaryotes in size .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buFont typeface="Wingdings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EBDB2BA-2A49-944C-95E5-03887FEA88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What do eukaryotic cells look like?</a:t>
            </a:r>
          </a:p>
        </p:txBody>
      </p:sp>
      <p:pic>
        <p:nvPicPr>
          <p:cNvPr id="18435" name="Picture 5" descr="eukaryotic cell">
            <a:extLst>
              <a:ext uri="{FF2B5EF4-FFF2-40B4-BE49-F238E27FC236}">
                <a16:creationId xmlns:a16="http://schemas.microsoft.com/office/drawing/2014/main" id="{D4D13EF8-5A92-9042-91B9-7C522451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248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6" name="Straight Connector 5">
            <a:extLst>
              <a:ext uri="{FF2B5EF4-FFF2-40B4-BE49-F238E27FC236}">
                <a16:creationId xmlns:a16="http://schemas.microsoft.com/office/drawing/2014/main" id="{514AD7CC-8737-DE47-97E3-9AF8E88DF35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86400" y="1752600"/>
            <a:ext cx="2590800" cy="21336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traight Connector 7">
            <a:extLst>
              <a:ext uri="{FF2B5EF4-FFF2-40B4-BE49-F238E27FC236}">
                <a16:creationId xmlns:a16="http://schemas.microsoft.com/office/drawing/2014/main" id="{525FACB3-B3D0-0247-AFB7-2E1AECCEF7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5410200"/>
            <a:ext cx="1905000" cy="3810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Connector 9">
            <a:extLst>
              <a:ext uri="{FF2B5EF4-FFF2-40B4-BE49-F238E27FC236}">
                <a16:creationId xmlns:a16="http://schemas.microsoft.com/office/drawing/2014/main" id="{C69A918E-3100-344E-ABF5-2DB75A7525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1752600"/>
            <a:ext cx="2514600" cy="10668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Connector 11">
            <a:extLst>
              <a:ext uri="{FF2B5EF4-FFF2-40B4-BE49-F238E27FC236}">
                <a16:creationId xmlns:a16="http://schemas.microsoft.com/office/drawing/2014/main" id="{372E121C-28BB-444F-BE42-675EE138A0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3886200"/>
            <a:ext cx="4114800" cy="11430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Connector 14">
            <a:extLst>
              <a:ext uri="{FF2B5EF4-FFF2-40B4-BE49-F238E27FC236}">
                <a16:creationId xmlns:a16="http://schemas.microsoft.com/office/drawing/2014/main" id="{B4CBE511-E35E-B149-BE0E-E57496052E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76800" y="3962400"/>
            <a:ext cx="2743200" cy="6096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TextBox 16">
            <a:extLst>
              <a:ext uri="{FF2B5EF4-FFF2-40B4-BE49-F238E27FC236}">
                <a16:creationId xmlns:a16="http://schemas.microsoft.com/office/drawing/2014/main" id="{C30CE49E-1795-624A-B613-BB61129BF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Mitochondria</a:t>
            </a:r>
          </a:p>
        </p:txBody>
      </p:sp>
      <p:sp>
        <p:nvSpPr>
          <p:cNvPr id="18442" name="TextBox 17">
            <a:extLst>
              <a:ext uri="{FF2B5EF4-FFF2-40B4-BE49-F238E27FC236}">
                <a16:creationId xmlns:a16="http://schemas.microsoft.com/office/drawing/2014/main" id="{40EA9EB1-E6AC-A14E-92EC-64C3B3A9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37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Nucleus</a:t>
            </a:r>
          </a:p>
        </p:txBody>
      </p:sp>
      <p:sp>
        <p:nvSpPr>
          <p:cNvPr id="18443" name="TextBox 18">
            <a:extLst>
              <a:ext uri="{FF2B5EF4-FFF2-40B4-BE49-F238E27FC236}">
                <a16:creationId xmlns:a16="http://schemas.microsoft.com/office/drawing/2014/main" id="{CC67F675-EB32-B949-AD8E-CD315337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Golgi Complex</a:t>
            </a:r>
          </a:p>
        </p:txBody>
      </p:sp>
      <p:sp>
        <p:nvSpPr>
          <p:cNvPr id="18444" name="TextBox 19">
            <a:extLst>
              <a:ext uri="{FF2B5EF4-FFF2-40B4-BE49-F238E27FC236}">
                <a16:creationId xmlns:a16="http://schemas.microsoft.com/office/drawing/2014/main" id="{F70F4067-346B-984B-A0D1-3FCEC3CE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3528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Endoplasmic Reticulum</a:t>
            </a:r>
          </a:p>
        </p:txBody>
      </p:sp>
      <p:sp>
        <p:nvSpPr>
          <p:cNvPr id="18445" name="TextBox 20">
            <a:extLst>
              <a:ext uri="{FF2B5EF4-FFF2-40B4-BE49-F238E27FC236}">
                <a16:creationId xmlns:a16="http://schemas.microsoft.com/office/drawing/2014/main" id="{D9171ABD-C16C-1B44-AFB5-5E7394CA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7244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Cell Membrane</a:t>
            </a:r>
          </a:p>
        </p:txBody>
      </p:sp>
      <p:cxnSp>
        <p:nvCxnSpPr>
          <p:cNvPr id="18446" name="Straight Connector 22">
            <a:extLst>
              <a:ext uri="{FF2B5EF4-FFF2-40B4-BE49-F238E27FC236}">
                <a16:creationId xmlns:a16="http://schemas.microsoft.com/office/drawing/2014/main" id="{452A24C3-E669-5F45-BBE8-5008B5925B03}"/>
              </a:ext>
            </a:extLst>
          </p:cNvPr>
          <p:cNvCxnSpPr>
            <a:cxnSpLocks noChangeShapeType="1"/>
            <a:stCxn id="18447" idx="2"/>
          </p:cNvCxnSpPr>
          <p:nvPr/>
        </p:nvCxnSpPr>
        <p:spPr bwMode="auto">
          <a:xfrm rot="16200000" flipH="1">
            <a:off x="1747043" y="1377157"/>
            <a:ext cx="1382713" cy="30480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Box 25">
            <a:extLst>
              <a:ext uri="{FF2B5EF4-FFF2-40B4-BE49-F238E27FC236}">
                <a16:creationId xmlns:a16="http://schemas.microsoft.com/office/drawing/2014/main" id="{180C466D-AF68-F147-B39D-392BDDC68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Cytoplasm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9AE7BE03-5E75-504B-AA31-8D811EB752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How do the differences line up?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330FAED2-A3FE-624A-9938-3FEDA4FEB3A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70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u="sng"/>
              <a:t>Prokaryotes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Organelles lack a membrane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Ribosomes are the only organelles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Genetic material floats in the cytoplasm (DNA and RNA)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7FEE000F-72B4-CD47-9E8D-677DC97B730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u="sng"/>
              <a:t>Eukaryotes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Organelles covered by a membrane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Multiple organelles including ribosomes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Membrane covered Genetic material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CB63DCD4-73AA-D346-8FFC-E8A1E86788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How do the differences line up?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9C334F41-BBF4-FD41-B918-A8C5D5FF228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70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u="sng"/>
              <a:t>Prokaryotes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Circular DNA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Unicellular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Cells are smaller in size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Has larger number of organisms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6DA915A0-313B-3E4F-8242-F43352FC240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u="sng"/>
              <a:t>Eukaryotes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Linear DNA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May be multi-cellular or unicellular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Cells are larger in size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Has smaller number of organisms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0F134854-50F1-A243-AA21-EEDE897152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How do the differences line up?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403E3A28-BBC0-B742-AFCF-B007D2342D8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70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u="sng"/>
              <a:t>Prokaryotes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Appeared 4 billion years ago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6713E1F-4E67-CC49-9DEA-89A984D7C1C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u="sng"/>
              <a:t>Eukaryotes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Appeared 1 billion years ago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>
            <a:extLst>
              <a:ext uri="{FF2B5EF4-FFF2-40B4-BE49-F238E27FC236}">
                <a16:creationId xmlns:a16="http://schemas.microsoft.com/office/drawing/2014/main" id="{3484A2F9-DB44-834C-A83B-0BA8734D9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4800600" cy="639762"/>
          </a:xfrm>
        </p:spPr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How do the similarities line up?</a:t>
            </a:r>
          </a:p>
        </p:txBody>
      </p:sp>
      <p:sp>
        <p:nvSpPr>
          <p:cNvPr id="22531" name="Text Placeholder 4">
            <a:extLst>
              <a:ext uri="{FF2B5EF4-FFF2-40B4-BE49-F238E27FC236}">
                <a16:creationId xmlns:a16="http://schemas.microsoft.com/office/drawing/2014/main" id="{FBA0CD49-9A9A-AF49-8505-02EA2F5693E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Wingdings" pitchFamily="2" charset="2"/>
              <a:buNone/>
            </a:pPr>
            <a:endParaRPr lang="en-AU" altLang="en-US" sz="2400" b="1"/>
          </a:p>
        </p:txBody>
      </p:sp>
      <p:pic>
        <p:nvPicPr>
          <p:cNvPr id="22532" name="Picture 4" descr="Common features of prokaryotic and eukaryotic cells">
            <a:extLst>
              <a:ext uri="{FF2B5EF4-FFF2-40B4-BE49-F238E27FC236}">
                <a16:creationId xmlns:a16="http://schemas.microsoft.com/office/drawing/2014/main" id="{007B9004-BED8-6D44-A101-821608AF096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4040188" cy="4572000"/>
          </a:xfrm>
          <a:noFill/>
        </p:spPr>
      </p:pic>
      <p:sp>
        <p:nvSpPr>
          <p:cNvPr id="22533" name="Text Placeholder 5">
            <a:extLst>
              <a:ext uri="{FF2B5EF4-FFF2-40B4-BE49-F238E27FC236}">
                <a16:creationId xmlns:a16="http://schemas.microsoft.com/office/drawing/2014/main" id="{B3BEED3F-3642-3448-9EC5-9413C7EBAD5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400" i="1" u="sng"/>
              <a:t>Lets See!!!</a:t>
            </a:r>
          </a:p>
        </p:txBody>
      </p:sp>
      <p:sp>
        <p:nvSpPr>
          <p:cNvPr id="22534" name="Content Placeholder 6">
            <a:extLst>
              <a:ext uri="{FF2B5EF4-FFF2-40B4-BE49-F238E27FC236}">
                <a16:creationId xmlns:a16="http://schemas.microsoft.com/office/drawing/2014/main" id="{D121DEA8-F781-C748-80E9-EF7CF34A5BA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46613" y="2176463"/>
            <a:ext cx="4040187" cy="3951287"/>
          </a:xfrm>
        </p:spPr>
        <p:txBody>
          <a:bodyPr/>
          <a:lstStyle/>
          <a:p>
            <a:pPr eaLnBrk="1" hangingPunct="1"/>
            <a:r>
              <a:rPr lang="en-US" altLang="en-US" sz="2400"/>
              <a:t>Both types of cells have cell membranes (outer covering of the cell)</a:t>
            </a:r>
          </a:p>
          <a:p>
            <a:pPr eaLnBrk="1" hangingPunct="1"/>
            <a:r>
              <a:rPr lang="en-US" altLang="en-US" sz="2400"/>
              <a:t>Both types of cells have ribosomes</a:t>
            </a:r>
          </a:p>
          <a:p>
            <a:pPr eaLnBrk="1" hangingPunct="1"/>
            <a:r>
              <a:rPr lang="en-US" altLang="en-US" sz="2400"/>
              <a:t>Both types of cells have DNA</a:t>
            </a:r>
          </a:p>
          <a:p>
            <a:pPr eaLnBrk="1" hangingPunct="1"/>
            <a:r>
              <a:rPr lang="en-US" altLang="en-US" sz="2400"/>
              <a:t>Both types of cells have a liquid environment known as the cytoplasm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06884BB1-3CF2-0D40-967C-024A457976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/>
              <a:t>Your turn:</a:t>
            </a:r>
          </a:p>
          <a:p>
            <a:pPr eaLnBrk="1" hangingPunct="1"/>
            <a:r>
              <a:rPr lang="en-US" altLang="en-US" sz="2400"/>
              <a:t>Make a Venn Diagram outlining the similarities and differences between prokaryotes and eukaryotes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You may use your book and/or consult your teammate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28732A7-C3F4-6C48-9ABA-91D2E2C23C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Cells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26F2135-AC35-DE40-9946-EF2DED4286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/>
              <a:t>The lowest level of organisation is cells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All cells fall into one of the two major classifications of either prokaryotic or eukaryotic.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Common features of prokaryotic and eukaryotic cells">
            <a:extLst>
              <a:ext uri="{FF2B5EF4-FFF2-40B4-BE49-F238E27FC236}">
                <a16:creationId xmlns:a16="http://schemas.microsoft.com/office/drawing/2014/main" id="{AAB1AA3A-7189-8E48-9B13-D77A3C0BEDC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229600" cy="45720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C0EDD92-F8B1-AD42-834E-6B1DCA3C3F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What’s the difference between prokaryotes and eukaryotes?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107B2A1-09AF-9245-A766-9522631D30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914400"/>
            <a:ext cx="82296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/>
              <a:t>Prokaryotic cells </a:t>
            </a:r>
            <a:r>
              <a:rPr lang="en-US" altLang="en-US" sz="2400"/>
              <a:t>were here first and for billions of years were the only form of life on Earth. All </a:t>
            </a:r>
            <a:r>
              <a:rPr lang="en-US" altLang="en-US" sz="2400" b="1"/>
              <a:t>prokaryotic</a:t>
            </a:r>
            <a:r>
              <a:rPr lang="en-US" altLang="en-US" sz="2400"/>
              <a:t> organisms are </a:t>
            </a:r>
            <a:r>
              <a:rPr lang="en-US" altLang="en-US" sz="2400" b="1"/>
              <a:t>unicellular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b="1"/>
          </a:p>
          <a:p>
            <a:pPr eaLnBrk="1" hangingPunct="1">
              <a:spcBef>
                <a:spcPct val="0"/>
              </a:spcBef>
            </a:pPr>
            <a:r>
              <a:rPr lang="en-US" altLang="en-US" sz="2400" b="1"/>
              <a:t>Eukaryotic cells </a:t>
            </a:r>
            <a:r>
              <a:rPr lang="en-US" altLang="en-US" sz="2400"/>
              <a:t>appeared on earth long after </a:t>
            </a:r>
            <a:r>
              <a:rPr lang="en-US" altLang="en-US" sz="2400" b="1"/>
              <a:t>prokaryotic cells </a:t>
            </a:r>
            <a:r>
              <a:rPr lang="en-US" altLang="en-US" sz="2400"/>
              <a:t>but they are much more advanced.  </a:t>
            </a:r>
            <a:r>
              <a:rPr lang="en-US" altLang="en-US" sz="2400" b="1"/>
              <a:t>Eukaryotic</a:t>
            </a:r>
            <a:r>
              <a:rPr lang="en-US" altLang="en-US" sz="2400"/>
              <a:t> organisms unlike </a:t>
            </a:r>
            <a:r>
              <a:rPr lang="en-US" altLang="en-US" sz="2400" b="1"/>
              <a:t>prokaryotic</a:t>
            </a:r>
            <a:r>
              <a:rPr lang="en-US" altLang="en-US" sz="2400"/>
              <a:t> can be </a:t>
            </a:r>
            <a:r>
              <a:rPr lang="en-US" altLang="en-US" sz="2400" b="1"/>
              <a:t>unicellular</a:t>
            </a:r>
            <a:r>
              <a:rPr lang="en-US" altLang="en-US" sz="2400"/>
              <a:t> or </a:t>
            </a:r>
            <a:r>
              <a:rPr lang="en-US" altLang="en-US" sz="2400" b="1"/>
              <a:t>multicellular</a:t>
            </a:r>
            <a:r>
              <a:rPr lang="en-US" altLang="en-US" sz="240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squid with V">
            <a:extLst>
              <a:ext uri="{FF2B5EF4-FFF2-40B4-BE49-F238E27FC236}">
                <a16:creationId xmlns:a16="http://schemas.microsoft.com/office/drawing/2014/main" id="{A014367C-3466-4D45-8D2A-850C11E7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CEC313-7B3F-CB4B-9EF0-1FE332AB68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43600" y="609600"/>
            <a:ext cx="22860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>
                <a:latin typeface="+mn-lt"/>
              </a:rPr>
              <a:t>Glow in the dark squid… how does it do that?</a:t>
            </a:r>
          </a:p>
        </p:txBody>
      </p:sp>
      <p:pic>
        <p:nvPicPr>
          <p:cNvPr id="10243" name="Picture 3" descr="squid with V">
            <a:extLst>
              <a:ext uri="{FF2B5EF4-FFF2-40B4-BE49-F238E27FC236}">
                <a16:creationId xmlns:a16="http://schemas.microsoft.com/office/drawing/2014/main" id="{C8FF42D7-D06E-A84C-933F-016DEDF5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419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Oval 4">
            <a:extLst>
              <a:ext uri="{FF2B5EF4-FFF2-40B4-BE49-F238E27FC236}">
                <a16:creationId xmlns:a16="http://schemas.microsoft.com/office/drawing/2014/main" id="{5EA6B6BD-D51B-8A42-B1C5-38C8CD7C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19400"/>
            <a:ext cx="1066800" cy="1295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3A44D180-6AD0-8841-B8E9-D22697C2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19400"/>
            <a:ext cx="1143000" cy="1219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9085A9EE-90D8-6742-90FC-8D4A34A7D8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53200" y="304800"/>
            <a:ext cx="2133600" cy="5821363"/>
          </a:xfrm>
        </p:spPr>
        <p:txBody>
          <a:bodyPr/>
          <a:lstStyle/>
          <a:p>
            <a:pPr eaLnBrk="1" hangingPunct="1"/>
            <a:r>
              <a:rPr lang="en-US" altLang="en-US" sz="2400"/>
              <a:t>Vibrio fischeri</a:t>
            </a:r>
          </a:p>
          <a:p>
            <a:pPr eaLnBrk="1" hangingPunct="1"/>
            <a:r>
              <a:rPr lang="en-US" altLang="en-US" sz="2400"/>
              <a:t>Glow in the dark bacteria</a:t>
            </a:r>
          </a:p>
          <a:p>
            <a:pPr eaLnBrk="1" hangingPunct="1"/>
            <a:r>
              <a:rPr lang="en-US" altLang="en-US" sz="2400"/>
              <a:t>Helps it survive in the ocean</a:t>
            </a:r>
          </a:p>
          <a:p>
            <a:pPr eaLnBrk="1" hangingPunct="1"/>
            <a:r>
              <a:rPr lang="en-US" altLang="en-US" sz="2400"/>
              <a:t>Lives in fish and other marine life</a:t>
            </a:r>
          </a:p>
        </p:txBody>
      </p:sp>
      <p:pic>
        <p:nvPicPr>
          <p:cNvPr id="11267" name="Picture 4" descr="V">
            <a:extLst>
              <a:ext uri="{FF2B5EF4-FFF2-40B4-BE49-F238E27FC236}">
                <a16:creationId xmlns:a16="http://schemas.microsoft.com/office/drawing/2014/main" id="{124AE51F-171A-8E4A-A1F4-7EF88BE2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6096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CA0548-3E5D-1B49-A037-848BFBA4B0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Let’s Take a Look at the Characteristics of Prokaryotes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0BD0550-CC10-4849-A523-203B119722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Prokaryotes are the simplest type of cell.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Oldest type of cell appeared about four billion years ago.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Prokaryotes are the largest group of organisms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Prokaryotes unicellular organisms that are found in all environments. 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1E59F6-9DC9-F141-896B-AA72C58D90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1"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Let’s Take a Look at the Characteristics of Prokaryotes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06236F2-1A84-D642-BA24-652D1C3EC7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Prokaryotes  do not have a nuclear membrane . Their circular shaped genetic material dispersed throughout cytoplasm.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Prokaryotes do not have membrane-bound organelles 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Prokaryotes have a simple internal structure.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Prokaryotes are smaller in size when compared to Eukaryotes.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2_Orbi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4019</TotalTime>
  <Words>509</Words>
  <Application>Microsoft Macintosh PowerPoint</Application>
  <PresentationFormat>On-screen Show (4:3)</PresentationFormat>
  <Paragraphs>106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Garamond</vt:lpstr>
      <vt:lpstr>Wingdings</vt:lpstr>
      <vt:lpstr>Calibri</vt:lpstr>
      <vt:lpstr>Edge</vt:lpstr>
      <vt:lpstr>2_Orbit</vt:lpstr>
      <vt:lpstr>Prokaryotic Cells Vs. Eukaryotic Cells</vt:lpstr>
      <vt:lpstr>Cells</vt:lpstr>
      <vt:lpstr>PowerPoint Presentation</vt:lpstr>
      <vt:lpstr>What’s the difference between prokaryotes and eukaryotes?</vt:lpstr>
      <vt:lpstr>PowerPoint Presentation</vt:lpstr>
      <vt:lpstr>PowerPoint Presentation</vt:lpstr>
      <vt:lpstr>PowerPoint Presentation</vt:lpstr>
      <vt:lpstr>Let’s Take a Look at the Characteristics of Prokaryotes</vt:lpstr>
      <vt:lpstr>Let’s Take a Look at the Characteristics of Prokaryotes</vt:lpstr>
      <vt:lpstr>Shapes of Prokaryotes</vt:lpstr>
      <vt:lpstr>What do prokaryotic cell look like?</vt:lpstr>
      <vt:lpstr>Now let’s take a look at the characteristics of eukaryotes</vt:lpstr>
      <vt:lpstr>Is there more? Yes!!!</vt:lpstr>
      <vt:lpstr>What do eukaryotic cells look like?</vt:lpstr>
      <vt:lpstr>How do the differences line up?</vt:lpstr>
      <vt:lpstr>How do the differences line up?</vt:lpstr>
      <vt:lpstr>How do the differences line up?</vt:lpstr>
      <vt:lpstr>How do the similarities line up?</vt:lpstr>
      <vt:lpstr>PowerPoint Presentation</vt:lpstr>
    </vt:vector>
  </TitlesOfParts>
  <Company>Atlanta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Prokaryotes vs. Eukaryotes</dc:title>
  <dc:creator>wkopp</dc:creator>
  <cp:lastModifiedBy>SINGH Robert [Perth Modern School]</cp:lastModifiedBy>
  <cp:revision>36</cp:revision>
  <dcterms:created xsi:type="dcterms:W3CDTF">2007-09-18T02:08:55Z</dcterms:created>
  <dcterms:modified xsi:type="dcterms:W3CDTF">2020-02-04T02:01:22Z</dcterms:modified>
</cp:coreProperties>
</file>