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86" r:id="rId2"/>
    <p:sldId id="328" r:id="rId3"/>
    <p:sldId id="329" r:id="rId4"/>
    <p:sldId id="285" r:id="rId5"/>
    <p:sldId id="287" r:id="rId6"/>
    <p:sldId id="288" r:id="rId7"/>
    <p:sldId id="327" r:id="rId8"/>
    <p:sldId id="299" r:id="rId9"/>
    <p:sldId id="298" r:id="rId10"/>
    <p:sldId id="302" r:id="rId11"/>
    <p:sldId id="333" r:id="rId12"/>
    <p:sldId id="303" r:id="rId13"/>
    <p:sldId id="304" r:id="rId14"/>
    <p:sldId id="305" r:id="rId15"/>
    <p:sldId id="306" r:id="rId16"/>
    <p:sldId id="307" r:id="rId17"/>
    <p:sldId id="340" r:id="rId18"/>
    <p:sldId id="341" r:id="rId19"/>
    <p:sldId id="330" r:id="rId20"/>
    <p:sldId id="331" r:id="rId21"/>
    <p:sldId id="332" r:id="rId2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9613" autoAdjust="0"/>
  </p:normalViewPr>
  <p:slideViewPr>
    <p:cSldViewPr>
      <p:cViewPr varScale="1">
        <p:scale>
          <a:sx n="127" d="100"/>
          <a:sy n="127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7E3C589-6AD5-4DC6-9EE6-4D8CBF1675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74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AU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FD9A3E7-4130-46A5-8F44-9FAE7E78888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849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17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AU" sz="2400">
                <a:latin typeface="Times New Roman" pitchFamily="18" charset="0"/>
              </a:endParaRPr>
            </a:p>
          </p:txBody>
        </p:sp>
        <p:sp>
          <p:nvSpPr>
            <p:cNvPr id="717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AU" sz="2400">
                <a:latin typeface="Times New Roman" pitchFamily="18" charset="0"/>
              </a:endParaRPr>
            </a:p>
          </p:txBody>
        </p:sp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17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717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717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717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717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718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718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718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718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A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defRPr sz="26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7B03CE-FF8C-47FC-95AA-0A4C50CF4F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6BF990-0CD2-4947-BD61-B77DB2BDFD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2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5040313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2450" y="6248400"/>
            <a:ext cx="514350" cy="457200"/>
          </a:xfrm>
        </p:spPr>
        <p:txBody>
          <a:bodyPr/>
          <a:lstStyle>
            <a:lvl1pPr>
              <a:defRPr/>
            </a:lvl1pPr>
          </a:lstStyle>
          <a:p>
            <a:fld id="{4133C9B0-E489-4E69-AE49-59DA498F5D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2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30E3F4-36DF-43DA-9853-BD33835864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4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7CC31-F60A-4F5B-98A8-5C1AE7D007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760036-F8CE-46F8-81BD-BD287C6A82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4BDBA0-2545-4EDA-BD7E-E40A9FED6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8FF48B-B5DC-4F0B-9008-CF47FBC1A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4CB758-D683-4709-AC34-46EFE1B0E0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3AA79A-4D5C-4CAA-A0F2-1EA8EFDDCA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02E44-20C1-4442-B164-867912DB30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248400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62FF9DEA-1728-4713-BD8A-95ECDF4035BC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AU" sz="2400">
                <a:latin typeface="Times New Roman" pitchFamily="18" charset="0"/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AU" sz="2400">
                <a:latin typeface="Times New Roman" pitchFamily="18" charset="0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AU">
                <a:solidFill>
                  <a:schemeClr val="hlink"/>
                </a:solidFill>
              </a:endParaRP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AU">
                <a:solidFill>
                  <a:schemeClr val="hlink"/>
                </a:solidFill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AU">
                <a:solidFill>
                  <a:schemeClr val="accent2"/>
                </a:solidFill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AU">
                <a:solidFill>
                  <a:schemeClr val="hlink"/>
                </a:solidFill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AU" sz="2400">
                <a:latin typeface="Times New Roman" pitchFamily="18" charset="0"/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AU">
                <a:solidFill>
                  <a:schemeClr val="accent2"/>
                </a:solidFill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AU">
                <a:solidFill>
                  <a:schemeClr val="accent2"/>
                </a:solidFill>
              </a:endParaRPr>
            </a:p>
          </p:txBody>
        </p:sp>
      </p:grp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.uk/bitesize/guides/zc9tyrd/revision/2" TargetMode="External"/><Relationship Id="rId2" Type="http://schemas.openxmlformats.org/officeDocument/2006/relationships/hyperlink" Target="https://www.bbc.co.uk/bitesize/guides/zc9tyrd/revision/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Cell Transport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Reference HB11 – Chapter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Transport across the cell membrane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AU"/>
              <a:t>Cell membranes are described as being </a:t>
            </a:r>
            <a:r>
              <a:rPr lang="en-AU" b="1"/>
              <a:t>differentially permeable</a:t>
            </a:r>
            <a:r>
              <a:rPr lang="en-AU"/>
              <a:t>. They allow some ions and molecules to pass through, but restrict the movement of others, this is usually based on size. </a:t>
            </a:r>
          </a:p>
          <a:p>
            <a:pPr>
              <a:buFont typeface="Wingdings" pitchFamily="2" charset="2"/>
              <a:buChar char="n"/>
            </a:pPr>
            <a:r>
              <a:rPr lang="en-AU"/>
              <a:t>Differentially permeable                                                       membranes may also                                                                       be called semi-permeable                                                             or selectively permeable                                                        membranes.</a:t>
            </a:r>
          </a:p>
        </p:txBody>
      </p:sp>
      <p:pic>
        <p:nvPicPr>
          <p:cNvPr id="81925" name="Picture 5" descr="semipermeable_membra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262313"/>
            <a:ext cx="4284663" cy="3222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AS_Cell</a:t>
            </a:r>
            <a:r>
              <a:rPr lang="en-US" dirty="0"/>
              <a:t> Transport (7.25 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Passive &amp; active processes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147050" cy="532765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AU" dirty="0"/>
              <a:t>Materials may pass through a cell membrane in a number of different ways. 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Some transfer mechanisms are </a:t>
            </a:r>
            <a:r>
              <a:rPr lang="en-AU" b="1" dirty="0"/>
              <a:t>passive processes </a:t>
            </a:r>
            <a:r>
              <a:rPr lang="en-AU" dirty="0"/>
              <a:t>which means that there is no requirement to expend energy. 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Passive processes will occur in both living and dead cells and are almost impossible to prevent. The three types of passive transport processes are Diffusion, Osmosis &amp; </a:t>
            </a:r>
            <a:r>
              <a:rPr lang="en-AU" i="1" dirty="0"/>
              <a:t>Facilitated diffusion</a:t>
            </a:r>
            <a:r>
              <a:rPr lang="en-AU" dirty="0"/>
              <a:t>.</a:t>
            </a:r>
          </a:p>
          <a:p>
            <a:pPr>
              <a:buFont typeface="Wingdings" pitchFamily="2" charset="2"/>
              <a:buChar char="n"/>
            </a:pPr>
            <a:r>
              <a:rPr lang="en-AU" b="1" dirty="0"/>
              <a:t>Active processes </a:t>
            </a:r>
            <a:r>
              <a:rPr lang="en-AU" dirty="0"/>
              <a:t>require the cell’s energy for the transfer to occur. This means that they only occur in living cells. The two types are active transport and </a:t>
            </a:r>
            <a:r>
              <a:rPr lang="en-AU" dirty="0" err="1"/>
              <a:t>cytosis</a:t>
            </a:r>
            <a:r>
              <a:rPr lang="en-AU" dirty="0"/>
              <a:t>.</a:t>
            </a:r>
          </a:p>
          <a:p>
            <a:pPr>
              <a:buFont typeface="Wingdings" pitchFamily="2" charset="2"/>
              <a:buChar char="n"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ffusion - Wikipedia">
            <a:extLst>
              <a:ext uri="{FF2B5EF4-FFF2-40B4-BE49-F238E27FC236}">
                <a16:creationId xmlns:a16="http://schemas.microsoft.com/office/drawing/2014/main" id="{1EE0E0A5-35CF-3B4B-A150-1CD6F40A4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17130"/>
            <a:ext cx="4830920" cy="295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Diffusion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AU" dirty="0"/>
              <a:t>Diffusion is the movement of molecules from an area of high concentration to an area of low concentration.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Diffusion only occurs when there is a difference in concentration between the two areas </a:t>
            </a:r>
            <a:r>
              <a:rPr lang="en-AU" dirty="0" err="1"/>
              <a:t>eg</a:t>
            </a:r>
            <a:r>
              <a:rPr lang="en-AU" dirty="0"/>
              <a:t> a concentration gradient.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Diffusion is a passive process; it does not require the expenditure of energy.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Diffusion can occur in 		             	         almost any circumstance			           where molecules can 				           move, it is not confined 					       to cells.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Diffusion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400675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AU" dirty="0"/>
              <a:t>In cells, molecules will diffuse across the cell membrane if they are small enough to fit through the gaps between the lipids.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Once there is no concentration gradient, although diffusion continues to occur due to the kinetic energy of the molecules, the ‘end’ or </a:t>
            </a:r>
            <a:r>
              <a:rPr lang="en-AU" b="1" dirty="0"/>
              <a:t>Net</a:t>
            </a:r>
            <a:r>
              <a:rPr lang="en-AU" dirty="0"/>
              <a:t> result is no change.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Oxygen, carbon dioxide and alcohol pass through the lipid bilayer by diffusion.</a:t>
            </a:r>
          </a:p>
          <a:p>
            <a:pPr>
              <a:buFont typeface="Wingdings" pitchFamily="2" charset="2"/>
              <a:buChar char="n"/>
            </a:pPr>
            <a:endParaRPr lang="en-AU" dirty="0"/>
          </a:p>
          <a:p>
            <a:pPr marL="0" indent="0"/>
            <a:endParaRPr lang="en-AU" dirty="0"/>
          </a:p>
          <a:p>
            <a:pPr marL="0" indent="0"/>
            <a:endParaRPr lang="en-AU" dirty="0"/>
          </a:p>
        </p:txBody>
      </p:sp>
      <p:pic>
        <p:nvPicPr>
          <p:cNvPr id="2050" name="Picture 2" descr="File:Diffusion.en.svg - Wikipedia">
            <a:extLst>
              <a:ext uri="{FF2B5EF4-FFF2-40B4-BE49-F238E27FC236}">
                <a16:creationId xmlns:a16="http://schemas.microsoft.com/office/drawing/2014/main" id="{755EE6C9-307E-B54A-82CA-4B07FCA0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17032"/>
            <a:ext cx="568309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Osmosis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040313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AU" dirty="0"/>
              <a:t>Osmosis is a special case of diffusion that involves the diffusion of water across a cell membrane. 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Water molecules are very small and so pass through easily. 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Osmosis occurs when water moves from an area of high concentration of water to an area of low concentration of water.</a:t>
            </a:r>
          </a:p>
        </p:txBody>
      </p:sp>
      <p:pic>
        <p:nvPicPr>
          <p:cNvPr id="4" name="Picture 2" descr="What is Osmosis? | Definition from Seneca Learning">
            <a:extLst>
              <a:ext uri="{FF2B5EF4-FFF2-40B4-BE49-F238E27FC236}">
                <a16:creationId xmlns:a16="http://schemas.microsoft.com/office/drawing/2014/main" id="{7A72834A-1A92-B040-9CE0-9A5AA24DD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6"/>
            <a:ext cx="551468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agrams showing the movement of water through cells">
            <a:extLst>
              <a:ext uri="{FF2B5EF4-FFF2-40B4-BE49-F238E27FC236}">
                <a16:creationId xmlns:a16="http://schemas.microsoft.com/office/drawing/2014/main" id="{D644CD7E-6803-2746-9C29-7EA1CE440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140968"/>
            <a:ext cx="5225505" cy="348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Osmosis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975"/>
            <a:ext cx="8507288" cy="5427663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AU" dirty="0"/>
              <a:t>In a solution if there is a high concentration of water (solvent) then there must be a low concentration of solute i.e. a dilute solution.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In a solution if there is a low concentration of water (solvent) then there must be a high concentration of solute i.e. a concentrated 				          solution.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Osmosis is a passive 				            process i.e. it does 					        not involve the                                              	     expenditure of 					           energy.</a:t>
            </a:r>
          </a:p>
          <a:p>
            <a:pPr>
              <a:buFont typeface="Wingdings" pitchFamily="2" charset="2"/>
              <a:buChar char="n"/>
            </a:pPr>
            <a:endParaRPr lang="en-AU" dirty="0"/>
          </a:p>
          <a:p>
            <a:pPr>
              <a:buFont typeface="Wingdings" pitchFamily="2" charset="2"/>
              <a:buChar char="n"/>
            </a:pPr>
            <a:endParaRPr lang="en-AU" sz="2000" dirty="0"/>
          </a:p>
          <a:p>
            <a:pPr marL="0" indent="0"/>
            <a:endParaRPr lang="en-A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Active Transport - Msrblog">
            <a:extLst>
              <a:ext uri="{FF2B5EF4-FFF2-40B4-BE49-F238E27FC236}">
                <a16:creationId xmlns:a16="http://schemas.microsoft.com/office/drawing/2014/main" id="{757F4783-9ED3-A848-8C85-AF96ADDBC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09"/>
          <a:stretch/>
        </p:blipFill>
        <p:spPr bwMode="auto">
          <a:xfrm>
            <a:off x="3131840" y="3140397"/>
            <a:ext cx="489589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Active Transport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975"/>
            <a:ext cx="8507288" cy="547238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AU" dirty="0"/>
              <a:t>Active transport is the movement of molecules from an area of low concentration to an area of high concentration i.e. against a concentration gradient.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AU" dirty="0"/>
              <a:t>Active transport is an active process and requires the use of ’cellular energy’; therefore it only occurs across living cell membranes.</a:t>
            </a:r>
          </a:p>
        </p:txBody>
      </p:sp>
    </p:spTree>
    <p:extLst>
      <p:ext uri="{BB962C8B-B14F-4D97-AF65-F5344CB8AC3E}">
        <p14:creationId xmlns:p14="http://schemas.microsoft.com/office/powerpoint/2010/main" val="97772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Active Transport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975"/>
            <a:ext cx="8784976" cy="547238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AU" dirty="0"/>
              <a:t>It can only be used for ‘small’ molecules as they have to pass through the cell membrane.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AU" dirty="0"/>
              <a:t>The ’cellular energy’ is used to provide ‘power’ to proteins in the cell membrane that ‘ferry’ the molecules across the cell membrane.</a:t>
            </a:r>
          </a:p>
        </p:txBody>
      </p:sp>
      <p:pic>
        <p:nvPicPr>
          <p:cNvPr id="6146" name="Picture 2" descr="Active Transport - Definition And Types Of Active Transport">
            <a:extLst>
              <a:ext uri="{FF2B5EF4-FFF2-40B4-BE49-F238E27FC236}">
                <a16:creationId xmlns:a16="http://schemas.microsoft.com/office/drawing/2014/main" id="{3CC79116-DA76-8A43-B666-EE5F8011C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6" t="9842" r="14786"/>
          <a:stretch/>
        </p:blipFill>
        <p:spPr bwMode="auto">
          <a:xfrm>
            <a:off x="2915816" y="2708920"/>
            <a:ext cx="502678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59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Cytosis</a:t>
            </a:r>
            <a:r>
              <a:rPr lang="en-AU" b="0" dirty="0"/>
              <a:t>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975"/>
            <a:ext cx="8640960" cy="5400675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AU" b="1" dirty="0" err="1"/>
              <a:t>Cytosis</a:t>
            </a:r>
            <a:r>
              <a:rPr lang="en-AU" b="1" dirty="0"/>
              <a:t> </a:t>
            </a:r>
            <a:r>
              <a:rPr lang="en-AU" dirty="0"/>
              <a:t>is an active process in which materials move into or out of the cell enclosed as vesicles. </a:t>
            </a:r>
          </a:p>
          <a:p>
            <a:pPr>
              <a:buFont typeface="Wingdings" pitchFamily="2" charset="2"/>
              <a:buChar char="n"/>
            </a:pPr>
            <a:r>
              <a:rPr lang="en-AU" b="1" dirty="0"/>
              <a:t>Vesicles </a:t>
            </a:r>
            <a:r>
              <a:rPr lang="en-AU" dirty="0"/>
              <a:t>are bubble-like structures consisting of either a solid particle or a liquid droplet enfolded in a piece of the cell membrane.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It is used for materials such as large 	                                     particles that are too ‘large’ to ‘fit’ 			   through the pores or protein channels	                		 in the cell membrane.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The material and its surrounding                                         piece of cell membrane is called a                                          a vesicle.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It is an active process and requires the use of ’cellular energy’; therefore it only occurs in living cell membranes.</a:t>
            </a:r>
          </a:p>
        </p:txBody>
      </p:sp>
      <p:pic>
        <p:nvPicPr>
          <p:cNvPr id="102405" name="Picture 5" descr="Exoc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2482875" cy="23477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70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I can explain why materials need to be transported in different ways between cells (material size and composition).</a:t>
            </a:r>
          </a:p>
          <a:p>
            <a:r>
              <a:rPr lang="en-US" dirty="0"/>
              <a:t>2.	I can describe the different ways substances are transported in cells (diffusion, osmosis and </a:t>
            </a:r>
            <a:r>
              <a:rPr lang="en-US" dirty="0" err="1"/>
              <a:t>cytosis</a:t>
            </a:r>
            <a:r>
              <a:rPr lang="en-US" dirty="0"/>
              <a:t>).</a:t>
            </a:r>
          </a:p>
          <a:p>
            <a:r>
              <a:rPr lang="en-US" i="1" dirty="0"/>
              <a:t>3.	I can describe how facilitated diffusion operates.</a:t>
            </a:r>
          </a:p>
          <a:p>
            <a:r>
              <a:rPr lang="en-US" dirty="0"/>
              <a:t>4.	I can define diffusion as the net movement of a substance from an area of high concentration to an area of low concentration.</a:t>
            </a:r>
          </a:p>
          <a:p>
            <a:pPr marL="457200" indent="-457200">
              <a:buAutoNum type="arabicPeriod" startAt="5"/>
            </a:pPr>
            <a:r>
              <a:rPr lang="en-US" dirty="0"/>
              <a:t>I can define and describe the process of osmosis</a:t>
            </a:r>
          </a:p>
        </p:txBody>
      </p:sp>
    </p:spTree>
    <p:extLst>
      <p:ext uri="{BB962C8B-B14F-4D97-AF65-F5344CB8AC3E}">
        <p14:creationId xmlns:p14="http://schemas.microsoft.com/office/powerpoint/2010/main" val="781663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Exocytosis</a:t>
            </a:r>
            <a:r>
              <a:rPr lang="en-AU" b="0" dirty="0"/>
              <a:t>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975"/>
            <a:ext cx="8507288" cy="532765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AU" dirty="0"/>
              <a:t>Exocytosis is when the material/particle in a vesicle is moved from inside the cytoplasm to the ‘outside’.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Materials/particles passed out of a cell by exocytosis may be a waste product or may be a substance that the cell has made for use                                                                          elsewhere </a:t>
            </a:r>
            <a:r>
              <a:rPr lang="en-AU" dirty="0" err="1"/>
              <a:t>eg</a:t>
            </a:r>
            <a:r>
              <a:rPr lang="en-AU" dirty="0"/>
              <a:t>                                                                    Milk from breast                                                                                  cells, saliva from                                                                                   salivary gland cells.</a:t>
            </a:r>
          </a:p>
          <a:p>
            <a:pPr>
              <a:buFont typeface="Wingdings" pitchFamily="2" charset="2"/>
              <a:buChar char="n"/>
            </a:pPr>
            <a:endParaRPr lang="en-AU" sz="2000" dirty="0"/>
          </a:p>
        </p:txBody>
      </p:sp>
      <p:pic>
        <p:nvPicPr>
          <p:cNvPr id="105477" name="Picture 5" descr="Cyto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90863"/>
            <a:ext cx="5580062" cy="37671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5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Endocytosis</a:t>
            </a:r>
            <a:r>
              <a:rPr lang="en-AU" b="0" dirty="0"/>
              <a:t> 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975"/>
            <a:ext cx="8363272" cy="532765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AU" dirty="0"/>
              <a:t>Endocytosis is when the material/particle is moved from ‘outside’ the cell into the cytoplasm.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If the material/particle is ‘solid’ it is called phagocytosis, if the material/particle  is a ’liquid’ it is called pinocytosis.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All cells carry out pinocytosis but phagocytosis is performed only by                                                               specialised cells                                                                   </a:t>
            </a:r>
            <a:r>
              <a:rPr lang="en-AU" dirty="0" err="1"/>
              <a:t>eg</a:t>
            </a:r>
            <a:r>
              <a:rPr lang="en-AU" dirty="0"/>
              <a:t> White blood cells.</a:t>
            </a:r>
            <a:r>
              <a:rPr lang="en-AU" sz="2000" dirty="0"/>
              <a:t> </a:t>
            </a:r>
          </a:p>
        </p:txBody>
      </p:sp>
      <p:pic>
        <p:nvPicPr>
          <p:cNvPr id="106502" name="Picture 6" descr="endocyto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284538"/>
            <a:ext cx="4876800" cy="3162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4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8229600" cy="5040313"/>
          </a:xfrm>
        </p:spPr>
        <p:txBody>
          <a:bodyPr/>
          <a:lstStyle/>
          <a:p>
            <a:pPr lvl="0"/>
            <a:r>
              <a:rPr lang="en-US" dirty="0"/>
              <a:t>Work through the following websites, read the information and complete the Tests.</a:t>
            </a:r>
            <a:endParaRPr lang="en-AU" dirty="0"/>
          </a:p>
          <a:p>
            <a:r>
              <a:rPr lang="en-GB" u="sng" dirty="0">
                <a:hlinkClick r:id="rId2"/>
              </a:rPr>
              <a:t>https://www.bbc.co.uk/bitesize/guides/zc9tyrd/revision/5</a:t>
            </a:r>
            <a:endParaRPr lang="en-AU" dirty="0"/>
          </a:p>
          <a:p>
            <a:r>
              <a:rPr lang="en-GB" u="sng" dirty="0">
                <a:hlinkClick r:id="rId3"/>
              </a:rPr>
              <a:t>https://www.bbc.co.uk/bitesize/guides/zc9tyrd/revision/2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0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Cell requirements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AU"/>
              <a:t>To enable normal functioning all cells in the human body need to be in a relatively stable environment. </a:t>
            </a:r>
          </a:p>
          <a:p>
            <a:pPr>
              <a:buFont typeface="Wingdings" pitchFamily="2" charset="2"/>
              <a:buChar char="n"/>
            </a:pPr>
            <a:r>
              <a:rPr lang="en-AU"/>
              <a:t>Some like brain and retina cells are very susceptible to even slight variations in glucose, oxygen and temperature. </a:t>
            </a:r>
          </a:p>
          <a:p>
            <a:pPr>
              <a:buFont typeface="Wingdings" pitchFamily="2" charset="2"/>
              <a:buChar char="n"/>
            </a:pPr>
            <a:r>
              <a:rPr lang="en-AU"/>
              <a:t>Other cells such as skin cells are able to cope with a much wider range of conditions eg temperature.</a:t>
            </a:r>
          </a:p>
          <a:p>
            <a:endParaRPr lang="en-AU">
              <a:solidFill>
                <a:srgbClr val="FF0000"/>
              </a:solidFill>
            </a:endParaRPr>
          </a:p>
        </p:txBody>
      </p:sp>
      <p:pic>
        <p:nvPicPr>
          <p:cNvPr id="61445" name="Picture 5" descr="homer-simpson-wallpaper-brain-10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05263"/>
            <a:ext cx="3309937" cy="2482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7" name="Picture 7" descr="171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7" b="14174"/>
          <a:stretch>
            <a:fillRect/>
          </a:stretch>
        </p:blipFill>
        <p:spPr bwMode="auto">
          <a:xfrm>
            <a:off x="4211638" y="3933825"/>
            <a:ext cx="4537075" cy="28146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3" name="Picture 5" descr="frontle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00213"/>
            <a:ext cx="4648200" cy="4679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Cell requirements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AU"/>
              <a:t>One of the ‘roles’ of the body systems is maintain a continual supply of                                                                           the materials needed                                                                        eg glucose and oxygen                                                                    and a continued removal                                                                            of waste materials eg                                                                           carbon dioxide and urea. </a:t>
            </a:r>
          </a:p>
          <a:p>
            <a:pPr>
              <a:buFont typeface="Wingdings" pitchFamily="2" charset="2"/>
              <a:buChar char="n"/>
            </a:pPr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Cell requirements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4608513" cy="5040313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AU"/>
              <a:t>Body systems work together to make sure that the cellular environment is kept constant. </a:t>
            </a:r>
          </a:p>
          <a:p>
            <a:pPr>
              <a:buFont typeface="Wingdings" pitchFamily="2" charset="2"/>
              <a:buChar char="n"/>
            </a:pPr>
            <a:r>
              <a:rPr lang="en-AU"/>
              <a:t>This is called </a:t>
            </a:r>
            <a:r>
              <a:rPr lang="en-AU" b="1"/>
              <a:t>homeostasis</a:t>
            </a:r>
            <a:r>
              <a:rPr lang="en-AU"/>
              <a:t>. </a:t>
            </a:r>
          </a:p>
          <a:p>
            <a:pPr>
              <a:buFont typeface="Wingdings" pitchFamily="2" charset="2"/>
              <a:buChar char="n"/>
            </a:pPr>
            <a:r>
              <a:rPr lang="en-AU"/>
              <a:t>The systems operate in such a way that if a particular factor becomes too high or too low they will function to return the factor to its best or optimal level.</a:t>
            </a:r>
          </a:p>
        </p:txBody>
      </p:sp>
      <p:pic>
        <p:nvPicPr>
          <p:cNvPr id="64516" name="Picture 4" descr="glucose%20homeosta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1484313"/>
            <a:ext cx="42386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Cell membrane structure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975"/>
            <a:ext cx="4824164" cy="540037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AU" dirty="0"/>
              <a:t>The cell membrane is composed mainly of lipids and proteins. 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AU" dirty="0"/>
              <a:t>They are arranged into two layers that make up the single membrane. 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AU" dirty="0"/>
              <a:t>It is known as a bilayer. 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AU" dirty="0"/>
              <a:t>Substances and molecules move through the membrane in different ways.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</a:pPr>
            <a:r>
              <a:rPr lang="en-AU" dirty="0"/>
              <a:t>How they are moved depends  on their size and if they are organic or inorganic.</a:t>
            </a:r>
          </a:p>
        </p:txBody>
      </p:sp>
      <p:pic>
        <p:nvPicPr>
          <p:cNvPr id="76804" name="Picture 4" descr="lipidbi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96752"/>
            <a:ext cx="338455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5" descr="phospholip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827463"/>
            <a:ext cx="3168650" cy="303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41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4" name="Picture 6" descr="phospholipid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090863"/>
            <a:ext cx="5040312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Cell membrane structure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362950" cy="5040313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AU" dirty="0"/>
              <a:t>Very small molecules </a:t>
            </a:r>
            <a:r>
              <a:rPr lang="en-AU" dirty="0" err="1"/>
              <a:t>eg</a:t>
            </a:r>
            <a:r>
              <a:rPr lang="en-AU" dirty="0"/>
              <a:t> oxygen can pass through the small gaps between the lipids. 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Fat soluble substances such as alcohol and steroid hormones can diffuse across the membrane by ‘dissolving’ into the lipid (fat).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225800"/>
            <a:ext cx="619125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57200"/>
            <a:ext cx="8893175" cy="668338"/>
          </a:xfrm>
        </p:spPr>
        <p:txBody>
          <a:bodyPr/>
          <a:lstStyle/>
          <a:p>
            <a:r>
              <a:rPr lang="en-AU" dirty="0"/>
              <a:t>Cell membrane structure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686800" cy="5040313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AU" dirty="0"/>
              <a:t>Proteins are embedded through the membrane and they carry out most of the functions of the membrane. 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They can be divided into two types. 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Integral proteins that bridge the two sides of the membrane</a:t>
            </a:r>
          </a:p>
          <a:p>
            <a:pPr>
              <a:buFont typeface="Wingdings" pitchFamily="2" charset="2"/>
              <a:buChar char="n"/>
            </a:pPr>
            <a:r>
              <a:rPr lang="en-AU" dirty="0"/>
              <a:t>Peripheral proteins embedded in the outside of the membrane.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756</TotalTime>
  <Words>1292</Words>
  <Application>Microsoft Macintosh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Times New Roman</vt:lpstr>
      <vt:lpstr>Wingdings</vt:lpstr>
      <vt:lpstr>Pixel</vt:lpstr>
      <vt:lpstr>Cell Transport</vt:lpstr>
      <vt:lpstr>Objectives</vt:lpstr>
      <vt:lpstr>Pre-reading</vt:lpstr>
      <vt:lpstr>Cell requirements</vt:lpstr>
      <vt:lpstr>Cell requirements</vt:lpstr>
      <vt:lpstr>Cell requirements</vt:lpstr>
      <vt:lpstr>Cell membrane structure </vt:lpstr>
      <vt:lpstr>Cell membrane structure </vt:lpstr>
      <vt:lpstr>Cell membrane structure </vt:lpstr>
      <vt:lpstr>Transport across the cell membrane</vt:lpstr>
      <vt:lpstr>Video - Introduction</vt:lpstr>
      <vt:lpstr>Passive &amp; active processes</vt:lpstr>
      <vt:lpstr>Diffusion</vt:lpstr>
      <vt:lpstr>Diffusion</vt:lpstr>
      <vt:lpstr>Osmosis</vt:lpstr>
      <vt:lpstr>Osmosis</vt:lpstr>
      <vt:lpstr>Active Transport</vt:lpstr>
      <vt:lpstr>Active Transport</vt:lpstr>
      <vt:lpstr>Cytosis </vt:lpstr>
      <vt:lpstr>Exocytosis </vt:lpstr>
      <vt:lpstr>Endocytosis </vt:lpstr>
    </vt:vector>
  </TitlesOfParts>
  <Company>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LEE Jonathan</cp:lastModifiedBy>
  <cp:revision>103</cp:revision>
  <dcterms:created xsi:type="dcterms:W3CDTF">2008-02-24T04:41:56Z</dcterms:created>
  <dcterms:modified xsi:type="dcterms:W3CDTF">2021-05-10T09:40:11Z</dcterms:modified>
</cp:coreProperties>
</file>