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245.3252" units="1/cm"/>
          <inkml:channelProperty channel="Y" name="resolution" value="1983.47449" units="1/cm"/>
          <inkml:channelProperty channel="F" name="resolution" value="1.54358E-7" units="1/dev"/>
        </inkml:channelProperties>
      </inkml:inkSource>
      <inkml:timestamp xml:id="ts0" timeString="2014-11-19T13:37:10.28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7323 283 1,'0'0'2,"-34"6"7,34-6-4,-27 6-3,27-6 0,-19-1 1,19 1 0,0 0 1,-20-11 0,20 11 1,-18-12 0,18 12 1,-18-15 0,18 15-1,-27-15 0,27 15-1,-27-13 0,27 13-1,-29-15-1,14 6 0,-1 3 0,1-4-1,-4 1 0,2-1-1,-3-1 1,-4 0-1,2 1 1,-5 1-1,-3-3 2,0 3-1,-3 3 0,-1-2 0,2 1 0,-2 2-1,-2 0 1,1-1 0,2 0 0,-3 3-1,-3-3 1,2 0 0,-1 0 0,-2 0 0,2 0-1,-3 3 1,-1-2-1,0 1 0,-3 1 0,0 2 1,1-1-1,-2 2 0,-2 0 0,3 0 0,-2 0 1,0 0-1,1 0 0,-1 0 0,-1 0 0,-1-2 0,3 0 0,-4 2 0,-1-3 1,-3 1-1,2 1 0,-4 1 0,1 0-1,-2 0 1,-4 1 0,3 1 0,0-1 0,4 1 0,-5 0 0,4 0 0,-6 0 0,4-1 0,-1 1-1,1-1 1,-1 2 0,-2 3 0,2-3 0,-4 3-1,2 0 1,-2 0 0,0 1 0,-2 1 0,-1 2 0,1-1 0,-1 0 0,4 2 0,-2 2 0,-2 0 0,6 1-1,-2-1 1,-3 5 0,2 0-1,1 1 1,-3 2 0,1 3-1,1-4 1,-3 5-1,1 2 1,0 1-1,-1-1 1,0 3-1,-3 0 1,3 1 0,1 1-1,-1-1 1,-1 3 0,0-4-1,3 1 1,3 4 1,1-4 0,-2 3-1,6-1 0,-6 3 1,5 1-1,-1 0 0,-1 4 0,-2-3 0,-2 2-1,4 1 1,-5 3-1,2 2 1,2-2 0,-1 5 0,4-2 0,-1 8 0,-1 3 0,2 1 0,3 6 0,-3-5 0,4 5 0,-2 0 2,3 1-2,-1 3 2,3-2 0,1 0-1,1 0 1,3 3-1,-2 0 1,2 5-2,1-2 1,6 9-1,-5-3 0,-1 10 1,1-1-1,4 5 0,-1 3 1,-3 2-1,1 2 1,-2-3-1,6 2 2,-1 0-2,1-3 2,-3 2-1,5-2 0,5-4 0,0 2 0,2-6 1,0 4-1,5-4 0,3 1-1,0-3 1,8 2-1,-3 0 1,4-1-1,1-1 0,5 0 0,-1-2 0,3-2 1,0 2-1,2 2 0,1-8 0,0 5 0,1-5 0,3 1 0,-1 3 0,3-4 0,-2 1 0,3-2 0,0 5 0,3-1 0,-1 2 0,1-3 1,0 0-1,0-4 0,7 4 1,-7 0-1,4-9 1,-3 5-1,0-3 1,2 0-1,1 2 1,-1 2-1,-3 1 0,6-5 1,-2 7-1,4-3 0,-4 3 0,5-4 0,-5 5 0,6-2 0,-2-3-1,-2 0 1,1-4 0,3 2 0,1-2 0,0 3-1,2-4 2,0-1-1,3 0 0,3 0 1,2-1-1,2-1 1,2-5-1,-1 3 1,7-4-1,2-2-1,-2-3 1,3 1-1,0-6 1,0 3 0,-2-3 0,2 3-1,-1-5 2,-5 2-1,6 2 1,-4-2-1,2 3 1,1-1 0,-4 0 0,4 1-1,-1-1 1,2 1 0,-3-9-1,2 6 1,1-3 0,-5-1-1,4-3 0,0-2 1,0 2-1,0-5 0,1 3 0,1-1 0,-4-3-1,6 4 1,-3-4 0,1 4 0,2-3 0,0 1 0,0-1 0,0-1 0,4 4 0,1-4 1,-1 1-1,0 0 0,0-2 0,0-1 0,2-3 0,2 0 0,0-2 0,-4 1 0,6-2 0,-3 2 0,5 0 0,2 1 1,-1 0-1,1-3 0,-3 1 0,1-2 1,0 1-1,0 0-1,-2-1 1,1 0 0,-3-4 0,2 3 0,-3-4 0,1 0-1,2-4 1,-1 2 0,-2-5 0,3 0 1,5-2-1,-4-1 0,6 2 0,-1-1 0,0-2 0,1-2 0,1 1 0,-2-1 0,1-1 0,-2-3 0,2 1 0,-1 1 1,1-3-1,0 0 0,0-1 0,1-1 0,-1-1 1,-2-1-1,3-3 0,2 0 0,0 0 0,-1-2 0,2-2 0,-1 3 0,-1-3 1,0 1-1,2-1 0,-2-2 0,0 3 1,3-6-1,-1 3 0,2-1 1,-2-3-1,8 0 0,-5-2 1,1-1-1,1 1 0,0-1 1,0-4-1,-1-1 0,0 2 1,-2-2-1,0-3 1,4-2-1,-2 1 1,2-3 0,4-3 0,1-2 0,2 3 1,6-4-1,-2-2 0,1 3 1,1-7-1,-2 0 0,0-1 0,-6-2-1,3-5 0,-2 2 1,-5-5-1,-1-1 0,-1-1 1,2 0-1,-1 0 0,4 2 0,-4 0 0,2-1 1,-1 1-1,-1 0 0,1-1 1,-5 0-1,-2-5 0,-3-1 1,2 2-1,-2-2 0,-1 0 1,-1-2-1,1 4 0,0-7 0,3 5 1,-2-3-2,-6 0 2,-2-6-1,4 1 0,-6-2 0,-1 0 1,0 1-1,-4 0 0,-2-5 1,1 1 0,1-1 0,-6 0 0,3-1 0,1-2-1,0-5 1,-3 0-1,4-4 1,-4-2-1,-1-4 0,-3-2 1,2-1-1,-8-8 1,-4 5 0,0-4 0,-4 2 0,-4-1 0,-3 3 0,-3-2-1,-3 0 1,-1 2 0,-5 1-1,2 1 0,-3-6 0,2 0 0,-2 5-1,3-2 1,-3 4 0,1 0-1,0-2 1,-3 0 0,1 3-1,-8-1 2,0 3-1,-3-5 0,-5 5 0,2-1 1,-5-1-1,2 4 0,-2 0 1,-3 4-1,2-1 0,0-1 0,1 5 1,-2-3-1,1-4 0,-1 1 1,1-3-1,0-1 0,-2 0 1,-2-3 0,2 0 0,-5-1 0,0 2-1,-3 1 1,-6 0 0,-5-4 0,-1-6-1,-2-2 1,-5-1-1,-3-4 1,-1-1 0,-4 1 0,-3-3-1,-3 6 0,-1 3 0,-3 2 0,-4 1 0,1 2 0,-4 2-2,6 5 3,-2 3-1,0-2 0,6 5 1,0-2-2,0 7 1,0 0-1,1 1 0,0 3 0,2-2 0,3 2 0,-6 3-1,1 1 3,-1-1-1,-3 0 0,0 3 0,-6 1 1,-4 2-1,-4 1 1,-4 3-1,-2 0 0,-5 2 1,-2 0 0,0 5 0,-1 4-2,1 1 2,1 5-1,-1-1-1,2 3-1,-1-1-4,5 7-9,-7-6-14,-5-11-1,-1 7-1,-15-10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245.3252" units="1/cm"/>
          <inkml:channelProperty channel="Y" name="resolution" value="1983.47449" units="1/cm"/>
          <inkml:channelProperty channel="F" name="resolution" value="1.54358E-7" units="1/dev"/>
        </inkml:channelProperties>
      </inkml:inkSource>
      <inkml:timestamp xml:id="ts0" timeString="2014-11-19T13:37:16.15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3511 530 7,'0'0'8,"0"0"-1,0 0 0,0 0 0,-18-18 0,18 18-1,0 0 0,0 0-1,-17-17 0,17 17-2,-12-15 1,12 15-1,-14-22 0,14 22-1,-20-18 0,20 18 1,-21-24 0,21 24-1,-24-25 1,24 25-1,-28-28 1,11 15 0,0-2 0,0-2-1,-5 2 1,3 0-1,-3 0 1,0 0-1,-4 2 0,1-1 0,-2 6 0,0-3 0,-3 4 0,3-4 0,0 4-1,-1-1 1,-1 1-1,1-3 1,0 0-1,-2 0 0,2 0 1,-5 2-1,5 1 0,-5 2 0,3-1 0,-4 3-1,4-2 1,-4 4 0,3-5-1,-3 3 1,3 0 0,-2-2-1,-1 0 1,2-1 0,-1 0 0,2 0 0,1 1 0,1-2 0,-3 1 0,3 0-1,3 3 1,-2-2-1,-1 1 1,1 1-1,-2 0 0,0 3 1,-1-3-1,3 0 0,-2 0 1,5 2-1,-7 1 0,4 0 0,-2-2 0,1 2 1,-3 0-1,0 2 0,-1-2 1,-1 1-1,0 2 1,2-2-1,-4 4 1,4-5-1,-1 3 0,-1 0 1,3 3-1,-3-1 0,3 1 0,-3 4 0,1-1 1,0 2-1,-1-1 0,0-3 0,3 6 1,0-5-1,0 7 0,0-6 0,1 4 0,0-1 1,-3-4-1,2 8 0,-3-2 0,2 3 0,-7-2 0,4 5 0,-3-2 0,-1 5 0,2 1 0,-1 1 0,1-2 0,2 4 0,4-1 0,0-2 0,-1 2 0,4 1 0,3 1 0,-1-1-1,3 0 1,1 4 0,2-1 0,-1 4 0,4-1-1,-2 0 1,4 1-1,-2 1 1,-1 3-1,3-5 1,-1 7 0,-1-1 0,0-1 0,3 8-1,-4-3 2,4 4-2,-5 0 2,3-4-1,1 2 0,-4-2 0,4-1 0,1-2 0,2 0 0,-2-3 0,4 0 0,0 1 0,2 0 0,2 2-1,1-5 1,2 8 0,-3-5-1,5 2 1,-4 1-1,4-1 1,-1 3-1,1-4 1,-2 7-1,2-7 1,1 7 1,-2-1-2,4 0 2,-1 1-2,2-1 1,1 0 0,2 0 0,0-1 0,-2-5 0,6 3 0,-3-4 0,0-1 0,0-2 0,4 0 0,-1 0 0,5-2 0,-6 1 0,7-1-1,2-1 1,-1-1 1,3 1-1,-5 0 0,7-1-1,-6 2 2,5 1-2,0-2 1,-1 1-1,3 2 1,1-2-1,4-1 1,-1 3 0,9-2 0,-5-2 0,4 1 0,2-1 0,3 2 0,-1-2 0,4 2 0,1-1 0,4 0 0,2-2 0,2 1 0,2 3 0,0-3 0,3 1 0,1 0 0,-2-1 1,1 3-1,0-3 0,-3-4 0,2 0 0,3-4 0,1 2 0,-3-7 0,8 4 0,1-6 0,-1-1 0,3-1 0,1-2 0,2-4 0,-3-2 1,3-4-1,-7 0 0,2-4 0,2 0 0,-7-4 0,2 1 0,-2-3 0,0-2 0,0 1 0,2-1 1,0-1-1,-2-3 0,4 1 0,-1-5 0,0-1 0,-1-1 0,-5-2 1,-2 0-1,-8-4 0,-1-2 1,-9 1-1,-3 0 1,-3-1-1,-4 2 1,-1-3-1,-4 3 1,3-1-1,-4 1 0,-1-3 1,2 1-1,-3-2 1,1-4 0,-3 0-1,2-1 1,-4-4 0,3 2-1,-3-1 1,3-3-1,-2 2 0,-2 1 2,2-4-2,-1 6 1,-1-6-1,-1 2 2,-1-1-2,-3 0 1,2-3 0,-3-1-1,0 0 1,-1-5-1,2 1 1,-1 0 0,-1 0 0,1 2-1,-2-1 1,3 3 0,-6 2 0,3 5-1,-1-5 1,0 4 0,-1-1 0,-2-2-1,-2 0 1,1-2-1,-4-6 1,0 4 1,-4-2-2,3 2 2,-3 0-2,2 2 1,0 0 0,0 6 0,1 1 0,-1-2 0,1 2 0,-4-3-1,-3 0 2,0-2-1,-6-4 0,1-2 0,-7-3 0,1 0-1,-4 1 1,2-2 0,-4 4 0,3-4-1,-2 4 1,-1 0 0,1-2-1,-1 0 1,-2-2 0,0 2-1,-3-3 1,0 1-1,-1 3-1,-2-2-1,1 6-4,-16-4-7,5 5-17,-11 3-1,-16-5 0,-9 10-1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CA2-4172-4EB0-BDF4-EBDBBEE12286}" type="datetimeFigureOut">
              <a:rPr lang="en-AU" smtClean="0"/>
              <a:t>4/12/2014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5DB3-1778-4050-91F0-AB8665C81A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50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CA2-4172-4EB0-BDF4-EBDBBEE12286}" type="datetimeFigureOut">
              <a:rPr lang="en-AU" smtClean="0"/>
              <a:t>4/12/2014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5DB3-1778-4050-91F0-AB8665C81A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884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CA2-4172-4EB0-BDF4-EBDBBEE12286}" type="datetimeFigureOut">
              <a:rPr lang="en-AU" smtClean="0"/>
              <a:t>4/12/2014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5DB3-1778-4050-91F0-AB8665C81A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12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CA2-4172-4EB0-BDF4-EBDBBEE12286}" type="datetimeFigureOut">
              <a:rPr lang="en-AU" smtClean="0"/>
              <a:t>4/12/2014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5DB3-1778-4050-91F0-AB8665C81A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931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CA2-4172-4EB0-BDF4-EBDBBEE12286}" type="datetimeFigureOut">
              <a:rPr lang="en-AU" smtClean="0"/>
              <a:t>4/12/2014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5DB3-1778-4050-91F0-AB8665C81A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69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CA2-4172-4EB0-BDF4-EBDBBEE12286}" type="datetimeFigureOut">
              <a:rPr lang="en-AU" smtClean="0"/>
              <a:t>4/12/2014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5DB3-1778-4050-91F0-AB8665C81A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889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CA2-4172-4EB0-BDF4-EBDBBEE12286}" type="datetimeFigureOut">
              <a:rPr lang="en-AU" smtClean="0"/>
              <a:t>4/12/2014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5DB3-1778-4050-91F0-AB8665C81A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0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CA2-4172-4EB0-BDF4-EBDBBEE12286}" type="datetimeFigureOut">
              <a:rPr lang="en-AU" smtClean="0"/>
              <a:t>4/12/2014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5DB3-1778-4050-91F0-AB8665C81A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42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CA2-4172-4EB0-BDF4-EBDBBEE12286}" type="datetimeFigureOut">
              <a:rPr lang="en-AU" smtClean="0"/>
              <a:t>4/12/2014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5DB3-1778-4050-91F0-AB8665C81A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88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CA2-4172-4EB0-BDF4-EBDBBEE12286}" type="datetimeFigureOut">
              <a:rPr lang="en-AU" smtClean="0"/>
              <a:t>4/12/2014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5DB3-1778-4050-91F0-AB8665C81A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533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CA2-4172-4EB0-BDF4-EBDBBEE12286}" type="datetimeFigureOut">
              <a:rPr lang="en-AU" smtClean="0"/>
              <a:t>4/12/2014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5DB3-1778-4050-91F0-AB8665C81A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81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7DCA2-4172-4EB0-BDF4-EBDBBEE12286}" type="datetimeFigureOut">
              <a:rPr lang="en-AU" smtClean="0"/>
              <a:t>4/12/2014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E5DB3-1778-4050-91F0-AB8665C81A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61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walpapershddownload.com/wp-content/uploads/2014/02/clown-fish-wallpapers-2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au/url?sa=i&amp;rct=j&amp;q=&amp;esrc=s&amp;source=images&amp;cd=&amp;cad=rja&amp;uact=8&amp;ved=0CAcQjRw&amp;url=http://www.australiacoralcoast.com.au/en/Destinations/Shark_Bay_region/Pages/Shark_Bay_World_Heritage_Area.html&amp;ei=Yc5_VJ2-C4nf8AWFiIDgBg&amp;psig=AFQjCNGQUTHCzvoHopGiw9YOpbbtm8SIUw&amp;ust=1417748438311323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Vertebrates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7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 descr="http://lrrpublic.cli.det.nsw.edu.au/lrrSecure/Sites/LRRView/7397/applets/Living_Things_Database/livingthings/images/vertebratekey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96503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smtClean="0">
                <a:effectLst/>
                <a:latin typeface="Comic Sans MS" panose="030F0702030302020204" pitchFamily="66" charset="0"/>
              </a:rPr>
              <a:t>Most chordates are vertebrates.</a:t>
            </a:r>
            <a:endParaRPr lang="en-AU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AU" sz="1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AU" dirty="0" smtClean="0">
                <a:latin typeface="Comic Sans MS" panose="030F0702030302020204" pitchFamily="66" charset="0"/>
              </a:rPr>
              <a:t>Vertebrates are animals that are members of the subphylum Vertebrata (chordates with backbones). </a:t>
            </a:r>
          </a:p>
          <a:p>
            <a:pPr marL="0" indent="0">
              <a:buNone/>
            </a:pPr>
            <a:endParaRPr lang="en-AU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03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http://www.scholarsjunction.com/project-images/bio/Classificationofanima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79499"/>
            <a:ext cx="9053410" cy="594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79771" y="1269411"/>
              <a:ext cx="3893760" cy="405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251" y="1186251"/>
                <a:ext cx="4005360" cy="42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6795051" y="3340851"/>
              <a:ext cx="1402920" cy="1425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9251" y="3227811"/>
                <a:ext cx="1522800" cy="165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0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 descr="http://www.kokotours.com/images/Subphylum-Vertebrat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836712"/>
            <a:ext cx="745282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0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AU" dirty="0" smtClean="0"/>
              <a:t>Fish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7500" lnSpcReduction="20000"/>
          </a:bodyPr>
          <a:lstStyle/>
          <a:p>
            <a:endParaRPr lang="en-AU" dirty="0" smtClean="0"/>
          </a:p>
          <a:p>
            <a:r>
              <a:rPr lang="en-AU" dirty="0" smtClean="0"/>
              <a:t>These </a:t>
            </a:r>
            <a:r>
              <a:rPr lang="en-AU" dirty="0"/>
              <a:t>organisms </a:t>
            </a:r>
            <a:r>
              <a:rPr lang="en-AU" dirty="0" smtClean="0"/>
              <a:t>lives in the water (marine or fresh water)</a:t>
            </a:r>
          </a:p>
          <a:p>
            <a:r>
              <a:rPr lang="en-AU" dirty="0" smtClean="0"/>
              <a:t>The </a:t>
            </a:r>
            <a:r>
              <a:rPr lang="en-AU" dirty="0"/>
              <a:t>endoskeleton is </a:t>
            </a:r>
            <a:r>
              <a:rPr lang="en-AU" dirty="0" smtClean="0"/>
              <a:t>cartilaginous or bony. </a:t>
            </a:r>
          </a:p>
          <a:p>
            <a:r>
              <a:rPr lang="en-AU" dirty="0"/>
              <a:t>Their body is </a:t>
            </a:r>
            <a:r>
              <a:rPr lang="en-AU" dirty="0" smtClean="0"/>
              <a:t>streamlined</a:t>
            </a:r>
          </a:p>
          <a:p>
            <a:r>
              <a:rPr lang="en-AU" dirty="0"/>
              <a:t>The body of the fish is covered in scales and has fins attached to help it move through the water.</a:t>
            </a:r>
            <a:r>
              <a:rPr lang="en-AU" dirty="0" smtClean="0"/>
              <a:t> </a:t>
            </a:r>
          </a:p>
          <a:p>
            <a:r>
              <a:rPr lang="en-AU" dirty="0"/>
              <a:t>Fish breathe using gills which take oxygen out of the water</a:t>
            </a:r>
            <a:r>
              <a:rPr lang="en-AU" dirty="0" smtClean="0"/>
              <a:t>.</a:t>
            </a:r>
            <a:endParaRPr lang="en-AU" dirty="0"/>
          </a:p>
          <a:p>
            <a:r>
              <a:rPr lang="en-AU" dirty="0"/>
              <a:t>When male and female fish mate, the eggs often meet the sperm in the water. This is called external fertilization</a:t>
            </a:r>
            <a:r>
              <a:rPr lang="en-AU" dirty="0" smtClean="0"/>
              <a:t>.</a:t>
            </a:r>
            <a:endParaRPr lang="en-AU" dirty="0"/>
          </a:p>
          <a:p>
            <a:r>
              <a:rPr lang="en-AU" dirty="0" smtClean="0"/>
              <a:t>Example: Sharks</a:t>
            </a:r>
            <a:r>
              <a:rPr lang="en-AU" dirty="0"/>
              <a:t>, trouts, eels, tunas, seahorse, </a:t>
            </a:r>
            <a:r>
              <a:rPr lang="en-AU" dirty="0" err="1"/>
              <a:t>pirahnas</a:t>
            </a:r>
            <a:r>
              <a:rPr lang="en-AU" dirty="0"/>
              <a:t>, salmons, etc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pic>
        <p:nvPicPr>
          <p:cNvPr id="2050" name="Picture 2" descr="Clown Fish Wallpapers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6" b="5868"/>
          <a:stretch/>
        </p:blipFill>
        <p:spPr bwMode="auto">
          <a:xfrm>
            <a:off x="395536" y="188640"/>
            <a:ext cx="1031576" cy="87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warrenphotographic.co.uk/photography/bigs/03761-Golden-Seahors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"/>
          <a:stretch/>
        </p:blipFill>
        <p:spPr bwMode="auto">
          <a:xfrm>
            <a:off x="6660232" y="4754443"/>
            <a:ext cx="2083895" cy="191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wascgroup.com/wp-content/uploads/2013/02/Great-White-in-the-Blue-1920x10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924791"/>
            <a:ext cx="3065738" cy="172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30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/>
          <a:lstStyle/>
          <a:p>
            <a:r>
              <a:rPr lang="en-AU" dirty="0" smtClean="0"/>
              <a:t>Amphibians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4536503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The </a:t>
            </a:r>
            <a:r>
              <a:rPr lang="en-AU" dirty="0"/>
              <a:t>name </a:t>
            </a:r>
            <a:r>
              <a:rPr lang="en-AU" dirty="0" err="1"/>
              <a:t>Amphibia</a:t>
            </a:r>
            <a:r>
              <a:rPr lang="en-AU" dirty="0"/>
              <a:t> (</a:t>
            </a:r>
            <a:r>
              <a:rPr lang="en-AU" dirty="0" smtClean="0"/>
              <a:t>Greek -</a:t>
            </a:r>
            <a:r>
              <a:rPr lang="en-AU" dirty="0"/>
              <a:t> </a:t>
            </a:r>
            <a:r>
              <a:rPr lang="en-AU" i="1" dirty="0" err="1" smtClean="0"/>
              <a:t>Amphi</a:t>
            </a:r>
            <a:r>
              <a:rPr lang="en-AU" i="1" dirty="0" smtClean="0"/>
              <a:t>) </a:t>
            </a:r>
            <a:r>
              <a:rPr lang="en-AU" dirty="0" smtClean="0"/>
              <a:t>meaning </a:t>
            </a:r>
            <a:r>
              <a:rPr lang="en-AU" dirty="0"/>
              <a:t>life. </a:t>
            </a:r>
          </a:p>
          <a:p>
            <a:r>
              <a:rPr lang="en-AU" dirty="0" err="1" smtClean="0"/>
              <a:t>Ampibians</a:t>
            </a:r>
            <a:r>
              <a:rPr lang="en-AU" dirty="0" smtClean="0"/>
              <a:t> </a:t>
            </a:r>
            <a:r>
              <a:rPr lang="en-AU" dirty="0"/>
              <a:t>can live both in aquatic and terrestrial habitats. </a:t>
            </a:r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/>
              <a:t>skin of these animals are scaleless and moist. The </a:t>
            </a:r>
            <a:r>
              <a:rPr lang="en-AU" dirty="0" smtClean="0"/>
              <a:t>skin is </a:t>
            </a:r>
            <a:r>
              <a:rPr lang="en-AU" dirty="0"/>
              <a:t>very thin and must always be kept wet because amphibians breathe through their skin. </a:t>
            </a:r>
            <a:endParaRPr lang="en-AU" dirty="0" smtClean="0"/>
          </a:p>
          <a:p>
            <a:r>
              <a:rPr lang="en-AU" dirty="0" smtClean="0"/>
              <a:t>They </a:t>
            </a:r>
            <a:r>
              <a:rPr lang="en-AU" dirty="0"/>
              <a:t>are cold-blooded animals. </a:t>
            </a:r>
            <a:endParaRPr lang="en-AU" dirty="0" smtClean="0"/>
          </a:p>
          <a:p>
            <a:r>
              <a:rPr lang="en-AU" dirty="0"/>
              <a:t>Fertilization of the eggs is external, taking place in the water. The eggs are covered with jelly to protect them. The larvae, called tadpoles, are aquatic. </a:t>
            </a:r>
            <a:endParaRPr lang="en-AU" dirty="0" smtClean="0"/>
          </a:p>
          <a:p>
            <a:r>
              <a:rPr lang="en-AU" dirty="0"/>
              <a:t>A</a:t>
            </a:r>
            <a:r>
              <a:rPr lang="en-AU" dirty="0" smtClean="0"/>
              <a:t>dult </a:t>
            </a:r>
            <a:r>
              <a:rPr lang="en-AU" dirty="0"/>
              <a:t>amphibian </a:t>
            </a:r>
            <a:r>
              <a:rPr lang="en-AU" dirty="0" smtClean="0"/>
              <a:t>lives </a:t>
            </a:r>
            <a:r>
              <a:rPr lang="en-AU" dirty="0"/>
              <a:t>on land but always near water</a:t>
            </a:r>
            <a:r>
              <a:rPr lang="en-AU" dirty="0" smtClean="0"/>
              <a:t>.</a:t>
            </a:r>
            <a:endParaRPr lang="en-AU" dirty="0"/>
          </a:p>
          <a:p>
            <a:r>
              <a:rPr lang="en-AU" dirty="0"/>
              <a:t>Example: Toad, frog, salamander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080" name="Picture 8" descr="http://animalia-life.com/data_images/frog/frog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5" b="8620"/>
          <a:stretch/>
        </p:blipFill>
        <p:spPr bwMode="auto">
          <a:xfrm>
            <a:off x="6804248" y="5157192"/>
            <a:ext cx="1989362" cy="152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3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AU" dirty="0" smtClean="0"/>
              <a:t>Reptiles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In </a:t>
            </a:r>
            <a:r>
              <a:rPr lang="en-AU" dirty="0"/>
              <a:t>Latin </a:t>
            </a:r>
            <a:r>
              <a:rPr lang="en-AU" i="1" dirty="0"/>
              <a:t>(</a:t>
            </a:r>
            <a:r>
              <a:rPr lang="en-AU" i="1" dirty="0" err="1" smtClean="0"/>
              <a:t>reptum</a:t>
            </a:r>
            <a:r>
              <a:rPr lang="en-AU" i="1" dirty="0" smtClean="0"/>
              <a:t>) </a:t>
            </a:r>
            <a:r>
              <a:rPr lang="en-AU" dirty="0"/>
              <a:t>means to creep or crawl, hence, the class name refers to locomotion that is of creeping or crawling mode. </a:t>
            </a:r>
            <a:endParaRPr lang="en-AU" dirty="0" smtClean="0"/>
          </a:p>
          <a:p>
            <a:r>
              <a:rPr lang="en-AU" dirty="0"/>
              <a:t>Reptiles live on land, although many of them swim well and may feed in water, such as some snakes and lizards.</a:t>
            </a:r>
          </a:p>
          <a:p>
            <a:r>
              <a:rPr lang="en-AU" dirty="0" smtClean="0"/>
              <a:t>Their body </a:t>
            </a:r>
            <a:r>
              <a:rPr lang="en-AU" dirty="0"/>
              <a:t>is covered dry </a:t>
            </a:r>
            <a:r>
              <a:rPr lang="en-AU" dirty="0" smtClean="0"/>
              <a:t>scales. </a:t>
            </a:r>
          </a:p>
          <a:p>
            <a:r>
              <a:rPr lang="en-AU" dirty="0" smtClean="0"/>
              <a:t>Some </a:t>
            </a:r>
            <a:r>
              <a:rPr lang="en-AU" dirty="0"/>
              <a:t>animals like the snake and the lizards shed their skin. </a:t>
            </a:r>
            <a:endParaRPr lang="en-AU" dirty="0" smtClean="0"/>
          </a:p>
          <a:p>
            <a:r>
              <a:rPr lang="en-AU" dirty="0"/>
              <a:t>When male and female mate fertilization is internal. The female lays soft-shelled eggs which are often buried in sand or in the earth to protect them while the young develop inside.   </a:t>
            </a:r>
          </a:p>
          <a:p>
            <a:r>
              <a:rPr lang="en-AU" dirty="0"/>
              <a:t>Example: Turtle, Chameleon, crocodile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100" name="Picture 4" descr="http://www.stlucianewsonline.com/wp-content/uploads/2014/01/Sea-Turt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97152"/>
            <a:ext cx="2613090" cy="195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84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AU" dirty="0" smtClean="0"/>
              <a:t>Birds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073427"/>
          </a:xfrm>
        </p:spPr>
        <p:txBody>
          <a:bodyPr>
            <a:noAutofit/>
          </a:bodyPr>
          <a:lstStyle/>
          <a:p>
            <a:r>
              <a:rPr lang="en-AU" sz="2300" dirty="0" smtClean="0"/>
              <a:t>The </a:t>
            </a:r>
            <a:r>
              <a:rPr lang="en-AU" sz="2300" dirty="0"/>
              <a:t>characteristic feature of birds is the presence of </a:t>
            </a:r>
            <a:r>
              <a:rPr lang="en-AU" sz="2300" i="1" dirty="0"/>
              <a:t>feathers</a:t>
            </a:r>
            <a:r>
              <a:rPr lang="en-AU" sz="2300" dirty="0"/>
              <a:t>. </a:t>
            </a:r>
            <a:endParaRPr lang="en-AU" sz="2300" dirty="0" smtClean="0"/>
          </a:p>
          <a:p>
            <a:r>
              <a:rPr lang="en-AU" sz="2300" dirty="0"/>
              <a:t>They do not have teeth but use their beaks to eat their food.</a:t>
            </a:r>
            <a:endParaRPr lang="en-AU" sz="2300" dirty="0" smtClean="0"/>
          </a:p>
          <a:p>
            <a:r>
              <a:rPr lang="en-AU" sz="2300" dirty="0"/>
              <a:t>Their front limbs are adapted as wings, although not all birds fly. </a:t>
            </a:r>
            <a:r>
              <a:rPr lang="en-AU" sz="2300" dirty="0" smtClean="0"/>
              <a:t>The </a:t>
            </a:r>
            <a:r>
              <a:rPr lang="en-AU" sz="2300" dirty="0"/>
              <a:t>hind limbs are modified for walking, swimming or clasping and generally have scales. </a:t>
            </a:r>
            <a:endParaRPr lang="en-AU" sz="2300" dirty="0" smtClean="0"/>
          </a:p>
          <a:p>
            <a:r>
              <a:rPr lang="en-AU" sz="2300" dirty="0" smtClean="0"/>
              <a:t>The </a:t>
            </a:r>
            <a:r>
              <a:rPr lang="en-AU" sz="2300" dirty="0"/>
              <a:t>skin is dry </a:t>
            </a:r>
            <a:endParaRPr lang="en-AU" sz="2300" dirty="0" smtClean="0"/>
          </a:p>
          <a:p>
            <a:r>
              <a:rPr lang="en-AU" sz="2300" dirty="0" smtClean="0"/>
              <a:t>Endoskeleton </a:t>
            </a:r>
            <a:r>
              <a:rPr lang="en-AU" sz="2300" dirty="0"/>
              <a:t>is bony, and the bones are hollow with air </a:t>
            </a:r>
            <a:r>
              <a:rPr lang="en-AU" sz="2300" dirty="0" smtClean="0"/>
              <a:t>cavities.</a:t>
            </a:r>
          </a:p>
          <a:p>
            <a:r>
              <a:rPr lang="en-AU" sz="2300" dirty="0" smtClean="0"/>
              <a:t>They </a:t>
            </a:r>
            <a:r>
              <a:rPr lang="en-AU" sz="2300" dirty="0"/>
              <a:t>are </a:t>
            </a:r>
            <a:r>
              <a:rPr lang="en-AU" sz="2300" i="1" dirty="0"/>
              <a:t>warm-blooded</a:t>
            </a:r>
            <a:r>
              <a:rPr lang="en-AU" sz="2300" dirty="0"/>
              <a:t> animals. </a:t>
            </a:r>
            <a:endParaRPr lang="en-AU" sz="2300" dirty="0" smtClean="0"/>
          </a:p>
          <a:p>
            <a:r>
              <a:rPr lang="en-AU" sz="2300" dirty="0"/>
              <a:t>Fertilization is internal and the females lay eggs with hard shells, usually in a nest. Most birds incubate their eggs until the eggs hatch.</a:t>
            </a:r>
            <a:r>
              <a:rPr lang="en-AU" sz="2300" dirty="0" smtClean="0"/>
              <a:t> </a:t>
            </a:r>
            <a:endParaRPr lang="en-AU" sz="2300" dirty="0"/>
          </a:p>
          <a:p>
            <a:r>
              <a:rPr lang="en-AU" sz="2300" dirty="0"/>
              <a:t>Example: Crow, Pigeon, </a:t>
            </a:r>
            <a:r>
              <a:rPr lang="en-AU" sz="2300" dirty="0" smtClean="0"/>
              <a:t>Parrot </a:t>
            </a:r>
            <a:r>
              <a:rPr lang="en-AU" sz="2300" dirty="0"/>
              <a:t>and the penguin</a:t>
            </a:r>
            <a:r>
              <a:rPr lang="en-AU" sz="2300" dirty="0" smtClean="0"/>
              <a:t>.</a:t>
            </a:r>
            <a:endParaRPr lang="en-AU" sz="2300" dirty="0"/>
          </a:p>
        </p:txBody>
      </p:sp>
      <p:pic>
        <p:nvPicPr>
          <p:cNvPr id="5122" name="Picture 2" descr="http://www.sharkbay.asn.au/bird-album/pelican-glid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157192"/>
            <a:ext cx="2266699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ycpi-farm4.staticflickr.com/3733/12558957485_8cb1d835b5_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6" t="11136" r="30740"/>
          <a:stretch/>
        </p:blipFill>
        <p:spPr bwMode="auto">
          <a:xfrm>
            <a:off x="7929361" y="116632"/>
            <a:ext cx="110607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Mammalia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39918"/>
            <a:ext cx="8579296" cy="4486245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Mammals </a:t>
            </a:r>
            <a:r>
              <a:rPr lang="en-AU" dirty="0"/>
              <a:t>are present in almost all habitats - polar ice caps, deserts, mountains, forests, and grasslands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 </a:t>
            </a:r>
            <a:r>
              <a:rPr lang="en-AU" dirty="0"/>
              <a:t>unique characteristic of the class </a:t>
            </a:r>
            <a:r>
              <a:rPr lang="en-AU" dirty="0" err="1"/>
              <a:t>mammalia</a:t>
            </a:r>
            <a:r>
              <a:rPr lang="en-AU" dirty="0"/>
              <a:t> is the presence of milk producing glands (</a:t>
            </a:r>
            <a:r>
              <a:rPr lang="en-AU" i="1" dirty="0"/>
              <a:t>mammary glands</a:t>
            </a:r>
            <a:r>
              <a:rPr lang="en-AU" dirty="0"/>
              <a:t>), by which the young ones are nourished. </a:t>
            </a:r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/>
              <a:t>skin is covered with hairs. </a:t>
            </a:r>
            <a:endParaRPr lang="en-AU" dirty="0" smtClean="0"/>
          </a:p>
          <a:p>
            <a:r>
              <a:rPr lang="en-AU" dirty="0"/>
              <a:t>Fertilization is internal and offspring are kept inside the female's body and feed through a placenta. </a:t>
            </a:r>
            <a:endParaRPr lang="en-AU" dirty="0" smtClean="0"/>
          </a:p>
          <a:p>
            <a:r>
              <a:rPr lang="en-AU" dirty="0" smtClean="0"/>
              <a:t>Females </a:t>
            </a:r>
            <a:r>
              <a:rPr lang="en-AU" dirty="0"/>
              <a:t>feed their young with milk from their mammary glands</a:t>
            </a:r>
            <a:r>
              <a:rPr lang="en-AU" dirty="0" smtClean="0"/>
              <a:t>.</a:t>
            </a:r>
            <a:endParaRPr lang="en-AU" dirty="0"/>
          </a:p>
          <a:p>
            <a:r>
              <a:rPr lang="en-AU" dirty="0"/>
              <a:t>Example: Kangaroo, Tiger, Lion, Platypus etc. </a:t>
            </a:r>
            <a:endParaRPr lang="en-AU" dirty="0" smtClean="0"/>
          </a:p>
        </p:txBody>
      </p:sp>
      <p:pic>
        <p:nvPicPr>
          <p:cNvPr id="1028" name="Picture 4" descr="http://www.sharkbay.org/assets/images/dolphins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92276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static.com/images?q=tbn:ANd9GcSiQxvkp38Atf-Cloi2F2CaNMyOlbpeaKb0qML-XebTaJ-gGhC-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1087"/>
            <a:ext cx="21907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firstlighttravel.com.au/sites/default/files/Kangaroo-Exmouth_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9"/>
          <a:stretch/>
        </p:blipFill>
        <p:spPr bwMode="auto">
          <a:xfrm>
            <a:off x="6948264" y="5301208"/>
            <a:ext cx="2145191" cy="149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45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274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Vertebrates</vt:lpstr>
      <vt:lpstr>PowerPoint Presentation</vt:lpstr>
      <vt:lpstr>PowerPoint Presentation</vt:lpstr>
      <vt:lpstr>PowerPoint Presentation</vt:lpstr>
      <vt:lpstr>Fish</vt:lpstr>
      <vt:lpstr>Amphibians</vt:lpstr>
      <vt:lpstr>Reptiles</vt:lpstr>
      <vt:lpstr>Birds</vt:lpstr>
      <vt:lpstr>Mammalia</vt:lpstr>
      <vt:lpstr>PowerPoint Presentation</vt:lpstr>
    </vt:vector>
  </TitlesOfParts>
  <Company>Perth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Vertebrates</dc:title>
  <dc:creator>Linda Toutountzis</dc:creator>
  <cp:lastModifiedBy>Linda Toutountzis</cp:lastModifiedBy>
  <cp:revision>15</cp:revision>
  <dcterms:created xsi:type="dcterms:W3CDTF">2014-11-19T13:25:28Z</dcterms:created>
  <dcterms:modified xsi:type="dcterms:W3CDTF">2014-12-04T03:47:09Z</dcterms:modified>
</cp:coreProperties>
</file>