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60680" autoAdjust="0"/>
  </p:normalViewPr>
  <p:slideViewPr>
    <p:cSldViewPr snapToGrid="0">
      <p:cViewPr varScale="1">
        <p:scale>
          <a:sx n="39" d="100"/>
          <a:sy n="39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Surveys monitored pollinator visits to flowers along a four meter transect for two 10-minute intervals per observer</a:t>
            </a:r>
          </a:p>
          <a:p>
            <a:r>
              <a:rPr lang="en-US" dirty="0"/>
              <a:t>Visit counts are based on number of flowers an individual pollinator visits</a:t>
            </a:r>
          </a:p>
          <a:p>
            <a:r>
              <a:rPr lang="en-US" dirty="0"/>
              <a:t>A total of 38 observations of 1136 pollination visits by Honeybees, Flies, Wasps, Bumble and Carpenter bees, Small bees, Small butterflies, Large butterflies, beetles, and ants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1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Pollinator diversity is very low, with this patch favoring honeybees, large-bodied bees, and generalist flies</a:t>
            </a:r>
          </a:p>
          <a:p>
            <a:pPr lvl="1"/>
            <a:r>
              <a:rPr lang="en-US" dirty="0"/>
              <a:t>Recent disturbance nearby is likely to confound this lack in diversity</a:t>
            </a:r>
          </a:p>
          <a:p>
            <a:r>
              <a:rPr lang="en-US" dirty="0"/>
              <a:t>Installation of a pollinator garden on campus would increase plant and pollinator diversity and abundance on campus</a:t>
            </a:r>
          </a:p>
          <a:p>
            <a:pPr lvl="1"/>
            <a:r>
              <a:rPr lang="en-US" dirty="0"/>
              <a:t>Plant native species to attract a wide array of pollinators </a:t>
            </a:r>
          </a:p>
          <a:p>
            <a:pPr lvl="2"/>
            <a:r>
              <a:rPr lang="en-US" dirty="0"/>
              <a:t>Study plant composition and pollinator diversity changes over time</a:t>
            </a:r>
          </a:p>
          <a:p>
            <a:pPr lvl="2"/>
            <a:r>
              <a:rPr lang="en-US" dirty="0"/>
              <a:t>Develop a biyearly mowing protocol to maintain early successional meadow habitat. Once before the spring bloom in May and again in August after the flowering period</a:t>
            </a:r>
          </a:p>
          <a:p>
            <a:pPr lvl="2"/>
            <a:r>
              <a:rPr lang="en-US" dirty="0"/>
              <a:t>Limit cover to &lt;30% for butterflies and ~50% for bees to promote their biodiversity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4363B257-5C24-FCAF-C77B-A56AF49DB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423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24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15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942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933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0380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96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851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141551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24151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98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6" r:id="rId12"/>
    <p:sldLayoutId id="2147483667" r:id="rId13"/>
    <p:sldLayoutId id="2147483654" r:id="rId14"/>
    <p:sldLayoutId id="2147483663" r:id="rId15"/>
    <p:sldLayoutId id="2147483662" r:id="rId16"/>
    <p:sldLayoutId id="2147483668" r:id="rId17"/>
    <p:sldLayoutId id="2147483652" r:id="rId18"/>
    <p:sldLayoutId id="2147483660" r:id="rId19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biocon.2008.12.036" TargetMode="External"/><Relationship Id="rId2" Type="http://schemas.openxmlformats.org/officeDocument/2006/relationships/hyperlink" Target="https://www.frontiersin.org/articles/10.3389/fmars.2018.00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cois.2015.11.002" TargetMode="External"/><Relationship Id="rId5" Type="http://schemas.openxmlformats.org/officeDocument/2006/relationships/hyperlink" Target="https://doi.org/10.1007/s10530-018-1874-1" TargetMode="External"/><Relationship Id="rId4" Type="http://schemas.openxmlformats.org/officeDocument/2006/relationships/hyperlink" Target="https://doi.org/10.1111/ddi.132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1086237"/>
          </a:xfrm>
        </p:spPr>
        <p:txBody>
          <a:bodyPr anchor="t">
            <a:normAutofit/>
          </a:bodyPr>
          <a:lstStyle/>
          <a:p>
            <a:r>
              <a:rPr lang="en-US" sz="2400" dirty="0"/>
              <a:t>Pollinator abundance survey on WCU Campus</a:t>
            </a:r>
            <a:br>
              <a:rPr lang="en-US" sz="2400" dirty="0"/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446" y="5720468"/>
            <a:ext cx="5284876" cy="1086237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J. Ted Hillert</a:t>
            </a:r>
          </a:p>
        </p:txBody>
      </p:sp>
      <p:pic>
        <p:nvPicPr>
          <p:cNvPr id="5" name="Picture 4" descr="Honeybee about to the take-off from a flower">
            <a:extLst>
              <a:ext uri="{FF2B5EF4-FFF2-40B4-BE49-F238E27FC236}">
                <a16:creationId xmlns:a16="http://schemas.microsoft.com/office/drawing/2014/main" id="{6ED4699B-81A0-473B-299F-41D7CE72A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39" r="14305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A6DA7-BAE4-F633-E81F-88C99C1742AD}"/>
              </a:ext>
            </a:extLst>
          </p:cNvPr>
          <p:cNvSpPr txBox="1"/>
          <p:nvPr/>
        </p:nvSpPr>
        <p:spPr>
          <a:xfrm>
            <a:off x="1663748" y="2297158"/>
            <a:ext cx="55768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Native bee species populations are declining </a:t>
            </a:r>
          </a:p>
          <a:p>
            <a:r>
              <a:rPr lang="en-US" sz="1000" dirty="0"/>
              <a:t>(</a:t>
            </a:r>
            <a:r>
              <a:rPr lang="en-US" sz="1000" dirty="0" err="1"/>
              <a:t>Kopec</a:t>
            </a:r>
            <a:r>
              <a:rPr lang="en-US" sz="1000" dirty="0"/>
              <a:t> and </a:t>
            </a:r>
            <a:r>
              <a:rPr lang="en-US" sz="1000" dirty="0" err="1"/>
              <a:t>Burd</a:t>
            </a:r>
            <a:r>
              <a:rPr lang="en-US" sz="1000" dirty="0"/>
              <a:t> 2017)</a:t>
            </a:r>
          </a:p>
          <a:p>
            <a:pPr marL="457200"/>
            <a:r>
              <a:rPr lang="en-US" sz="1600" dirty="0"/>
              <a:t>About 1 in 4 native bee species are at risk of extinction</a:t>
            </a:r>
          </a:p>
          <a:p>
            <a:pPr marL="457200"/>
            <a:r>
              <a:rPr lang="en-US" sz="1600" dirty="0"/>
              <a:t>Leading causes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Agricultural intensification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Habitat destruction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Pesticide use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Climate change 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Urbanization</a:t>
            </a:r>
          </a:p>
          <a:p>
            <a:endParaRPr lang="en-US" sz="1600" dirty="0"/>
          </a:p>
          <a:p>
            <a:r>
              <a:rPr lang="en-US" sz="1600" dirty="0"/>
              <a:t>How biodiverse is WCU campus for native plants and pollinators?</a:t>
            </a:r>
          </a:p>
          <a:p>
            <a:endParaRPr lang="en-US" sz="1600" dirty="0"/>
          </a:p>
          <a:p>
            <a:r>
              <a:rPr lang="en-US" sz="1600" dirty="0"/>
              <a:t>What management practices are beneficial to native plants and pollinators?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49" y="393079"/>
            <a:ext cx="10198171" cy="1325563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2800" dirty="0"/>
              <a:t>Field					       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737913"/>
            <a:ext cx="5225143" cy="4715473"/>
          </a:xfrm>
        </p:spPr>
        <p:txBody>
          <a:bodyPr>
            <a:normAutofit/>
          </a:bodyPr>
          <a:lstStyle/>
          <a:p>
            <a:r>
              <a:rPr lang="en-US" dirty="0"/>
              <a:t>Survey</a:t>
            </a:r>
          </a:p>
          <a:p>
            <a:pPr lvl="1"/>
            <a:r>
              <a:rPr lang="en-US" dirty="0"/>
              <a:t>X2 observations per observer</a:t>
            </a:r>
          </a:p>
          <a:p>
            <a:pPr lvl="1"/>
            <a:r>
              <a:rPr lang="en-US" dirty="0"/>
              <a:t>10-minute interval along one meter transect</a:t>
            </a:r>
          </a:p>
          <a:p>
            <a:pPr lvl="1"/>
            <a:r>
              <a:rPr lang="en-US" dirty="0"/>
              <a:t>Visit count = pollinator flower visits</a:t>
            </a:r>
          </a:p>
          <a:p>
            <a:r>
              <a:rPr lang="en-US" dirty="0"/>
              <a:t>38 observations of 1136 flower visits of nine species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Statistics</a:t>
            </a:r>
          </a:p>
          <a:p>
            <a:r>
              <a:rPr lang="en-US" sz="1800" dirty="0"/>
              <a:t>Shannon Diversity Index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48E6BF-7DF4-6623-DF5C-4288C33C9F45}"/>
              </a:ext>
            </a:extLst>
          </p:cNvPr>
          <p:cNvSpPr txBox="1">
            <a:spLocks/>
          </p:cNvSpPr>
          <p:nvPr/>
        </p:nvSpPr>
        <p:spPr>
          <a:xfrm>
            <a:off x="6615793" y="1718642"/>
            <a:ext cx="5225143" cy="471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Reviewed plant-pollination interaction in </a:t>
            </a:r>
            <a:r>
              <a:rPr lang="en-US" i="1" dirty="0"/>
              <a:t>Solidago spp.</a:t>
            </a:r>
            <a:endParaRPr lang="en-US" dirty="0"/>
          </a:p>
          <a:p>
            <a:pPr lvl="1"/>
            <a:r>
              <a:rPr lang="en-US" sz="1800" dirty="0"/>
              <a:t>Pollinators negatively affected </a:t>
            </a:r>
            <a:r>
              <a:rPr lang="en-US" sz="1200" dirty="0" err="1"/>
              <a:t>Moroń</a:t>
            </a:r>
            <a:r>
              <a:rPr lang="en-US" sz="1200" dirty="0"/>
              <a:t> et al. 2009</a:t>
            </a:r>
            <a:r>
              <a:rPr lang="en-US" sz="1200" i="1" dirty="0"/>
              <a:t> </a:t>
            </a:r>
          </a:p>
          <a:p>
            <a:pPr lvl="1"/>
            <a:r>
              <a:rPr lang="en-US" sz="1800" dirty="0"/>
              <a:t>Linear and non-linear effects </a:t>
            </a:r>
            <a:r>
              <a:rPr lang="en-US" sz="1200" dirty="0" err="1"/>
              <a:t>Moroń</a:t>
            </a:r>
            <a:r>
              <a:rPr lang="en-US" sz="1200" dirty="0"/>
              <a:t> et al. 2019</a:t>
            </a:r>
            <a:endParaRPr lang="en-US" sz="1200" i="1" dirty="0"/>
          </a:p>
          <a:p>
            <a:pPr lvl="1"/>
            <a:r>
              <a:rPr lang="en-US" sz="1800" dirty="0"/>
              <a:t>Invader-pollinator paradox </a:t>
            </a:r>
            <a:r>
              <a:rPr lang="en-US" sz="1200" dirty="0" err="1"/>
              <a:t>Moroń</a:t>
            </a:r>
            <a:r>
              <a:rPr lang="en-US" sz="1200" dirty="0"/>
              <a:t> et al. 2021</a:t>
            </a:r>
          </a:p>
          <a:p>
            <a:r>
              <a:rPr lang="en-US" dirty="0"/>
              <a:t>Reviewed conservation protocol</a:t>
            </a:r>
          </a:p>
          <a:p>
            <a:pPr lvl="1"/>
            <a:r>
              <a:rPr lang="en-US" sz="1800" dirty="0"/>
              <a:t>Managing for pollinator services vs pollinator diversity</a:t>
            </a:r>
            <a:r>
              <a:rPr lang="en-US" sz="1200" dirty="0"/>
              <a:t> 	</a:t>
            </a:r>
            <a:r>
              <a:rPr lang="en-US" sz="1200" dirty="0" err="1"/>
              <a:t>Senapathi</a:t>
            </a:r>
            <a:r>
              <a:rPr lang="en-US" sz="1200" dirty="0"/>
              <a:t> et al. 2015</a:t>
            </a:r>
          </a:p>
          <a:p>
            <a:pPr lvl="1"/>
            <a:r>
              <a:rPr lang="en-US" sz="1800" dirty="0"/>
              <a:t>Conservation planning </a:t>
            </a:r>
            <a:r>
              <a:rPr lang="en-US" sz="1200" dirty="0" err="1"/>
              <a:t>Mačić</a:t>
            </a:r>
            <a:r>
              <a:rPr lang="en-US" sz="1200" dirty="0"/>
              <a:t> et al. 2018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421E58F-DEF0-9768-C403-D5F2FBFD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996631F-1EED-1AD1-34DC-935EA216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US" dirty="0"/>
              <a:t>Pollinator abundance and diversity on WCU campus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F6535D6-24CD-865E-A888-F8B27D47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50B366-8A84-6A5A-F13D-AAD76A70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39" y="4380614"/>
            <a:ext cx="10198171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327F25-1788-6415-A2A0-4B728488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90" y="1151823"/>
            <a:ext cx="6667843" cy="41150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05FCE-C671-F955-E60C-49118240A932}"/>
              </a:ext>
            </a:extLst>
          </p:cNvPr>
          <p:cNvSpPr txBox="1"/>
          <p:nvPr/>
        </p:nvSpPr>
        <p:spPr>
          <a:xfrm>
            <a:off x="1164490" y="5336844"/>
            <a:ext cx="6909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Figure 1. Pollinator abundance and diversity curve for a strip dominated by </a:t>
            </a:r>
            <a:r>
              <a:rPr lang="en-US" sz="1200" i="1" dirty="0">
                <a:solidFill>
                  <a:schemeClr val="bg1"/>
                </a:solidFill>
              </a:rPr>
              <a:t>Solidago spp. </a:t>
            </a:r>
            <a:r>
              <a:rPr lang="en-US" sz="1200" dirty="0">
                <a:solidFill>
                  <a:schemeClr val="bg1"/>
                </a:solidFill>
              </a:rPr>
              <a:t>on WCU campus. Boxes are color coordinated to pollinator type with the thicker bar depicting the mean number of visits. Dots indicate possible outlying data points. Shannon Diversity Index = 1.89, species richness = 9, and Species evenness = 0.845. Figure generated from 38 observation intervals of 1136 total pollinator flower visits.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FF51E546-6CBE-8B81-26F0-C4D6C83C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874E116F-D7DA-DD65-6F86-2A7790EE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Pollinator abundance and diversity on WCU campus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2FD356A-0E7E-AEB4-7A30-6C9E2DCF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Pollinator abundance and diversity on WCU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11ACB6-DB14-435E-6142-EF1A84B2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Pollinator diversity is very low</a:t>
            </a:r>
          </a:p>
          <a:p>
            <a:pPr lvl="1"/>
            <a:r>
              <a:rPr lang="en-US" dirty="0"/>
              <a:t>Recent disturbance nearby</a:t>
            </a:r>
          </a:p>
          <a:p>
            <a:r>
              <a:rPr lang="en-US" dirty="0"/>
              <a:t>Plant native pollinator garden next to Apodaca</a:t>
            </a:r>
          </a:p>
          <a:p>
            <a:pPr lvl="1"/>
            <a:r>
              <a:rPr lang="en-US" dirty="0"/>
              <a:t>Study plant-pollinator associations</a:t>
            </a:r>
          </a:p>
          <a:p>
            <a:pPr lvl="1"/>
            <a:r>
              <a:rPr lang="en-US" dirty="0"/>
              <a:t>Mow 2x per year</a:t>
            </a:r>
          </a:p>
          <a:p>
            <a:pPr lvl="1"/>
            <a:r>
              <a:rPr lang="en-US" dirty="0"/>
              <a:t>Limit Cover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B1F8A91-6B6B-292E-063E-309D175B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Implications</a:t>
            </a:r>
            <a:br>
              <a:rPr lang="en-US" dirty="0"/>
            </a:br>
            <a:r>
              <a:rPr lang="en-US" sz="3200" dirty="0"/>
              <a:t>&amp; Future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Pollinator abundance and diversity on WCU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11ACB6-DB14-435E-6142-EF1A84B2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638300"/>
            <a:ext cx="9601200" cy="358140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effectLst/>
              </a:rPr>
              <a:t>Kopec</a:t>
            </a:r>
            <a:r>
              <a:rPr lang="en-US" sz="1400" dirty="0">
                <a:effectLst/>
              </a:rPr>
              <a:t>, Kelsey, and Lori Ann </a:t>
            </a:r>
            <a:r>
              <a:rPr lang="en-US" sz="1400" dirty="0" err="1">
                <a:effectLst/>
              </a:rPr>
              <a:t>Burd</a:t>
            </a:r>
            <a:r>
              <a:rPr lang="en-US" sz="1400" dirty="0">
                <a:effectLst/>
              </a:rPr>
              <a:t>. 2017. “Pollinators in Peril: A Systematic Status Review of North American and Hawaiian Native Bees,” Endangered Species, , February, 15.</a:t>
            </a:r>
            <a:endParaRPr lang="en-US" sz="1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Mačić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V., P. G. Albano, V.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Almpanidou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Claudet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X. Corrales, F.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Essl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Evagelopoulos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I.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Giovos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C. Jimenez, S.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Kark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O.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Marković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A. D.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Mazaris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G. Á.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Ólafsdóttir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Panayotova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Petović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W.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Rabitsch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Ramdani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G.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Rilov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E.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Tricarico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T. Vega Fernández, M. Sini, V.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Trygonis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S.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Katsanevakis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2018.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Biological invasions in conservation planning: A global systematic review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Frontiers in Marine Science 5.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Moroń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Lenda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P.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Skórka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H.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Szentgyörgyi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Settele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Woyciechowski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2009.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Wild pollinator communities are negatively affected by invasion of alien goldenrods in grassland landscapes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Biological Conservation 142:1322–1332.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Moroń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E.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Marjańska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P.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Skórka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Lenda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Woyciechowski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2021.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Invader–pollinator paradox: Invasive goldenrods benefit from large size pollinators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Diversity and Distributions 27:632–641.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Moroń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P.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Skórka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Lenda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Kajzer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-Bonk, Ł.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Mielczarek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E.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Rożej-Pabijan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Wantuch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2019.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and non-linear effects of goldenrod invasions on native pollinator and plant populations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Biological Invasions </a:t>
            </a:r>
            <a:r>
              <a:rPr lang="en-US" sz="140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21:947–960. 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Senapathi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J. C.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Biesmeijer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T. D. Breeze, D. Kleijn, S. G. Potts, and L. G.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Carvalheiro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2015.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Pollinator conservation—the difference between managing for pollination services and preserving pollinator diversity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Current Opinion in Insect Science 12:93–101.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B1F8A91-6B6B-292E-063E-309D175B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997122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{89DB38AF-7C5C-7842-AC26-BD6F03EB6ABF}tf10001072</Template>
  <TotalTime>292</TotalTime>
  <Words>835</Words>
  <Application>Microsoft Office PowerPoint</Application>
  <PresentationFormat>Widescreen</PresentationFormat>
  <Paragraphs>71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Franklin Gothic Book</vt:lpstr>
      <vt:lpstr>Crop</vt:lpstr>
      <vt:lpstr>Pollinator abundance survey on WCU Campus </vt:lpstr>
      <vt:lpstr>Methods Field            Literature Review</vt:lpstr>
      <vt:lpstr>Results</vt:lpstr>
      <vt:lpstr>Management Implications &amp; Future Research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Pollinator abundance survey</dc:title>
  <dc:creator>Jon Hillert</dc:creator>
  <cp:lastModifiedBy>Jon Hillert</cp:lastModifiedBy>
  <cp:revision>7</cp:revision>
  <dcterms:created xsi:type="dcterms:W3CDTF">2022-12-11T10:12:21Z</dcterms:created>
  <dcterms:modified xsi:type="dcterms:W3CDTF">2022-12-12T05:08:54Z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