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3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8" r:id="rId6"/>
    <p:sldId id="258" r:id="rId7"/>
    <p:sldId id="268" r:id="rId8"/>
    <p:sldId id="272" r:id="rId9"/>
    <p:sldId id="262" r:id="rId10"/>
    <p:sldId id="263" r:id="rId11"/>
    <p:sldId id="273" r:id="rId12"/>
    <p:sldId id="274" r:id="rId13"/>
    <p:sldId id="275" r:id="rId14"/>
    <p:sldId id="265" r:id="rId15"/>
    <p:sldId id="276" r:id="rId16"/>
    <p:sldId id="277" r:id="rId17"/>
    <p:sldId id="279" r:id="rId18"/>
    <p:sldId id="271" r:id="rId19"/>
    <p:sldId id="28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704" autoAdjust="0"/>
  </p:normalViewPr>
  <p:slideViewPr>
    <p:cSldViewPr snapToGrid="0">
      <p:cViewPr varScale="1">
        <p:scale>
          <a:sx n="81" d="100"/>
          <a:sy n="81" d="100"/>
        </p:scale>
        <p:origin x="114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FBC1F8-59BA-4566-A645-3E5868A1B717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0D7E369-6D85-4A2C-8F86-7526963C78A5}">
      <dgm:prSet/>
      <dgm:spPr/>
      <dgm:t>
        <a:bodyPr/>
        <a:lstStyle/>
        <a:p>
          <a:pPr algn="ctr"/>
          <a:r>
            <a:rPr lang="en-US" i="1" dirty="0"/>
            <a:t>Camellia sinensis</a:t>
          </a:r>
          <a:endParaRPr lang="en-US" dirty="0"/>
        </a:p>
      </dgm:t>
    </dgm:pt>
    <dgm:pt modelId="{F8867B4C-DE40-4284-BB4B-2444867C3F3B}" type="parTrans" cxnId="{F4B2B8FB-7048-4C3A-9C49-5D8226D41F7D}">
      <dgm:prSet/>
      <dgm:spPr/>
      <dgm:t>
        <a:bodyPr/>
        <a:lstStyle/>
        <a:p>
          <a:endParaRPr lang="en-US"/>
        </a:p>
      </dgm:t>
    </dgm:pt>
    <dgm:pt modelId="{AF84A8C8-E09A-417B-A227-18263CE6AD4A}" type="sibTrans" cxnId="{F4B2B8FB-7048-4C3A-9C49-5D8226D41F7D}">
      <dgm:prSet/>
      <dgm:spPr/>
      <dgm:t>
        <a:bodyPr/>
        <a:lstStyle/>
        <a:p>
          <a:endParaRPr lang="en-US"/>
        </a:p>
      </dgm:t>
    </dgm:pt>
    <dgm:pt modelId="{14575FC0-C440-4B6F-9DAB-43E0A89BD6F5}">
      <dgm:prSet/>
      <dgm:spPr/>
      <dgm:t>
        <a:bodyPr/>
        <a:lstStyle/>
        <a:p>
          <a:pPr algn="ctr"/>
          <a:r>
            <a:rPr lang="en-US" dirty="0"/>
            <a:t>Polyphenols and others</a:t>
          </a:r>
        </a:p>
      </dgm:t>
    </dgm:pt>
    <dgm:pt modelId="{706E36B9-B5C8-4102-B0AB-9E780BF5BABD}" type="parTrans" cxnId="{0C4232C2-74CF-4266-8ED9-7C10770FA48C}">
      <dgm:prSet/>
      <dgm:spPr/>
      <dgm:t>
        <a:bodyPr/>
        <a:lstStyle/>
        <a:p>
          <a:endParaRPr lang="en-US"/>
        </a:p>
      </dgm:t>
    </dgm:pt>
    <dgm:pt modelId="{73E904F2-43D5-488D-BA33-9793C240CE95}" type="sibTrans" cxnId="{0C4232C2-74CF-4266-8ED9-7C10770FA48C}">
      <dgm:prSet/>
      <dgm:spPr/>
      <dgm:t>
        <a:bodyPr/>
        <a:lstStyle/>
        <a:p>
          <a:endParaRPr lang="en-US"/>
        </a:p>
      </dgm:t>
    </dgm:pt>
    <dgm:pt modelId="{55BD64E8-5389-4486-9082-37C4A0F2C7AD}">
      <dgm:prSet/>
      <dgm:spPr/>
      <dgm:t>
        <a:bodyPr/>
        <a:lstStyle/>
        <a:p>
          <a:pPr algn="ctr"/>
          <a:r>
            <a:rPr lang="en-US" dirty="0"/>
            <a:t>Health Benefits</a:t>
          </a:r>
        </a:p>
      </dgm:t>
    </dgm:pt>
    <dgm:pt modelId="{1BFD27E9-6274-4DCA-B8E3-0C83450914C3}" type="parTrans" cxnId="{56E83928-AE62-40A4-A199-29BD96D90900}">
      <dgm:prSet/>
      <dgm:spPr/>
      <dgm:t>
        <a:bodyPr/>
        <a:lstStyle/>
        <a:p>
          <a:endParaRPr lang="en-US"/>
        </a:p>
      </dgm:t>
    </dgm:pt>
    <dgm:pt modelId="{B9A6A760-3330-49EC-BE28-FBB83EB2E740}" type="sibTrans" cxnId="{56E83928-AE62-40A4-A199-29BD96D90900}">
      <dgm:prSet/>
      <dgm:spPr/>
      <dgm:t>
        <a:bodyPr/>
        <a:lstStyle/>
        <a:p>
          <a:endParaRPr lang="en-US"/>
        </a:p>
      </dgm:t>
    </dgm:pt>
    <dgm:pt modelId="{6DF4BE0D-6FB8-4A88-8C53-16C2AFC539B3}">
      <dgm:prSet/>
      <dgm:spPr/>
      <dgm:t>
        <a:bodyPr/>
        <a:lstStyle/>
        <a:p>
          <a:pPr algn="ctr"/>
          <a:r>
            <a:rPr lang="en-US" dirty="0"/>
            <a:t>Kombucha</a:t>
          </a:r>
        </a:p>
      </dgm:t>
    </dgm:pt>
    <dgm:pt modelId="{F94F8D85-C2B8-48EF-9695-B32A56479B2B}" type="parTrans" cxnId="{735E033F-CFCC-4723-939A-D05E9959F495}">
      <dgm:prSet/>
      <dgm:spPr/>
      <dgm:t>
        <a:bodyPr/>
        <a:lstStyle/>
        <a:p>
          <a:endParaRPr lang="en-US"/>
        </a:p>
      </dgm:t>
    </dgm:pt>
    <dgm:pt modelId="{FDA5B3D8-C0A7-44EA-8B4D-7B2FCC96A462}" type="sibTrans" cxnId="{735E033F-CFCC-4723-939A-D05E9959F495}">
      <dgm:prSet/>
      <dgm:spPr/>
      <dgm:t>
        <a:bodyPr/>
        <a:lstStyle/>
        <a:p>
          <a:endParaRPr lang="en-US"/>
        </a:p>
      </dgm:t>
    </dgm:pt>
    <dgm:pt modelId="{3CA75E0A-6C70-4E59-B8F6-4F8DC03875DB}">
      <dgm:prSet/>
      <dgm:spPr/>
      <dgm:t>
        <a:bodyPr/>
        <a:lstStyle/>
        <a:p>
          <a:pPr algn="ctr"/>
          <a:r>
            <a:rPr lang="en-US" dirty="0"/>
            <a:t>Considerations</a:t>
          </a:r>
        </a:p>
      </dgm:t>
    </dgm:pt>
    <dgm:pt modelId="{E43153F4-A466-45D3-A3E8-5A520BAF89B7}" type="parTrans" cxnId="{F28C4FA4-35D7-4025-ADCE-FBAE86C625A9}">
      <dgm:prSet/>
      <dgm:spPr/>
      <dgm:t>
        <a:bodyPr/>
        <a:lstStyle/>
        <a:p>
          <a:endParaRPr lang="en-US"/>
        </a:p>
      </dgm:t>
    </dgm:pt>
    <dgm:pt modelId="{5399ADCD-80DF-46F6-B6D7-E75B1A355E21}" type="sibTrans" cxnId="{F28C4FA4-35D7-4025-ADCE-FBAE86C625A9}">
      <dgm:prSet/>
      <dgm:spPr/>
      <dgm:t>
        <a:bodyPr/>
        <a:lstStyle/>
        <a:p>
          <a:endParaRPr lang="en-US"/>
        </a:p>
      </dgm:t>
    </dgm:pt>
    <dgm:pt modelId="{5B292A6D-5833-4A4D-9F75-5B5EAEDF1B0E}">
      <dgm:prSet/>
      <dgm:spPr/>
      <dgm:t>
        <a:bodyPr/>
        <a:lstStyle/>
        <a:p>
          <a:pPr algn="ctr"/>
          <a:r>
            <a:rPr lang="en-US" dirty="0"/>
            <a:t>Future Research</a:t>
          </a:r>
        </a:p>
      </dgm:t>
    </dgm:pt>
    <dgm:pt modelId="{42C84595-D5B8-42A0-89D7-162FCE2CEAFE}" type="parTrans" cxnId="{E41CC638-5261-441F-9C1E-C45D2B958A81}">
      <dgm:prSet/>
      <dgm:spPr/>
      <dgm:t>
        <a:bodyPr/>
        <a:lstStyle/>
        <a:p>
          <a:endParaRPr lang="en-US"/>
        </a:p>
      </dgm:t>
    </dgm:pt>
    <dgm:pt modelId="{37A9F7E5-37BD-49B1-95F8-8F58FA38A36B}" type="sibTrans" cxnId="{E41CC638-5261-441F-9C1E-C45D2B958A81}">
      <dgm:prSet/>
      <dgm:spPr/>
      <dgm:t>
        <a:bodyPr/>
        <a:lstStyle/>
        <a:p>
          <a:endParaRPr lang="en-US"/>
        </a:p>
      </dgm:t>
    </dgm:pt>
    <dgm:pt modelId="{994DE72B-EB39-433D-89D8-54704CE9CABB}">
      <dgm:prSet/>
      <dgm:spPr/>
      <dgm:t>
        <a:bodyPr/>
        <a:lstStyle/>
        <a:p>
          <a:pPr marL="2103120" algn="l"/>
          <a:r>
            <a:rPr lang="en-US" dirty="0"/>
            <a:t>Skin protection</a:t>
          </a:r>
        </a:p>
      </dgm:t>
    </dgm:pt>
    <dgm:pt modelId="{E28D0EF9-9C95-4B14-965A-562C47979F0B}" type="parTrans" cxnId="{1FF07706-9F7A-4773-A2E0-E1FD85FC2A52}">
      <dgm:prSet/>
      <dgm:spPr/>
      <dgm:t>
        <a:bodyPr/>
        <a:lstStyle/>
        <a:p>
          <a:endParaRPr lang="en-US"/>
        </a:p>
      </dgm:t>
    </dgm:pt>
    <dgm:pt modelId="{20549123-D056-4F90-A8E9-EB33262DC961}" type="sibTrans" cxnId="{1FF07706-9F7A-4773-A2E0-E1FD85FC2A52}">
      <dgm:prSet/>
      <dgm:spPr/>
      <dgm:t>
        <a:bodyPr/>
        <a:lstStyle/>
        <a:p>
          <a:endParaRPr lang="en-US"/>
        </a:p>
      </dgm:t>
    </dgm:pt>
    <dgm:pt modelId="{1C3C42E6-4E55-46A3-AF3F-4CC29422D6AA}">
      <dgm:prSet/>
      <dgm:spPr/>
      <dgm:t>
        <a:bodyPr/>
        <a:lstStyle/>
        <a:p>
          <a:pPr marL="2103120" algn="l"/>
          <a:r>
            <a:rPr lang="en-US" dirty="0"/>
            <a:t>Intraabdominal fat</a:t>
          </a:r>
        </a:p>
      </dgm:t>
    </dgm:pt>
    <dgm:pt modelId="{3548F61E-7C4F-4A71-A49C-A7FB2E6EE088}" type="parTrans" cxnId="{577782F2-F1A8-432B-B065-38855CA86FFD}">
      <dgm:prSet/>
      <dgm:spPr/>
      <dgm:t>
        <a:bodyPr/>
        <a:lstStyle/>
        <a:p>
          <a:endParaRPr lang="en-US"/>
        </a:p>
      </dgm:t>
    </dgm:pt>
    <dgm:pt modelId="{3F7BE909-DABA-44EC-A0A5-BFD955502661}" type="sibTrans" cxnId="{577782F2-F1A8-432B-B065-38855CA86FFD}">
      <dgm:prSet/>
      <dgm:spPr/>
      <dgm:t>
        <a:bodyPr/>
        <a:lstStyle/>
        <a:p>
          <a:endParaRPr lang="en-US"/>
        </a:p>
      </dgm:t>
    </dgm:pt>
    <dgm:pt modelId="{72E47465-A643-42E9-80EB-927B5E594B76}">
      <dgm:prSet/>
      <dgm:spPr/>
      <dgm:t>
        <a:bodyPr/>
        <a:lstStyle/>
        <a:p>
          <a:pPr marL="2103120" algn="l"/>
          <a:r>
            <a:rPr lang="en-US" dirty="0"/>
            <a:t>Working memory</a:t>
          </a:r>
        </a:p>
      </dgm:t>
    </dgm:pt>
    <dgm:pt modelId="{ADA2258E-C89C-4749-9D3D-CC78A9010605}" type="parTrans" cxnId="{563AC700-9B87-4A1D-AEA1-68B269B849A4}">
      <dgm:prSet/>
      <dgm:spPr/>
      <dgm:t>
        <a:bodyPr/>
        <a:lstStyle/>
        <a:p>
          <a:endParaRPr lang="en-US"/>
        </a:p>
      </dgm:t>
    </dgm:pt>
    <dgm:pt modelId="{D5333D10-B176-4DB0-A703-7A35CD56E53D}" type="sibTrans" cxnId="{563AC700-9B87-4A1D-AEA1-68B269B849A4}">
      <dgm:prSet/>
      <dgm:spPr/>
      <dgm:t>
        <a:bodyPr/>
        <a:lstStyle/>
        <a:p>
          <a:endParaRPr lang="en-US"/>
        </a:p>
      </dgm:t>
    </dgm:pt>
    <dgm:pt modelId="{DD92D5B4-1CEC-47DF-8320-E6F183C0DA9E}">
      <dgm:prSet/>
      <dgm:spPr/>
      <dgm:t>
        <a:bodyPr/>
        <a:lstStyle/>
        <a:p>
          <a:pPr marL="2103120" algn="l"/>
          <a:r>
            <a:rPr lang="en-US" dirty="0"/>
            <a:t>Cardiovascular health</a:t>
          </a:r>
        </a:p>
      </dgm:t>
    </dgm:pt>
    <dgm:pt modelId="{E1AEBF47-969B-40D4-A3B6-1EC8B8A3B619}" type="parTrans" cxnId="{2D3DE82D-716E-4B5B-B0A7-AA13700B63F0}">
      <dgm:prSet/>
      <dgm:spPr/>
      <dgm:t>
        <a:bodyPr/>
        <a:lstStyle/>
        <a:p>
          <a:endParaRPr lang="en-US"/>
        </a:p>
      </dgm:t>
    </dgm:pt>
    <dgm:pt modelId="{C3870241-EFE8-4381-8D94-E5F319B2535D}" type="sibTrans" cxnId="{2D3DE82D-716E-4B5B-B0A7-AA13700B63F0}">
      <dgm:prSet/>
      <dgm:spPr/>
      <dgm:t>
        <a:bodyPr/>
        <a:lstStyle/>
        <a:p>
          <a:endParaRPr lang="en-US"/>
        </a:p>
      </dgm:t>
    </dgm:pt>
    <dgm:pt modelId="{30C4802B-338D-4201-8A72-A9AFB9AF95C1}">
      <dgm:prSet/>
      <dgm:spPr/>
      <dgm:t>
        <a:bodyPr/>
        <a:lstStyle/>
        <a:p>
          <a:pPr marL="2103120" algn="l"/>
          <a:r>
            <a:rPr lang="en-US" dirty="0"/>
            <a:t>Probiotic effect</a:t>
          </a:r>
        </a:p>
      </dgm:t>
    </dgm:pt>
    <dgm:pt modelId="{52BE95FA-23AE-4137-8533-5302D1221576}" type="parTrans" cxnId="{BF40DFD5-FA09-48AA-B42B-B02FBDE830F9}">
      <dgm:prSet/>
      <dgm:spPr/>
      <dgm:t>
        <a:bodyPr/>
        <a:lstStyle/>
        <a:p>
          <a:endParaRPr lang="en-US"/>
        </a:p>
      </dgm:t>
    </dgm:pt>
    <dgm:pt modelId="{EE18C741-B668-400D-9D67-1178ADF243DA}" type="sibTrans" cxnId="{BF40DFD5-FA09-48AA-B42B-B02FBDE830F9}">
      <dgm:prSet/>
      <dgm:spPr/>
      <dgm:t>
        <a:bodyPr/>
        <a:lstStyle/>
        <a:p>
          <a:endParaRPr lang="en-US"/>
        </a:p>
      </dgm:t>
    </dgm:pt>
    <dgm:pt modelId="{57EB0646-A77A-46A2-B682-E63591013E77}" type="pres">
      <dgm:prSet presAssocID="{24FBC1F8-59BA-4566-A645-3E5868A1B717}" presName="linear" presStyleCnt="0">
        <dgm:presLayoutVars>
          <dgm:animLvl val="lvl"/>
          <dgm:resizeHandles val="exact"/>
        </dgm:presLayoutVars>
      </dgm:prSet>
      <dgm:spPr/>
    </dgm:pt>
    <dgm:pt modelId="{84936AF3-DF66-4EA2-8312-2C07ACC2E0B8}" type="pres">
      <dgm:prSet presAssocID="{40D7E369-6D85-4A2C-8F86-7526963C78A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E68474A-BD7B-4086-B293-D38C4330A48E}" type="pres">
      <dgm:prSet presAssocID="{AF84A8C8-E09A-417B-A227-18263CE6AD4A}" presName="spacer" presStyleCnt="0"/>
      <dgm:spPr/>
    </dgm:pt>
    <dgm:pt modelId="{985BAB0A-9D15-4CE7-827A-1D9B0F57E917}" type="pres">
      <dgm:prSet presAssocID="{14575FC0-C440-4B6F-9DAB-43E0A89BD6F5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0826C7D7-E8CA-4BBC-8B93-073D2B48A8C2}" type="pres">
      <dgm:prSet presAssocID="{73E904F2-43D5-488D-BA33-9793C240CE95}" presName="spacer" presStyleCnt="0"/>
      <dgm:spPr/>
    </dgm:pt>
    <dgm:pt modelId="{06276E5C-DCBD-4D7C-8884-AAB44E30DE14}" type="pres">
      <dgm:prSet presAssocID="{55BD64E8-5389-4486-9082-37C4A0F2C7AD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A387A1B9-03F0-4E99-B2A3-784268AA6194}" type="pres">
      <dgm:prSet presAssocID="{55BD64E8-5389-4486-9082-37C4A0F2C7AD}" presName="childText" presStyleLbl="revTx" presStyleIdx="0" presStyleCnt="1">
        <dgm:presLayoutVars>
          <dgm:bulletEnabled val="1"/>
        </dgm:presLayoutVars>
      </dgm:prSet>
      <dgm:spPr/>
    </dgm:pt>
    <dgm:pt modelId="{60EA4365-4D19-4474-AC06-D1D2A009A76B}" type="pres">
      <dgm:prSet presAssocID="{6DF4BE0D-6FB8-4A88-8C53-16C2AFC539B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9EC38017-0E3F-42FF-8860-E9FE27245DE4}" type="pres">
      <dgm:prSet presAssocID="{FDA5B3D8-C0A7-44EA-8B4D-7B2FCC96A462}" presName="spacer" presStyleCnt="0"/>
      <dgm:spPr/>
    </dgm:pt>
    <dgm:pt modelId="{D80F675F-3A1A-430B-B33F-ED136E94B661}" type="pres">
      <dgm:prSet presAssocID="{3CA75E0A-6C70-4E59-B8F6-4F8DC03875DB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DEB77E91-12AC-4F62-B20B-4FA548799688}" type="pres">
      <dgm:prSet presAssocID="{5399ADCD-80DF-46F6-B6D7-E75B1A355E21}" presName="spacer" presStyleCnt="0"/>
      <dgm:spPr/>
    </dgm:pt>
    <dgm:pt modelId="{4EF351B7-6602-48BB-A833-2EE97784DFE9}" type="pres">
      <dgm:prSet presAssocID="{5B292A6D-5833-4A4D-9F75-5B5EAEDF1B0E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563AC700-9B87-4A1D-AEA1-68B269B849A4}" srcId="{55BD64E8-5389-4486-9082-37C4A0F2C7AD}" destId="{72E47465-A643-42E9-80EB-927B5E594B76}" srcOrd="2" destOrd="0" parTransId="{ADA2258E-C89C-4749-9D3D-CC78A9010605}" sibTransId="{D5333D10-B176-4DB0-A703-7A35CD56E53D}"/>
    <dgm:cxn modelId="{1FF07706-9F7A-4773-A2E0-E1FD85FC2A52}" srcId="{55BD64E8-5389-4486-9082-37C4A0F2C7AD}" destId="{994DE72B-EB39-433D-89D8-54704CE9CABB}" srcOrd="0" destOrd="0" parTransId="{E28D0EF9-9C95-4B14-965A-562C47979F0B}" sibTransId="{20549123-D056-4F90-A8E9-EB33262DC961}"/>
    <dgm:cxn modelId="{DE88F80D-B8C6-47DC-B4EB-EF74215557A2}" type="presOf" srcId="{72E47465-A643-42E9-80EB-927B5E594B76}" destId="{A387A1B9-03F0-4E99-B2A3-784268AA6194}" srcOrd="0" destOrd="2" presId="urn:microsoft.com/office/officeart/2005/8/layout/vList2"/>
    <dgm:cxn modelId="{809AD413-F879-44A2-835C-DE8E6A7CCA1A}" type="presOf" srcId="{1C3C42E6-4E55-46A3-AF3F-4CC29422D6AA}" destId="{A387A1B9-03F0-4E99-B2A3-784268AA6194}" srcOrd="0" destOrd="1" presId="urn:microsoft.com/office/officeart/2005/8/layout/vList2"/>
    <dgm:cxn modelId="{A7951C24-46CC-4098-B45F-108C71E18056}" type="presOf" srcId="{3CA75E0A-6C70-4E59-B8F6-4F8DC03875DB}" destId="{D80F675F-3A1A-430B-B33F-ED136E94B661}" srcOrd="0" destOrd="0" presId="urn:microsoft.com/office/officeart/2005/8/layout/vList2"/>
    <dgm:cxn modelId="{56E83928-AE62-40A4-A199-29BD96D90900}" srcId="{24FBC1F8-59BA-4566-A645-3E5868A1B717}" destId="{55BD64E8-5389-4486-9082-37C4A0F2C7AD}" srcOrd="2" destOrd="0" parTransId="{1BFD27E9-6274-4DCA-B8E3-0C83450914C3}" sibTransId="{B9A6A760-3330-49EC-BE28-FBB83EB2E740}"/>
    <dgm:cxn modelId="{04F4E328-34D5-4D63-B6B7-D3777BECAE37}" type="presOf" srcId="{30C4802B-338D-4201-8A72-A9AFB9AF95C1}" destId="{A387A1B9-03F0-4E99-B2A3-784268AA6194}" srcOrd="0" destOrd="4" presId="urn:microsoft.com/office/officeart/2005/8/layout/vList2"/>
    <dgm:cxn modelId="{22A72629-EB57-435A-868D-454FC33A57C4}" type="presOf" srcId="{6DF4BE0D-6FB8-4A88-8C53-16C2AFC539B3}" destId="{60EA4365-4D19-4474-AC06-D1D2A009A76B}" srcOrd="0" destOrd="0" presId="urn:microsoft.com/office/officeart/2005/8/layout/vList2"/>
    <dgm:cxn modelId="{D9790F2D-ED9D-498B-B090-8625D30BB5B7}" type="presOf" srcId="{40D7E369-6D85-4A2C-8F86-7526963C78A5}" destId="{84936AF3-DF66-4EA2-8312-2C07ACC2E0B8}" srcOrd="0" destOrd="0" presId="urn:microsoft.com/office/officeart/2005/8/layout/vList2"/>
    <dgm:cxn modelId="{2D3DE82D-716E-4B5B-B0A7-AA13700B63F0}" srcId="{55BD64E8-5389-4486-9082-37C4A0F2C7AD}" destId="{DD92D5B4-1CEC-47DF-8320-E6F183C0DA9E}" srcOrd="3" destOrd="0" parTransId="{E1AEBF47-969B-40D4-A3B6-1EC8B8A3B619}" sibTransId="{C3870241-EFE8-4381-8D94-E5F319B2535D}"/>
    <dgm:cxn modelId="{E41CC638-5261-441F-9C1E-C45D2B958A81}" srcId="{24FBC1F8-59BA-4566-A645-3E5868A1B717}" destId="{5B292A6D-5833-4A4D-9F75-5B5EAEDF1B0E}" srcOrd="5" destOrd="0" parTransId="{42C84595-D5B8-42A0-89D7-162FCE2CEAFE}" sibTransId="{37A9F7E5-37BD-49B1-95F8-8F58FA38A36B}"/>
    <dgm:cxn modelId="{735E033F-CFCC-4723-939A-D05E9959F495}" srcId="{24FBC1F8-59BA-4566-A645-3E5868A1B717}" destId="{6DF4BE0D-6FB8-4A88-8C53-16C2AFC539B3}" srcOrd="3" destOrd="0" parTransId="{F94F8D85-C2B8-48EF-9695-B32A56479B2B}" sibTransId="{FDA5B3D8-C0A7-44EA-8B4D-7B2FCC96A462}"/>
    <dgm:cxn modelId="{A7381257-C3FA-4056-956A-BA0E729BBDF4}" type="presOf" srcId="{5B292A6D-5833-4A4D-9F75-5B5EAEDF1B0E}" destId="{4EF351B7-6602-48BB-A833-2EE97784DFE9}" srcOrd="0" destOrd="0" presId="urn:microsoft.com/office/officeart/2005/8/layout/vList2"/>
    <dgm:cxn modelId="{F3387E8C-77E3-4BE3-BBBE-E92C1A021843}" type="presOf" srcId="{994DE72B-EB39-433D-89D8-54704CE9CABB}" destId="{A387A1B9-03F0-4E99-B2A3-784268AA6194}" srcOrd="0" destOrd="0" presId="urn:microsoft.com/office/officeart/2005/8/layout/vList2"/>
    <dgm:cxn modelId="{08739B97-EC4B-48D1-BB02-DEE384241B8C}" type="presOf" srcId="{55BD64E8-5389-4486-9082-37C4A0F2C7AD}" destId="{06276E5C-DCBD-4D7C-8884-AAB44E30DE14}" srcOrd="0" destOrd="0" presId="urn:microsoft.com/office/officeart/2005/8/layout/vList2"/>
    <dgm:cxn modelId="{F28C4FA4-35D7-4025-ADCE-FBAE86C625A9}" srcId="{24FBC1F8-59BA-4566-A645-3E5868A1B717}" destId="{3CA75E0A-6C70-4E59-B8F6-4F8DC03875DB}" srcOrd="4" destOrd="0" parTransId="{E43153F4-A466-45D3-A3E8-5A520BAF89B7}" sibTransId="{5399ADCD-80DF-46F6-B6D7-E75B1A355E21}"/>
    <dgm:cxn modelId="{EC6812A9-C80E-4ABC-866E-B82429A4E48E}" type="presOf" srcId="{DD92D5B4-1CEC-47DF-8320-E6F183C0DA9E}" destId="{A387A1B9-03F0-4E99-B2A3-784268AA6194}" srcOrd="0" destOrd="3" presId="urn:microsoft.com/office/officeart/2005/8/layout/vList2"/>
    <dgm:cxn modelId="{0C4232C2-74CF-4266-8ED9-7C10770FA48C}" srcId="{24FBC1F8-59BA-4566-A645-3E5868A1B717}" destId="{14575FC0-C440-4B6F-9DAB-43E0A89BD6F5}" srcOrd="1" destOrd="0" parTransId="{706E36B9-B5C8-4102-B0AB-9E780BF5BABD}" sibTransId="{73E904F2-43D5-488D-BA33-9793C240CE95}"/>
    <dgm:cxn modelId="{BF40DFD5-FA09-48AA-B42B-B02FBDE830F9}" srcId="{55BD64E8-5389-4486-9082-37C4A0F2C7AD}" destId="{30C4802B-338D-4201-8A72-A9AFB9AF95C1}" srcOrd="4" destOrd="0" parTransId="{52BE95FA-23AE-4137-8533-5302D1221576}" sibTransId="{EE18C741-B668-400D-9D67-1178ADF243DA}"/>
    <dgm:cxn modelId="{8F36C3EA-C964-4D49-9BCF-08874D646869}" type="presOf" srcId="{14575FC0-C440-4B6F-9DAB-43E0A89BD6F5}" destId="{985BAB0A-9D15-4CE7-827A-1D9B0F57E917}" srcOrd="0" destOrd="0" presId="urn:microsoft.com/office/officeart/2005/8/layout/vList2"/>
    <dgm:cxn modelId="{577782F2-F1A8-432B-B065-38855CA86FFD}" srcId="{55BD64E8-5389-4486-9082-37C4A0F2C7AD}" destId="{1C3C42E6-4E55-46A3-AF3F-4CC29422D6AA}" srcOrd="1" destOrd="0" parTransId="{3548F61E-7C4F-4A71-A49C-A7FB2E6EE088}" sibTransId="{3F7BE909-DABA-44EC-A0A5-BFD955502661}"/>
    <dgm:cxn modelId="{F4B2B8FB-7048-4C3A-9C49-5D8226D41F7D}" srcId="{24FBC1F8-59BA-4566-A645-3E5868A1B717}" destId="{40D7E369-6D85-4A2C-8F86-7526963C78A5}" srcOrd="0" destOrd="0" parTransId="{F8867B4C-DE40-4284-BB4B-2444867C3F3B}" sibTransId="{AF84A8C8-E09A-417B-A227-18263CE6AD4A}"/>
    <dgm:cxn modelId="{991A50FF-E823-4430-9A5D-34D0199A1C91}" type="presOf" srcId="{24FBC1F8-59BA-4566-A645-3E5868A1B717}" destId="{57EB0646-A77A-46A2-B682-E63591013E77}" srcOrd="0" destOrd="0" presId="urn:microsoft.com/office/officeart/2005/8/layout/vList2"/>
    <dgm:cxn modelId="{5DECBFA3-3CE5-40F5-B4C7-AC0E1153BD5C}" type="presParOf" srcId="{57EB0646-A77A-46A2-B682-E63591013E77}" destId="{84936AF3-DF66-4EA2-8312-2C07ACC2E0B8}" srcOrd="0" destOrd="0" presId="urn:microsoft.com/office/officeart/2005/8/layout/vList2"/>
    <dgm:cxn modelId="{5A2C94D2-1B60-46C3-B32B-BB07E2B0B008}" type="presParOf" srcId="{57EB0646-A77A-46A2-B682-E63591013E77}" destId="{DE68474A-BD7B-4086-B293-D38C4330A48E}" srcOrd="1" destOrd="0" presId="urn:microsoft.com/office/officeart/2005/8/layout/vList2"/>
    <dgm:cxn modelId="{D040A184-FFBE-4869-9FE7-615D345CC759}" type="presParOf" srcId="{57EB0646-A77A-46A2-B682-E63591013E77}" destId="{985BAB0A-9D15-4CE7-827A-1D9B0F57E917}" srcOrd="2" destOrd="0" presId="urn:microsoft.com/office/officeart/2005/8/layout/vList2"/>
    <dgm:cxn modelId="{357736CA-601E-40DC-BDCA-9EE79123704D}" type="presParOf" srcId="{57EB0646-A77A-46A2-B682-E63591013E77}" destId="{0826C7D7-E8CA-4BBC-8B93-073D2B48A8C2}" srcOrd="3" destOrd="0" presId="urn:microsoft.com/office/officeart/2005/8/layout/vList2"/>
    <dgm:cxn modelId="{7E8DE92B-6EE4-4B53-B9E0-0EC24BACBB8C}" type="presParOf" srcId="{57EB0646-A77A-46A2-B682-E63591013E77}" destId="{06276E5C-DCBD-4D7C-8884-AAB44E30DE14}" srcOrd="4" destOrd="0" presId="urn:microsoft.com/office/officeart/2005/8/layout/vList2"/>
    <dgm:cxn modelId="{3624E19D-8131-4069-8207-A4932375331F}" type="presParOf" srcId="{57EB0646-A77A-46A2-B682-E63591013E77}" destId="{A387A1B9-03F0-4E99-B2A3-784268AA6194}" srcOrd="5" destOrd="0" presId="urn:microsoft.com/office/officeart/2005/8/layout/vList2"/>
    <dgm:cxn modelId="{9ECD5CA4-4842-4514-A97E-ED2F888D4CBD}" type="presParOf" srcId="{57EB0646-A77A-46A2-B682-E63591013E77}" destId="{60EA4365-4D19-4474-AC06-D1D2A009A76B}" srcOrd="6" destOrd="0" presId="urn:microsoft.com/office/officeart/2005/8/layout/vList2"/>
    <dgm:cxn modelId="{BC7F3E41-C5EA-464F-B009-3C682C5832FD}" type="presParOf" srcId="{57EB0646-A77A-46A2-B682-E63591013E77}" destId="{9EC38017-0E3F-42FF-8860-E9FE27245DE4}" srcOrd="7" destOrd="0" presId="urn:microsoft.com/office/officeart/2005/8/layout/vList2"/>
    <dgm:cxn modelId="{F473EFB2-76F9-49B8-86F9-42220EDF2330}" type="presParOf" srcId="{57EB0646-A77A-46A2-B682-E63591013E77}" destId="{D80F675F-3A1A-430B-B33F-ED136E94B661}" srcOrd="8" destOrd="0" presId="urn:microsoft.com/office/officeart/2005/8/layout/vList2"/>
    <dgm:cxn modelId="{2F92D3EA-6536-4F7E-B250-D53B158E1630}" type="presParOf" srcId="{57EB0646-A77A-46A2-B682-E63591013E77}" destId="{DEB77E91-12AC-4F62-B20B-4FA548799688}" srcOrd="9" destOrd="0" presId="urn:microsoft.com/office/officeart/2005/8/layout/vList2"/>
    <dgm:cxn modelId="{F1AE5BA8-BCB1-447E-B269-E4118561C1FF}" type="presParOf" srcId="{57EB0646-A77A-46A2-B682-E63591013E77}" destId="{4EF351B7-6602-48BB-A833-2EE97784DFE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936AF3-DF66-4EA2-8312-2C07ACC2E0B8}">
      <dsp:nvSpPr>
        <dsp:cNvPr id="0" name=""/>
        <dsp:cNvSpPr/>
      </dsp:nvSpPr>
      <dsp:spPr>
        <a:xfrm>
          <a:off x="0" y="84168"/>
          <a:ext cx="5405270" cy="514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i="1" kern="1200" dirty="0"/>
            <a:t>Camellia sinensis</a:t>
          </a:r>
          <a:endParaRPr lang="en-US" sz="2200" kern="1200" dirty="0"/>
        </a:p>
      </dsp:txBody>
      <dsp:txXfrm>
        <a:off x="25130" y="109298"/>
        <a:ext cx="5355010" cy="464540"/>
      </dsp:txXfrm>
    </dsp:sp>
    <dsp:sp modelId="{985BAB0A-9D15-4CE7-827A-1D9B0F57E917}">
      <dsp:nvSpPr>
        <dsp:cNvPr id="0" name=""/>
        <dsp:cNvSpPr/>
      </dsp:nvSpPr>
      <dsp:spPr>
        <a:xfrm>
          <a:off x="0" y="662328"/>
          <a:ext cx="5405270" cy="514800"/>
        </a:xfrm>
        <a:prstGeom prst="roundRect">
          <a:avLst/>
        </a:prstGeom>
        <a:gradFill rotWithShape="0">
          <a:gsLst>
            <a:gs pos="0">
              <a:schemeClr val="accent2">
                <a:hueOff val="1056709"/>
                <a:satOff val="-912"/>
                <a:lumOff val="-2510"/>
                <a:alphaOff val="0"/>
                <a:tint val="96000"/>
                <a:lumMod val="104000"/>
              </a:schemeClr>
            </a:gs>
            <a:gs pos="100000">
              <a:schemeClr val="accent2">
                <a:hueOff val="1056709"/>
                <a:satOff val="-912"/>
                <a:lumOff val="-251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Polyphenols and others</a:t>
          </a:r>
        </a:p>
      </dsp:txBody>
      <dsp:txXfrm>
        <a:off x="25130" y="687458"/>
        <a:ext cx="5355010" cy="464540"/>
      </dsp:txXfrm>
    </dsp:sp>
    <dsp:sp modelId="{06276E5C-DCBD-4D7C-8884-AAB44E30DE14}">
      <dsp:nvSpPr>
        <dsp:cNvPr id="0" name=""/>
        <dsp:cNvSpPr/>
      </dsp:nvSpPr>
      <dsp:spPr>
        <a:xfrm>
          <a:off x="0" y="1240488"/>
          <a:ext cx="5405270" cy="514800"/>
        </a:xfrm>
        <a:prstGeom prst="roundRect">
          <a:avLst/>
        </a:prstGeom>
        <a:gradFill rotWithShape="0">
          <a:gsLst>
            <a:gs pos="0">
              <a:schemeClr val="accent2">
                <a:hueOff val="2113418"/>
                <a:satOff val="-1824"/>
                <a:lumOff val="-5019"/>
                <a:alphaOff val="0"/>
                <a:tint val="96000"/>
                <a:lumMod val="104000"/>
              </a:schemeClr>
            </a:gs>
            <a:gs pos="100000">
              <a:schemeClr val="accent2">
                <a:hueOff val="2113418"/>
                <a:satOff val="-1824"/>
                <a:lumOff val="-5019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Health Benefits</a:t>
          </a:r>
        </a:p>
      </dsp:txBody>
      <dsp:txXfrm>
        <a:off x="25130" y="1265618"/>
        <a:ext cx="5355010" cy="464540"/>
      </dsp:txXfrm>
    </dsp:sp>
    <dsp:sp modelId="{A387A1B9-03F0-4E99-B2A3-784268AA6194}">
      <dsp:nvSpPr>
        <dsp:cNvPr id="0" name=""/>
        <dsp:cNvSpPr/>
      </dsp:nvSpPr>
      <dsp:spPr>
        <a:xfrm>
          <a:off x="0" y="1755288"/>
          <a:ext cx="5405270" cy="1388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617" tIns="27940" rIns="156464" bIns="27940" numCol="1" spcCol="1270" anchor="t" anchorCtr="0">
          <a:noAutofit/>
        </a:bodyPr>
        <a:lstStyle/>
        <a:p>
          <a:pPr marL="210312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Skin protection</a:t>
          </a:r>
        </a:p>
        <a:p>
          <a:pPr marL="210312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Intraabdominal fat</a:t>
          </a:r>
        </a:p>
        <a:p>
          <a:pPr marL="210312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Working memory</a:t>
          </a:r>
        </a:p>
        <a:p>
          <a:pPr marL="210312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Cardiovascular health</a:t>
          </a:r>
        </a:p>
        <a:p>
          <a:pPr marL="210312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Probiotic effect</a:t>
          </a:r>
        </a:p>
      </dsp:txBody>
      <dsp:txXfrm>
        <a:off x="0" y="1755288"/>
        <a:ext cx="5405270" cy="1388970"/>
      </dsp:txXfrm>
    </dsp:sp>
    <dsp:sp modelId="{60EA4365-4D19-4474-AC06-D1D2A009A76B}">
      <dsp:nvSpPr>
        <dsp:cNvPr id="0" name=""/>
        <dsp:cNvSpPr/>
      </dsp:nvSpPr>
      <dsp:spPr>
        <a:xfrm>
          <a:off x="0" y="3144258"/>
          <a:ext cx="5405270" cy="514800"/>
        </a:xfrm>
        <a:prstGeom prst="roundRect">
          <a:avLst/>
        </a:prstGeom>
        <a:gradFill rotWithShape="0">
          <a:gsLst>
            <a:gs pos="0">
              <a:schemeClr val="accent2">
                <a:hueOff val="3170127"/>
                <a:satOff val="-2735"/>
                <a:lumOff val="-7529"/>
                <a:alphaOff val="0"/>
                <a:tint val="96000"/>
                <a:lumMod val="104000"/>
              </a:schemeClr>
            </a:gs>
            <a:gs pos="100000">
              <a:schemeClr val="accent2">
                <a:hueOff val="3170127"/>
                <a:satOff val="-2735"/>
                <a:lumOff val="-7529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Kombucha</a:t>
          </a:r>
        </a:p>
      </dsp:txBody>
      <dsp:txXfrm>
        <a:off x="25130" y="3169388"/>
        <a:ext cx="5355010" cy="464540"/>
      </dsp:txXfrm>
    </dsp:sp>
    <dsp:sp modelId="{D80F675F-3A1A-430B-B33F-ED136E94B661}">
      <dsp:nvSpPr>
        <dsp:cNvPr id="0" name=""/>
        <dsp:cNvSpPr/>
      </dsp:nvSpPr>
      <dsp:spPr>
        <a:xfrm>
          <a:off x="0" y="3722418"/>
          <a:ext cx="5405270" cy="514800"/>
        </a:xfrm>
        <a:prstGeom prst="roundRect">
          <a:avLst/>
        </a:prstGeom>
        <a:gradFill rotWithShape="0">
          <a:gsLst>
            <a:gs pos="0">
              <a:schemeClr val="accent2">
                <a:hueOff val="4226836"/>
                <a:satOff val="-3647"/>
                <a:lumOff val="-10038"/>
                <a:alphaOff val="0"/>
                <a:tint val="96000"/>
                <a:lumMod val="104000"/>
              </a:schemeClr>
            </a:gs>
            <a:gs pos="100000">
              <a:schemeClr val="accent2">
                <a:hueOff val="4226836"/>
                <a:satOff val="-3647"/>
                <a:lumOff val="-10038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Considerations</a:t>
          </a:r>
        </a:p>
      </dsp:txBody>
      <dsp:txXfrm>
        <a:off x="25130" y="3747548"/>
        <a:ext cx="5355010" cy="464540"/>
      </dsp:txXfrm>
    </dsp:sp>
    <dsp:sp modelId="{4EF351B7-6602-48BB-A833-2EE97784DFE9}">
      <dsp:nvSpPr>
        <dsp:cNvPr id="0" name=""/>
        <dsp:cNvSpPr/>
      </dsp:nvSpPr>
      <dsp:spPr>
        <a:xfrm>
          <a:off x="0" y="4300578"/>
          <a:ext cx="5405270" cy="514800"/>
        </a:xfrm>
        <a:prstGeom prst="roundRect">
          <a:avLst/>
        </a:prstGeom>
        <a:gradFill rotWithShape="0">
          <a:gsLst>
            <a:gs pos="0">
              <a:schemeClr val="accent2">
                <a:hueOff val="5283545"/>
                <a:satOff val="-4559"/>
                <a:lumOff val="-12548"/>
                <a:alphaOff val="0"/>
                <a:tint val="96000"/>
                <a:lumMod val="104000"/>
              </a:schemeClr>
            </a:gs>
            <a:gs pos="100000">
              <a:schemeClr val="accent2">
                <a:hueOff val="5283545"/>
                <a:satOff val="-4559"/>
                <a:lumOff val="-12548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Future Research</a:t>
          </a:r>
        </a:p>
      </dsp:txBody>
      <dsp:txXfrm>
        <a:off x="25130" y="4325708"/>
        <a:ext cx="5355010" cy="464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Green tea = small leaves and leaf buds, unfermented</a:t>
            </a:r>
          </a:p>
          <a:p>
            <a:r>
              <a:rPr lang="en-US" dirty="0"/>
              <a:t>White tea = semi-fermented buds</a:t>
            </a:r>
          </a:p>
          <a:p>
            <a:r>
              <a:rPr lang="en-US" dirty="0"/>
              <a:t>Black tea = fully fermented old leaves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489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F3451C8-9E01-1DFD-3D4E-34932102DF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760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30375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548380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5718677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798515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693559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807616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395561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967283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0677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769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437947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8143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420201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000987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366731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991566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006749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792473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68292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8396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667" r:id="rId21"/>
    <p:sldLayoutId id="2147483652" r:id="rId22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3390/antiox9050447" TargetMode="External"/><Relationship Id="rId13" Type="http://schemas.openxmlformats.org/officeDocument/2006/relationships/hyperlink" Target="https://doi.org/10.1016/j.ijfoodmicro.2003.12.020" TargetMode="External"/><Relationship Id="rId3" Type="http://schemas.openxmlformats.org/officeDocument/2006/relationships/hyperlink" Target="https://doi.org/10.1186/1749-8546-5-13" TargetMode="External"/><Relationship Id="rId7" Type="http://schemas.openxmlformats.org/officeDocument/2006/relationships/hyperlink" Target="https://doi.org/10.1155/2021/1735959" TargetMode="External"/><Relationship Id="rId12" Type="http://schemas.openxmlformats.org/officeDocument/2006/relationships/hyperlink" Target="https://doi.org/10.1007/s00213-014-3526-1" TargetMode="External"/><Relationship Id="rId2" Type="http://schemas.openxmlformats.org/officeDocument/2006/relationships/hyperlink" Target="https://doi.org/10.1016/j.foodres.2019.108782" TargetMode="External"/><Relationship Id="rId16" Type="http://schemas.openxmlformats.org/officeDocument/2006/relationships/hyperlink" Target="https://doi.org/10.3390/antiox11010155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doi.org/10.3945/jn.110.136465" TargetMode="External"/><Relationship Id="rId11" Type="http://schemas.openxmlformats.org/officeDocument/2006/relationships/hyperlink" Target="https://plants.ces.ncsu.edu/plants/camellia-sinensis/" TargetMode="External"/><Relationship Id="rId5" Type="http://schemas.openxmlformats.org/officeDocument/2006/relationships/hyperlink" Target="https://doi.org/10.1038/srep19710" TargetMode="External"/><Relationship Id="rId15" Type="http://schemas.openxmlformats.org/officeDocument/2006/relationships/hyperlink" Target="https://doi.org/10.1038/oby.2009.256" TargetMode="External"/><Relationship Id="rId10" Type="http://schemas.openxmlformats.org/officeDocument/2006/relationships/hyperlink" Target="https://doi.org/10.1016/j.annepidem.2018.11.001" TargetMode="External"/><Relationship Id="rId4" Type="http://schemas.openxmlformats.org/officeDocument/2006/relationships/hyperlink" Target="https://296.library.nashville.org/Record/CARL0000481122" TargetMode="External"/><Relationship Id="rId9" Type="http://schemas.openxmlformats.org/officeDocument/2006/relationships/hyperlink" Target="https://doi.org/10.1016/j.foodchem.2006.05.032" TargetMode="External"/><Relationship Id="rId14" Type="http://schemas.openxmlformats.org/officeDocument/2006/relationships/hyperlink" Target="https://doi.org/10.1093/ajcn/87.3.778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4881550"/>
            <a:ext cx="9440034" cy="10883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Polyphenols of green tea &amp;</a:t>
            </a:r>
            <a:br>
              <a:rPr lang="en-US" sz="3400" dirty="0"/>
            </a:br>
            <a:r>
              <a:rPr lang="en-US" sz="3400" dirty="0"/>
              <a:t>Green tea kombucha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983" y="5969885"/>
            <a:ext cx="9440034" cy="62161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CDA058"/>
                </a:solidFill>
              </a:rPr>
              <a:t>J. Ted Hillert</a:t>
            </a:r>
          </a:p>
        </p:txBody>
      </p:sp>
      <p:pic>
        <p:nvPicPr>
          <p:cNvPr id="7" name="Picture 4" descr="Green tea on a cup">
            <a:extLst>
              <a:ext uri="{FF2B5EF4-FFF2-40B4-BE49-F238E27FC236}">
                <a16:creationId xmlns:a16="http://schemas.microsoft.com/office/drawing/2014/main" id="{E7813EC9-81DB-E738-FC39-CE6CFE33B3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630" r="-1" b="16144"/>
          <a:stretch/>
        </p:blipFill>
        <p:spPr>
          <a:xfrm>
            <a:off x="-1" y="-1"/>
            <a:ext cx="12198915" cy="422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D0E59-4C68-4F87-9821-23C69713D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Cardiovascular Health						</a:t>
            </a:r>
            <a:r>
              <a:rPr lang="en-US" sz="800" dirty="0">
                <a:solidFill>
                  <a:srgbClr val="898989"/>
                </a:solidFill>
              </a:rPr>
              <a:t>(</a:t>
            </a:r>
            <a:r>
              <a:rPr lang="en-US" sz="800" dirty="0" err="1">
                <a:solidFill>
                  <a:srgbClr val="898989"/>
                </a:solidFill>
              </a:rPr>
              <a:t>Velayutham</a:t>
            </a:r>
            <a:r>
              <a:rPr lang="en-US" sz="800" dirty="0">
                <a:solidFill>
                  <a:srgbClr val="898989"/>
                </a:solidFill>
              </a:rPr>
              <a:t> et al. 2008)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94F23F23-5424-A84B-8F1C-4E5C299567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b="1" dirty="0"/>
              <a:t>2022</a:t>
            </a:r>
          </a:p>
        </p:txBody>
      </p:sp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E1900601-8B04-4FF3-B06F-6BEFAC65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7762" y="6356348"/>
            <a:ext cx="753545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06D7219-0785-5C03-B349-D95E5FE4D773}"/>
              </a:ext>
            </a:extLst>
          </p:cNvPr>
          <p:cNvSpPr txBox="1">
            <a:spLocks/>
          </p:cNvSpPr>
          <p:nvPr/>
        </p:nvSpPr>
        <p:spPr>
          <a:xfrm>
            <a:off x="2669886" y="6356349"/>
            <a:ext cx="24828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Polyphenols of green tea &amp;</a:t>
            </a:r>
            <a:br>
              <a:rPr lang="en-US" b="1"/>
            </a:br>
            <a:r>
              <a:rPr lang="en-US" b="1"/>
              <a:t>Green Tea Kombucha</a:t>
            </a:r>
            <a:endParaRPr lang="en-US" b="1" dirty="0"/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AC1E7D61-5F1F-60F6-F4D0-199A2DCC8C9D}"/>
              </a:ext>
            </a:extLst>
          </p:cNvPr>
          <p:cNvSpPr txBox="1"/>
          <p:nvPr/>
        </p:nvSpPr>
        <p:spPr>
          <a:xfrm>
            <a:off x="3111518" y="2217740"/>
            <a:ext cx="596896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Positive effects of GT catechin consumption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Blood lipid profile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Vascular tone and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Inhibitory effects of GT catechin consumption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Oxidation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Vascular inflammation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Atherogenesis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Thrombogenesis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GT catechin antioxidant activity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Scavenges free radicals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Chelates transition-metal 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Inhibits pro-oxidant enzymes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Promotes antioxidant enzymes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3828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724" y="2809875"/>
            <a:ext cx="6696075" cy="2218928"/>
          </a:xfrm>
        </p:spPr>
        <p:txBody>
          <a:bodyPr>
            <a:normAutofit fontScale="90000"/>
          </a:bodyPr>
          <a:lstStyle/>
          <a:p>
            <a:r>
              <a:rPr lang="en-US" cap="none" dirty="0">
                <a:latin typeface="+mn-lt"/>
                <a:cs typeface="Aharoni" panose="020B0604020202020204" pitchFamily="2" charset="-79"/>
              </a:rPr>
              <a:t>SCOBY fermentation of green tea with tea residue increases antioxidant activities by 3.25 times &amp; polyphenolic concentration by 5.68 times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D0450-A909-4CD9-8912-96A19ACEB7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898989"/>
                </a:solidFill>
              </a:rPr>
              <a:t>(Zhou et al. 2022)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39EF3904-8E3E-C79B-8232-C8B439EC99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CF2FCF37-39DE-D0EB-760D-F9A5CF91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Polyphenols of green tea &amp;</a:t>
            </a:r>
            <a:br>
              <a:rPr lang="en-US" dirty="0"/>
            </a:br>
            <a:r>
              <a:rPr lang="en-US" dirty="0"/>
              <a:t>Green Tea Kombucha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D0E59-4C68-4F87-9821-23C69713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915" y="892177"/>
            <a:ext cx="10828169" cy="1325563"/>
          </a:xfrm>
        </p:spPr>
        <p:txBody>
          <a:bodyPr/>
          <a:lstStyle/>
          <a:p>
            <a:r>
              <a:rPr lang="en-US" dirty="0"/>
              <a:t>Kombucha Health Benefits					</a:t>
            </a:r>
            <a:r>
              <a:rPr lang="en-US" sz="800" dirty="0">
                <a:solidFill>
                  <a:srgbClr val="898989"/>
                </a:solidFill>
              </a:rPr>
              <a:t>(Kapp and Sumner 2019)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94F23F23-5424-A84B-8F1C-4E5C299567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b="1" dirty="0"/>
              <a:t>2022</a:t>
            </a:r>
          </a:p>
        </p:txBody>
      </p:sp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E1900601-8B04-4FF3-B06F-6BEFAC65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7762" y="6356348"/>
            <a:ext cx="753545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06D7219-0785-5C03-B349-D95E5FE4D773}"/>
              </a:ext>
            </a:extLst>
          </p:cNvPr>
          <p:cNvSpPr txBox="1">
            <a:spLocks/>
          </p:cNvSpPr>
          <p:nvPr/>
        </p:nvSpPr>
        <p:spPr>
          <a:xfrm>
            <a:off x="2669886" y="6356349"/>
            <a:ext cx="24828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Polyphenols of green tea &amp;</a:t>
            </a:r>
            <a:br>
              <a:rPr lang="en-US" b="1"/>
            </a:br>
            <a:r>
              <a:rPr lang="en-US" b="1"/>
              <a:t>Green Tea Kombucha</a:t>
            </a:r>
            <a:endParaRPr lang="en-US" b="1" dirty="0"/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AC1E7D61-5F1F-60F6-F4D0-199A2DCC8C9D}"/>
              </a:ext>
            </a:extLst>
          </p:cNvPr>
          <p:cNvSpPr txBox="1"/>
          <p:nvPr/>
        </p:nvSpPr>
        <p:spPr>
          <a:xfrm>
            <a:off x="3911307" y="2217740"/>
            <a:ext cx="4762499" cy="258532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Anti-diabetic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Anti-microbial activity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Anti-oxidant activity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Anti-tumor activity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Detoxify the liver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Gastrointestinal 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Prevent neurodegenerative disease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Promote cardiovascular health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Stimulate the immune system</a:t>
            </a:r>
          </a:p>
        </p:txBody>
      </p:sp>
    </p:spTree>
    <p:extLst>
      <p:ext uri="{BB962C8B-B14F-4D97-AF65-F5344CB8AC3E}">
        <p14:creationId xmlns:p14="http://schemas.microsoft.com/office/powerpoint/2010/main" val="100763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D0E59-4C68-4F87-9821-23C69713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915" y="892177"/>
            <a:ext cx="10828169" cy="1325563"/>
          </a:xfrm>
        </p:spPr>
        <p:txBody>
          <a:bodyPr/>
          <a:lstStyle/>
          <a:p>
            <a:r>
              <a:rPr lang="en-US" dirty="0"/>
              <a:t>Kombucha Considerations	</a:t>
            </a:r>
            <a:r>
              <a:rPr lang="en-US" dirty="0">
                <a:solidFill>
                  <a:srgbClr val="898989"/>
                </a:solidFill>
              </a:rPr>
              <a:t>	</a:t>
            </a:r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89898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800" dirty="0" err="1">
                <a:solidFill>
                  <a:srgbClr val="89898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Jakubczyk</a:t>
            </a:r>
            <a:r>
              <a:rPr lang="en-US" sz="800" dirty="0">
                <a:solidFill>
                  <a:srgbClr val="89898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et al. 2020, Hsieh et al. 2021)</a:t>
            </a:r>
            <a:endParaRPr lang="en-US" sz="800" dirty="0">
              <a:solidFill>
                <a:srgbClr val="898989"/>
              </a:solidFill>
            </a:endParaRP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94F23F23-5424-A84B-8F1C-4E5C299567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b="1" dirty="0"/>
              <a:t>2022</a:t>
            </a:r>
          </a:p>
        </p:txBody>
      </p:sp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E1900601-8B04-4FF3-B06F-6BEFAC65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7762" y="6356348"/>
            <a:ext cx="753545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06D7219-0785-5C03-B349-D95E5FE4D773}"/>
              </a:ext>
            </a:extLst>
          </p:cNvPr>
          <p:cNvSpPr txBox="1">
            <a:spLocks/>
          </p:cNvSpPr>
          <p:nvPr/>
        </p:nvSpPr>
        <p:spPr>
          <a:xfrm>
            <a:off x="2669886" y="6356349"/>
            <a:ext cx="24828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Polyphenols of green tea &amp;</a:t>
            </a:r>
            <a:br>
              <a:rPr lang="en-US" b="1"/>
            </a:br>
            <a:r>
              <a:rPr lang="en-US" b="1"/>
              <a:t>Green Tea Kombucha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884942-8870-C63A-A823-ACC6DBF734EE}"/>
              </a:ext>
            </a:extLst>
          </p:cNvPr>
          <p:cNvSpPr txBox="1"/>
          <p:nvPr/>
        </p:nvSpPr>
        <p:spPr>
          <a:xfrm>
            <a:off x="3714750" y="2217740"/>
            <a:ext cx="4762498" cy="218521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Tea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Green or </a:t>
            </a:r>
            <a:r>
              <a:rPr lang="en-US" sz="1600" dirty="0" err="1"/>
              <a:t>Pu’er</a:t>
            </a:r>
            <a:r>
              <a:rPr lang="en-US" sz="1600" dirty="0"/>
              <a:t> &gt; Red &gt; White &gt; Black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Fermentation temperature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Colder – slower process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Warmer – faster process and possibility of infection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Fermentation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Sweet &gt; Tart &gt; Sour &gt; Vinegar</a:t>
            </a:r>
          </a:p>
        </p:txBody>
      </p:sp>
    </p:spTree>
    <p:extLst>
      <p:ext uri="{BB962C8B-B14F-4D97-AF65-F5344CB8AC3E}">
        <p14:creationId xmlns:p14="http://schemas.microsoft.com/office/powerpoint/2010/main" val="2715644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D0E59-4C68-4F87-9821-23C69713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915" y="892177"/>
            <a:ext cx="10828169" cy="1325563"/>
          </a:xfrm>
        </p:spPr>
        <p:txBody>
          <a:bodyPr/>
          <a:lstStyle/>
          <a:p>
            <a:r>
              <a:rPr lang="en-US" dirty="0"/>
              <a:t>Future Research											</a:t>
            </a:r>
            <a:endParaRPr lang="en-US" sz="800" dirty="0">
              <a:solidFill>
                <a:srgbClr val="898989"/>
              </a:solidFill>
            </a:endParaRP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94F23F23-5424-A84B-8F1C-4E5C299567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b="1" dirty="0"/>
              <a:t>2022</a:t>
            </a:r>
          </a:p>
        </p:txBody>
      </p:sp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E1900601-8B04-4FF3-B06F-6BEFAC65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7762" y="6356348"/>
            <a:ext cx="753545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06D7219-0785-5C03-B349-D95E5FE4D773}"/>
              </a:ext>
            </a:extLst>
          </p:cNvPr>
          <p:cNvSpPr txBox="1">
            <a:spLocks/>
          </p:cNvSpPr>
          <p:nvPr/>
        </p:nvSpPr>
        <p:spPr>
          <a:xfrm>
            <a:off x="2669886" y="6356349"/>
            <a:ext cx="24828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Polyphenols of green tea &amp;</a:t>
            </a:r>
            <a:br>
              <a:rPr lang="en-US" b="1"/>
            </a:br>
            <a:r>
              <a:rPr lang="en-US" b="1"/>
              <a:t>Green Tea Kombucha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884942-8870-C63A-A823-ACC6DBF734EE}"/>
              </a:ext>
            </a:extLst>
          </p:cNvPr>
          <p:cNvSpPr txBox="1"/>
          <p:nvPr/>
        </p:nvSpPr>
        <p:spPr>
          <a:xfrm>
            <a:off x="3714750" y="2217740"/>
            <a:ext cx="4762498" cy="301621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HUMAN TRIALS!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Long term study comparing health benefits from Kombucha derived from Green, </a:t>
            </a:r>
            <a:r>
              <a:rPr lang="en-US" dirty="0" err="1"/>
              <a:t>Pu’er</a:t>
            </a:r>
            <a:r>
              <a:rPr lang="en-US" dirty="0"/>
              <a:t>, Red, White, and Black teas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Cardiovascular health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Skin characteristics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Body mass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Funding could come from…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Alzheimer’s Foundation of America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Parkinson’s Foundation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American Diabetes Association</a:t>
            </a:r>
          </a:p>
        </p:txBody>
      </p:sp>
    </p:spTree>
    <p:extLst>
      <p:ext uri="{BB962C8B-B14F-4D97-AF65-F5344CB8AC3E}">
        <p14:creationId xmlns:p14="http://schemas.microsoft.com/office/powerpoint/2010/main" val="3197424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Polyphenols of green tea &amp;</a:t>
            </a:r>
            <a:br>
              <a:rPr lang="en-US" dirty="0"/>
            </a:br>
            <a:r>
              <a:rPr lang="en-US" dirty="0"/>
              <a:t>Green Tea Kombucha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5E17EB86-460A-ACD9-B766-9DC855E81A09}"/>
              </a:ext>
            </a:extLst>
          </p:cNvPr>
          <p:cNvSpPr txBox="1"/>
          <p:nvPr/>
        </p:nvSpPr>
        <p:spPr>
          <a:xfrm>
            <a:off x="0" y="882149"/>
            <a:ext cx="1219200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cap="small" dirty="0">
                <a:solidFill>
                  <a:srgbClr val="89898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Cardoso, R. R., R. O. Neto, C. T. Dos Santos </a:t>
            </a:r>
            <a:r>
              <a:rPr lang="en-US" sz="1000" b="1" cap="small" dirty="0" err="1">
                <a:solidFill>
                  <a:srgbClr val="89898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D’Almeida</a:t>
            </a:r>
            <a:r>
              <a:rPr lang="en-US" sz="1000" b="1" cap="small" dirty="0">
                <a:solidFill>
                  <a:srgbClr val="89898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T. P. do Nascimento, C. G. </a:t>
            </a:r>
            <a:r>
              <a:rPr lang="en-US" sz="1000" b="1" cap="small" dirty="0" err="1">
                <a:solidFill>
                  <a:srgbClr val="89898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Pressete</a:t>
            </a:r>
            <a:r>
              <a:rPr lang="en-US" sz="1000" b="1" cap="small" dirty="0">
                <a:solidFill>
                  <a:srgbClr val="89898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L. Azevedo, H. S. D. Martino, L. C. Cameron, M. S. L. Ferreira, and F. A. R. de Barros. 2020. </a:t>
            </a:r>
            <a:r>
              <a:rPr lang="en-US" sz="1000" b="1" cap="small" dirty="0">
                <a:solidFill>
                  <a:srgbClr val="89898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Kombuchas from green and black teas have different phenolic profile, which impacts their antioxidant capacities, antibacterial and antiproliferative activities</a:t>
            </a:r>
            <a:r>
              <a:rPr lang="en-US" sz="1000" dirty="0">
                <a:solidFill>
                  <a:srgbClr val="89898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Food Research International (Ottawa, Ont.) 128:108782.</a:t>
            </a:r>
          </a:p>
          <a:p>
            <a:pPr marL="457200" marR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cap="small" dirty="0">
                <a:solidFill>
                  <a:srgbClr val="89898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Chacko, S. M., P. T. </a:t>
            </a:r>
            <a:r>
              <a:rPr lang="en-US" sz="1000" b="1" cap="small" dirty="0" err="1">
                <a:solidFill>
                  <a:srgbClr val="89898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Thambi</a:t>
            </a:r>
            <a:r>
              <a:rPr lang="en-US" sz="1000" b="1" cap="small" dirty="0">
                <a:solidFill>
                  <a:srgbClr val="89898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R. </a:t>
            </a:r>
            <a:r>
              <a:rPr lang="en-US" sz="1000" b="1" cap="small" dirty="0" err="1">
                <a:solidFill>
                  <a:srgbClr val="89898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Kuttan</a:t>
            </a:r>
            <a:r>
              <a:rPr lang="en-US" sz="1000" b="1" cap="small" dirty="0">
                <a:solidFill>
                  <a:srgbClr val="89898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I. </a:t>
            </a:r>
            <a:r>
              <a:rPr lang="en-US" sz="1000" b="1" cap="small" dirty="0" err="1">
                <a:solidFill>
                  <a:srgbClr val="89898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Nishigaki</a:t>
            </a:r>
            <a:r>
              <a:rPr lang="en-US" sz="1000" b="1" cap="small" dirty="0">
                <a:solidFill>
                  <a:srgbClr val="89898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2010. </a:t>
            </a:r>
            <a:r>
              <a:rPr lang="en-US" sz="1000" b="1" cap="small" dirty="0">
                <a:solidFill>
                  <a:srgbClr val="89898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Beneficial effects of green tea: A literature review</a:t>
            </a:r>
            <a:r>
              <a:rPr lang="en-US" sz="1000" dirty="0">
                <a:solidFill>
                  <a:srgbClr val="89898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Chinese Medicine 5:13.</a:t>
            </a:r>
          </a:p>
          <a:p>
            <a:pPr marL="457200" marR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cap="small" dirty="0">
                <a:solidFill>
                  <a:srgbClr val="89898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Crum, H., and A. </a:t>
            </a:r>
            <a:r>
              <a:rPr lang="en-US" sz="1000" b="1" cap="small" dirty="0" err="1">
                <a:solidFill>
                  <a:srgbClr val="89898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LaGory</a:t>
            </a:r>
            <a:r>
              <a:rPr lang="en-US" sz="1000" b="1" cap="small" dirty="0">
                <a:solidFill>
                  <a:srgbClr val="89898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2016. </a:t>
            </a:r>
            <a:r>
              <a:rPr lang="en-US" sz="1000" b="1" cap="small" dirty="0">
                <a:solidFill>
                  <a:srgbClr val="89898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big book of kombucha: Brewing, flavoring, and enjoying the health benefits of fermented tea</a:t>
            </a:r>
            <a:r>
              <a:rPr lang="en-US" sz="1000" dirty="0">
                <a:solidFill>
                  <a:srgbClr val="89898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000" dirty="0" err="1">
                <a:solidFill>
                  <a:srgbClr val="89898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Storey</a:t>
            </a:r>
            <a:r>
              <a:rPr lang="en-US" sz="1000" dirty="0">
                <a:solidFill>
                  <a:srgbClr val="89898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Publishing.</a:t>
            </a:r>
          </a:p>
          <a:p>
            <a:pPr marL="457200" marR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cap="small" dirty="0">
                <a:solidFill>
                  <a:srgbClr val="89898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Gopal, J., M. Muthu, D. Paul, D.-H. Kim, and S. Chun. 2016. </a:t>
            </a:r>
            <a:r>
              <a:rPr lang="en-US" sz="1000" b="1" cap="small" dirty="0">
                <a:solidFill>
                  <a:srgbClr val="89898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Bactericidal activity of green tea extracts: The importance of catechin containing nano particles</a:t>
            </a:r>
            <a:r>
              <a:rPr lang="en-US" sz="1000" dirty="0">
                <a:solidFill>
                  <a:srgbClr val="89898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Scientific Reports 6:19710.</a:t>
            </a:r>
          </a:p>
          <a:p>
            <a:pPr marL="457200" marR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cap="small" dirty="0">
                <a:solidFill>
                  <a:srgbClr val="89898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Heinrich, U., C. E. Moore, S. De Spirt, H. </a:t>
            </a:r>
            <a:r>
              <a:rPr lang="en-US" sz="1000" b="1" cap="small" dirty="0" err="1">
                <a:solidFill>
                  <a:srgbClr val="89898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Tronnier</a:t>
            </a:r>
            <a:r>
              <a:rPr lang="en-US" sz="1000" b="1" cap="small" dirty="0">
                <a:solidFill>
                  <a:srgbClr val="89898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W. Stahl. 2011. </a:t>
            </a:r>
            <a:r>
              <a:rPr lang="en-US" sz="1000" b="1" cap="small" dirty="0">
                <a:solidFill>
                  <a:srgbClr val="89898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Green tea polyphenols provide photoprotection, increase microcirculation, and modulate skin properties of women</a:t>
            </a:r>
            <a:r>
              <a:rPr lang="en-US" sz="1000" dirty="0">
                <a:solidFill>
                  <a:srgbClr val="89898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The Journal of Nutrition 141:1202–1208.</a:t>
            </a:r>
          </a:p>
          <a:p>
            <a:pPr marL="457200" marR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cap="small" dirty="0">
                <a:solidFill>
                  <a:srgbClr val="89898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Hsieh, Y., M.-C. Chiu, and J.-Y. Chou. 2021. </a:t>
            </a:r>
            <a:r>
              <a:rPr lang="en-US" sz="1000" b="1" cap="small" dirty="0">
                <a:solidFill>
                  <a:srgbClr val="85E4A6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Efficacy of the kombucha beverage derived from green, black, and </a:t>
            </a:r>
            <a:r>
              <a:rPr lang="en-US" sz="1000" b="1" cap="small" dirty="0" err="1">
                <a:solidFill>
                  <a:srgbClr val="85E4A6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pu’er</a:t>
            </a:r>
            <a:r>
              <a:rPr lang="en-US" sz="1000" b="1" cap="small" dirty="0">
                <a:solidFill>
                  <a:srgbClr val="89898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teas on chemical profile and antioxidant activity</a:t>
            </a:r>
            <a:r>
              <a:rPr lang="en-US" sz="1000" dirty="0">
                <a:solidFill>
                  <a:srgbClr val="89898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Journal of Food Quality 2021:1–9.</a:t>
            </a:r>
          </a:p>
          <a:p>
            <a:pPr marL="457200" marR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cap="small" dirty="0" err="1">
                <a:solidFill>
                  <a:srgbClr val="89898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Jakubczyk</a:t>
            </a:r>
            <a:r>
              <a:rPr lang="en-US" sz="1000" b="1" cap="small" dirty="0">
                <a:solidFill>
                  <a:srgbClr val="89898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K., J. </a:t>
            </a:r>
            <a:r>
              <a:rPr lang="en-US" sz="1000" b="1" cap="small" dirty="0" err="1">
                <a:solidFill>
                  <a:srgbClr val="89898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Kałduńska</a:t>
            </a:r>
            <a:r>
              <a:rPr lang="en-US" sz="1000" b="1" cap="small" dirty="0">
                <a:solidFill>
                  <a:srgbClr val="89898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J. </a:t>
            </a:r>
            <a:r>
              <a:rPr lang="en-US" sz="1000" b="1" cap="small" dirty="0" err="1">
                <a:solidFill>
                  <a:srgbClr val="89898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Kochman</a:t>
            </a:r>
            <a:r>
              <a:rPr lang="en-US" sz="1000" b="1" cap="small" dirty="0">
                <a:solidFill>
                  <a:srgbClr val="89898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K. </a:t>
            </a:r>
            <a:r>
              <a:rPr lang="en-US" sz="1000" b="1" cap="small" dirty="0" err="1">
                <a:solidFill>
                  <a:srgbClr val="89898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Janda</a:t>
            </a:r>
            <a:r>
              <a:rPr lang="en-US" sz="1000" b="1" cap="small" dirty="0">
                <a:solidFill>
                  <a:srgbClr val="89898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2020. </a:t>
            </a:r>
            <a:r>
              <a:rPr lang="en-US" sz="1000" b="1" cap="small" dirty="0">
                <a:solidFill>
                  <a:srgbClr val="89898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Chemical profile and antioxidant activity of the kombucha beverage derived from white, green, black and red tea</a:t>
            </a:r>
            <a:r>
              <a:rPr lang="en-US" sz="1000" dirty="0">
                <a:solidFill>
                  <a:srgbClr val="89898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Antioxidants 9:447.</a:t>
            </a:r>
          </a:p>
          <a:p>
            <a:pPr marL="457200" marR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cap="small" dirty="0" err="1">
                <a:solidFill>
                  <a:srgbClr val="89898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Jayabalan</a:t>
            </a:r>
            <a:r>
              <a:rPr lang="en-US" sz="1000" b="1" cap="small" dirty="0">
                <a:solidFill>
                  <a:srgbClr val="89898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R., S. </a:t>
            </a:r>
            <a:r>
              <a:rPr lang="en-US" sz="1000" b="1" cap="small" dirty="0" err="1">
                <a:solidFill>
                  <a:srgbClr val="89898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Marimuthu</a:t>
            </a:r>
            <a:r>
              <a:rPr lang="en-US" sz="1000" b="1" cap="small" dirty="0">
                <a:solidFill>
                  <a:srgbClr val="89898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K. Swaminathan. 2007. </a:t>
            </a:r>
            <a:r>
              <a:rPr lang="en-US" sz="1000" b="1" cap="small" dirty="0">
                <a:solidFill>
                  <a:srgbClr val="89898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Changes in content of organic acids and tea polyphenols during kombucha tea fermentation</a:t>
            </a:r>
            <a:r>
              <a:rPr lang="en-US" sz="1000" dirty="0">
                <a:solidFill>
                  <a:srgbClr val="89898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Food Chemistry 102:392–398.</a:t>
            </a:r>
          </a:p>
          <a:p>
            <a:pPr marL="457200" marR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cap="small" dirty="0">
                <a:solidFill>
                  <a:srgbClr val="89898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Kapp, J. M., and W. Sumner. 2019. </a:t>
            </a:r>
            <a:r>
              <a:rPr lang="en-US" sz="1000" b="1" cap="small" dirty="0">
                <a:solidFill>
                  <a:srgbClr val="89898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Kombucha: A systematic review of the empirical evidence of human health benefit</a:t>
            </a:r>
            <a:r>
              <a:rPr lang="en-US" sz="1000" dirty="0">
                <a:solidFill>
                  <a:srgbClr val="89898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Annals of Epidemiology 30:66–70.</a:t>
            </a:r>
          </a:p>
          <a:p>
            <a:pPr marL="457200" marR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cap="small" dirty="0">
                <a:solidFill>
                  <a:srgbClr val="89898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NCSU. 2022. </a:t>
            </a:r>
            <a:r>
              <a:rPr lang="en-US" sz="1000" b="1" cap="small" dirty="0">
                <a:solidFill>
                  <a:srgbClr val="85E4A6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Camellia sinensis (assam tea, tea camellia, tea plant, tea tree camellia) | north </a:t>
            </a:r>
            <a:r>
              <a:rPr lang="en-US" sz="1000" b="1" cap="small" dirty="0" err="1">
                <a:solidFill>
                  <a:srgbClr val="85E4A6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carolina</a:t>
            </a:r>
            <a:r>
              <a:rPr lang="en-US" sz="1000" b="1" cap="small" dirty="0">
                <a:solidFill>
                  <a:srgbClr val="89898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extension gardener plant toolbox</a:t>
            </a:r>
            <a:r>
              <a:rPr lang="en-US" sz="1000" dirty="0">
                <a:solidFill>
                  <a:srgbClr val="89898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Database.</a:t>
            </a:r>
          </a:p>
          <a:p>
            <a:pPr marL="457200" marR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cap="small" dirty="0">
                <a:solidFill>
                  <a:srgbClr val="89898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Redzepi, R., and D. </a:t>
            </a:r>
            <a:r>
              <a:rPr lang="en-US" sz="1000" b="1" cap="small" dirty="0" err="1">
                <a:solidFill>
                  <a:srgbClr val="89898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Zilber</a:t>
            </a:r>
            <a:r>
              <a:rPr lang="en-US" sz="1000" b="1" cap="small" dirty="0">
                <a:solidFill>
                  <a:srgbClr val="89898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2018. The </a:t>
            </a:r>
            <a:r>
              <a:rPr lang="en-US" sz="1000" b="1" cap="small" dirty="0" err="1">
                <a:solidFill>
                  <a:srgbClr val="89898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noma</a:t>
            </a:r>
            <a:r>
              <a:rPr lang="en-US" sz="1000" b="1" cap="small" dirty="0">
                <a:solidFill>
                  <a:srgbClr val="89898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guide to fermentation: Including koji, kombuchas, </a:t>
            </a:r>
            <a:r>
              <a:rPr lang="en-US" sz="1000" b="1" cap="small" dirty="0" err="1">
                <a:solidFill>
                  <a:srgbClr val="89898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shoyus</a:t>
            </a:r>
            <a:r>
              <a:rPr lang="en-US" sz="1000" b="1" cap="small" dirty="0">
                <a:solidFill>
                  <a:srgbClr val="89898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cap="small" dirty="0" err="1">
                <a:solidFill>
                  <a:srgbClr val="89898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misos</a:t>
            </a:r>
            <a:r>
              <a:rPr lang="en-US" sz="1000" b="1" cap="small" dirty="0">
                <a:solidFill>
                  <a:srgbClr val="89898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vinegars, garums, </a:t>
            </a:r>
            <a:r>
              <a:rPr lang="en-US" sz="1000" b="1" cap="small" dirty="0" err="1">
                <a:solidFill>
                  <a:srgbClr val="89898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lacto</a:t>
            </a:r>
            <a:r>
              <a:rPr lang="en-US" sz="1000" b="1" cap="small" dirty="0">
                <a:solidFill>
                  <a:srgbClr val="89898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-ferments, and black fruits and vegetables. Artisan Books.</a:t>
            </a:r>
            <a:endParaRPr lang="en-US" sz="1000" dirty="0">
              <a:solidFill>
                <a:srgbClr val="898989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cap="small" dirty="0">
                <a:solidFill>
                  <a:srgbClr val="89898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Schmidt, A., F. </a:t>
            </a:r>
            <a:r>
              <a:rPr lang="en-US" sz="1000" b="1" cap="small" dirty="0" err="1">
                <a:solidFill>
                  <a:srgbClr val="89898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Hammann</a:t>
            </a:r>
            <a:r>
              <a:rPr lang="en-US" sz="1000" b="1" cap="small" dirty="0">
                <a:solidFill>
                  <a:srgbClr val="89898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B. </a:t>
            </a:r>
            <a:r>
              <a:rPr lang="en-US" sz="1000" b="1" cap="small" dirty="0" err="1">
                <a:solidFill>
                  <a:srgbClr val="89898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Wölnerhanssen</a:t>
            </a:r>
            <a:r>
              <a:rPr lang="en-US" sz="1000" b="1" cap="small" dirty="0">
                <a:solidFill>
                  <a:srgbClr val="89898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A. C. Meyer-Gerspach, J. Drewe, C. </a:t>
            </a:r>
            <a:r>
              <a:rPr lang="en-US" sz="1000" b="1" cap="small" dirty="0" err="1">
                <a:solidFill>
                  <a:srgbClr val="89898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Beglinger</a:t>
            </a:r>
            <a:r>
              <a:rPr lang="en-US" sz="1000" b="1" cap="small" dirty="0">
                <a:solidFill>
                  <a:srgbClr val="89898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S. </a:t>
            </a:r>
            <a:r>
              <a:rPr lang="en-US" sz="1000" b="1" cap="small" dirty="0" err="1">
                <a:solidFill>
                  <a:srgbClr val="89898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Borgwardt</a:t>
            </a:r>
            <a:r>
              <a:rPr lang="en-US" sz="1000" b="1" cap="small" dirty="0">
                <a:solidFill>
                  <a:srgbClr val="89898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2014. </a:t>
            </a:r>
            <a:r>
              <a:rPr lang="en-US" sz="1000" b="1" cap="small" dirty="0">
                <a:solidFill>
                  <a:srgbClr val="89898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Green tea extract enhances parieto-frontal connectivity during working memory processing</a:t>
            </a:r>
            <a:r>
              <a:rPr lang="en-US" sz="1000" dirty="0">
                <a:solidFill>
                  <a:srgbClr val="89898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Psychopharmacology 231:3879–3888.</a:t>
            </a:r>
          </a:p>
          <a:p>
            <a:pPr marL="457200" marR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cap="small" dirty="0">
                <a:solidFill>
                  <a:srgbClr val="89898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Teoh, A. L., G. Heard, and J. Cox. 2004. </a:t>
            </a:r>
            <a:r>
              <a:rPr lang="en-US" sz="1000" b="1" cap="small" dirty="0">
                <a:solidFill>
                  <a:srgbClr val="89898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Yeast ecology of kombucha fermentation</a:t>
            </a:r>
            <a:r>
              <a:rPr lang="en-US" sz="1000" dirty="0">
                <a:solidFill>
                  <a:srgbClr val="89898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International Journal of Food Microbiology 95:119–126.</a:t>
            </a:r>
          </a:p>
          <a:p>
            <a:pPr marL="457200" marR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cap="small" dirty="0" err="1">
                <a:solidFill>
                  <a:srgbClr val="89898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Velayutham</a:t>
            </a:r>
            <a:r>
              <a:rPr lang="en-US" sz="1000" b="1" cap="small" dirty="0">
                <a:solidFill>
                  <a:srgbClr val="89898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P., A. Babu, and D. Liu. 2008. Green tea catechins and cardiovascular health: An update. Current medicinal chemistry 15:1840–1850.</a:t>
            </a:r>
            <a:endParaRPr lang="en-US" sz="1000" dirty="0">
              <a:solidFill>
                <a:srgbClr val="898989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cap="small" dirty="0">
                <a:solidFill>
                  <a:srgbClr val="89898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Venables, M. C., C. J. </a:t>
            </a:r>
            <a:r>
              <a:rPr lang="en-US" sz="1000" b="1" cap="small" dirty="0" err="1">
                <a:solidFill>
                  <a:srgbClr val="89898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Hulston</a:t>
            </a:r>
            <a:r>
              <a:rPr lang="en-US" sz="1000" b="1" cap="small" dirty="0">
                <a:solidFill>
                  <a:srgbClr val="89898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H. R. Cox, and A. E. </a:t>
            </a:r>
            <a:r>
              <a:rPr lang="en-US" sz="1000" b="1" cap="small" dirty="0" err="1">
                <a:solidFill>
                  <a:srgbClr val="89898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Jeukendrup</a:t>
            </a:r>
            <a:r>
              <a:rPr lang="en-US" sz="1000" b="1" cap="small" dirty="0">
                <a:solidFill>
                  <a:srgbClr val="89898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2008. </a:t>
            </a:r>
            <a:r>
              <a:rPr lang="en-US" sz="1000" b="1" cap="small" dirty="0">
                <a:solidFill>
                  <a:srgbClr val="89898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Green tea extract ingestion, fat oxidation, and glucose tolerance in healthy humans</a:t>
            </a:r>
            <a:r>
              <a:rPr lang="en-US" sz="1000" dirty="0">
                <a:solidFill>
                  <a:srgbClr val="89898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The American Journal of Clinical Nutrition 87:778–784.</a:t>
            </a:r>
          </a:p>
          <a:p>
            <a:pPr marL="457200" marR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cap="small" dirty="0">
                <a:solidFill>
                  <a:srgbClr val="89898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Wang, H., Y. Wen, Y. Du, X. Yan, H. Guo, J. A. Rycroft, N. Boon, E. M. R. Kovacs, and D. J. Mela. 2010. </a:t>
            </a:r>
            <a:r>
              <a:rPr lang="en-US" sz="1000" b="1" cap="small" dirty="0">
                <a:solidFill>
                  <a:srgbClr val="89898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Effects of catechin enriched green tea on body composition</a:t>
            </a:r>
            <a:r>
              <a:rPr lang="en-US" sz="1000" dirty="0">
                <a:solidFill>
                  <a:srgbClr val="89898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Obesity 18:773–779.</a:t>
            </a:r>
          </a:p>
          <a:p>
            <a:pPr marL="457200" marR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cap="small" dirty="0">
                <a:solidFill>
                  <a:srgbClr val="89898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Zhou, D.-D., A. </a:t>
            </a:r>
            <a:r>
              <a:rPr lang="en-US" sz="1000" b="1" cap="small" dirty="0" err="1">
                <a:solidFill>
                  <a:srgbClr val="89898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Saimaiti</a:t>
            </a:r>
            <a:r>
              <a:rPr lang="en-US" sz="1000" b="1" cap="small" dirty="0">
                <a:solidFill>
                  <a:srgbClr val="89898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M. Luo, S.-Y. Huang, R.-G. </a:t>
            </a:r>
            <a:r>
              <a:rPr lang="en-US" sz="1000" b="1" cap="small" dirty="0" err="1">
                <a:solidFill>
                  <a:srgbClr val="89898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Xiong</a:t>
            </a:r>
            <a:r>
              <a:rPr lang="en-US" sz="1000" b="1" cap="small" dirty="0">
                <a:solidFill>
                  <a:srgbClr val="89898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A. Shang, R.-Y. Gan, and H.-B. Li. 2022. </a:t>
            </a:r>
            <a:r>
              <a:rPr lang="en-US" sz="1000" b="1" cap="small" dirty="0">
                <a:solidFill>
                  <a:srgbClr val="89898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Fermentation with tea residues enhances antioxidant activities and polyphenol contents in kombucha beverages</a:t>
            </a:r>
            <a:r>
              <a:rPr lang="en-US" sz="1000" dirty="0">
                <a:solidFill>
                  <a:srgbClr val="89898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Antioxidants 11:155.</a:t>
            </a:r>
          </a:p>
          <a:p>
            <a:endParaRPr lang="en-US" sz="10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072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7EEF51D4-577A-681C-2283-6C9D7AD5B438}"/>
              </a:ext>
            </a:extLst>
          </p:cNvPr>
          <p:cNvSpPr txBox="1">
            <a:spLocks/>
          </p:cNvSpPr>
          <p:nvPr/>
        </p:nvSpPr>
        <p:spPr>
          <a:xfrm>
            <a:off x="1613479" y="6429145"/>
            <a:ext cx="98515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>
                <a:solidFill>
                  <a:srgbClr val="898989"/>
                </a:solidFill>
              </a:rPr>
              <a:t>2022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80B1EB03-F3A7-65EF-83AE-1BF2FB2CE466}"/>
              </a:ext>
            </a:extLst>
          </p:cNvPr>
          <p:cNvSpPr txBox="1">
            <a:spLocks/>
          </p:cNvSpPr>
          <p:nvPr/>
        </p:nvSpPr>
        <p:spPr>
          <a:xfrm>
            <a:off x="2669886" y="6356349"/>
            <a:ext cx="24828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Polyphenols of green tea &amp;</a:t>
            </a:r>
            <a:br>
              <a:rPr lang="en-US" b="1" dirty="0"/>
            </a:br>
            <a:r>
              <a:rPr lang="en-US" b="1" dirty="0"/>
              <a:t>Green Tea Kombucha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9AB0444D-4471-7A39-7946-8F5927814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1926" y="6356348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>
                <a:solidFill>
                  <a:srgbClr val="898989"/>
                </a:solidFill>
              </a:rPr>
              <a:pPr/>
              <a:t>2</a:t>
            </a:fld>
            <a:endParaRPr lang="en-US" dirty="0">
              <a:solidFill>
                <a:srgbClr val="898989"/>
              </a:solidFill>
            </a:endParaRP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22112C82-EED6-B034-5257-53C3C35D39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8870726"/>
              </p:ext>
            </p:extLst>
          </p:nvPr>
        </p:nvGraphicFramePr>
        <p:xfrm>
          <a:off x="5829290" y="792810"/>
          <a:ext cx="540527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3142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800" i="1"/>
              <a:t>Camellia sinensis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3795" y="1732449"/>
            <a:ext cx="3078749" cy="40587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/>
              <a:t>Native to tropical and temperature regions of Asia, Africa, and S. America</a:t>
            </a:r>
          </a:p>
          <a:p>
            <a:r>
              <a:rPr lang="en-US" sz="1600" dirty="0"/>
              <a:t>Green tea composed of unfermented small leaves and leaf buds</a:t>
            </a:r>
          </a:p>
          <a:p>
            <a:r>
              <a:rPr lang="en-US" sz="1600" dirty="0"/>
              <a:t>2</a:t>
            </a:r>
            <a:r>
              <a:rPr lang="en-US" sz="1600" baseline="30000" dirty="0"/>
              <a:t>nd</a:t>
            </a:r>
            <a:r>
              <a:rPr lang="en-US" sz="1600" dirty="0"/>
              <a:t> most consumed beverage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200" dirty="0"/>
              <a:t>Photo by Doug McAbee</a:t>
            </a:r>
          </a:p>
        </p:txBody>
      </p:sp>
      <p:pic>
        <p:nvPicPr>
          <p:cNvPr id="1035" name="Picture 1037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1028" name="Picture 4" descr="Camellia sinensis">
            <a:extLst>
              <a:ext uri="{FF2B5EF4-FFF2-40B4-BE49-F238E27FC236}">
                <a16:creationId xmlns:a16="http://schemas.microsoft.com/office/drawing/2014/main" id="{5BDE83CE-0170-0500-6FF7-4A43A1A97B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3" r="8783"/>
          <a:stretch/>
        </p:blipFill>
        <p:spPr bwMode="auto">
          <a:xfrm>
            <a:off x="4654295" y="10"/>
            <a:ext cx="753770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2F86AB96-D5DB-23C8-E5F3-B5FCF34A0C81}"/>
              </a:ext>
            </a:extLst>
          </p:cNvPr>
          <p:cNvSpPr txBox="1">
            <a:spLocks/>
          </p:cNvSpPr>
          <p:nvPr/>
        </p:nvSpPr>
        <p:spPr>
          <a:xfrm>
            <a:off x="786144" y="6035675"/>
            <a:ext cx="341315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900">
                <a:solidFill>
                  <a:srgbClr val="898989"/>
                </a:solidFill>
              </a:rPr>
              <a:t>Polyphenols of green tea &amp;</a:t>
            </a:r>
            <a:br>
              <a:rPr lang="en-US" sz="900">
                <a:solidFill>
                  <a:srgbClr val="898989"/>
                </a:solidFill>
              </a:rPr>
            </a:br>
            <a:r>
              <a:rPr lang="en-US" sz="900">
                <a:solidFill>
                  <a:srgbClr val="898989"/>
                </a:solidFill>
              </a:rPr>
              <a:t>Green Tea Kombucha</a:t>
            </a:r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0B641124-5688-0101-FB5A-0ACD396F6E3C}"/>
              </a:ext>
            </a:extLst>
          </p:cNvPr>
          <p:cNvSpPr txBox="1">
            <a:spLocks/>
          </p:cNvSpPr>
          <p:nvPr/>
        </p:nvSpPr>
        <p:spPr>
          <a:xfrm>
            <a:off x="-457805" y="64007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rgbClr val="898989"/>
                </a:solidFill>
              </a:rPr>
              <a:t>2022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762FCE7-00B1-85D3-4DDF-CF9DDA3E72E1}"/>
              </a:ext>
            </a:extLst>
          </p:cNvPr>
          <p:cNvSpPr txBox="1">
            <a:spLocks/>
          </p:cNvSpPr>
          <p:nvPr/>
        </p:nvSpPr>
        <p:spPr>
          <a:xfrm>
            <a:off x="2492722" y="6400798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fld id="{A49DFD55-3C28-40EF-9E31-A92D2E4017FF}" type="slidenum">
              <a:rPr lang="en-US" smtClean="0">
                <a:solidFill>
                  <a:srgbClr val="898989"/>
                </a:solidFill>
              </a:rPr>
              <a:pPr algn="ctr">
                <a:spcAft>
                  <a:spcPts val="600"/>
                </a:spcAft>
              </a:pPr>
              <a:t>3</a:t>
            </a:fld>
            <a:endParaRPr lang="en-US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Polyphenols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75476B-D17F-D2CB-E0F1-A239123F62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1FAAD68-7D1A-24EB-C283-F8731D455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Polyphenols of green tea &amp;</a:t>
            </a:r>
            <a:br>
              <a:rPr lang="en-US" dirty="0"/>
            </a:br>
            <a:r>
              <a:rPr lang="en-US" dirty="0"/>
              <a:t>Green Tea Kombucha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1926" y="6356348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C2301A-E765-AFCF-6C8C-8F51FCFD0007}"/>
              </a:ext>
            </a:extLst>
          </p:cNvPr>
          <p:cNvSpPr txBox="1"/>
          <p:nvPr/>
        </p:nvSpPr>
        <p:spPr>
          <a:xfrm>
            <a:off x="2840630" y="1827718"/>
            <a:ext cx="6884766" cy="378565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Alkaloids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Caffeine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Carbohydrates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Chlorophyll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Flavones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Free amino acids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Lignin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Minerals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Organic acids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Phenolic acids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Sesquiterpenes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Terpenes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Theanine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Theobromine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Theophylline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Vitamins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3579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835231"/>
            <a:ext cx="10353762" cy="970450"/>
          </a:xfrm>
        </p:spPr>
        <p:txBody>
          <a:bodyPr/>
          <a:lstStyle/>
          <a:p>
            <a:r>
              <a:rPr lang="en-US" dirty="0"/>
              <a:t>Flavanols			&amp;			Gallic Acid Derivates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75476B-D17F-D2CB-E0F1-A239123F62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1FAAD68-7D1A-24EB-C283-F8731D455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Polyphenols of green tea &amp;</a:t>
            </a:r>
            <a:br>
              <a:rPr lang="en-US" dirty="0"/>
            </a:br>
            <a:r>
              <a:rPr lang="en-US" dirty="0"/>
              <a:t>Green Tea Kombucha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1926" y="6356348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C2301A-E765-AFCF-6C8C-8F51FCFD0007}"/>
              </a:ext>
            </a:extLst>
          </p:cNvPr>
          <p:cNvSpPr txBox="1"/>
          <p:nvPr/>
        </p:nvSpPr>
        <p:spPr>
          <a:xfrm>
            <a:off x="2738362" y="1805681"/>
            <a:ext cx="2834071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Quercetin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Kaempferol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Myricetin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2CA10C-203E-2E95-3FFE-B7837110A0BF}"/>
              </a:ext>
            </a:extLst>
          </p:cNvPr>
          <p:cNvSpPr txBox="1"/>
          <p:nvPr/>
        </p:nvSpPr>
        <p:spPr>
          <a:xfrm>
            <a:off x="6977295" y="1667182"/>
            <a:ext cx="5257800" cy="267765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Epicatechin gallate (ECG)</a:t>
            </a:r>
            <a:r>
              <a:rPr lang="en-US" sz="2400" baseline="30000" dirty="0"/>
              <a:t>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Epigallocatechin gallate (EGCG)</a:t>
            </a:r>
            <a:r>
              <a:rPr lang="en-US" sz="2400" baseline="30000" dirty="0"/>
              <a:t>*†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Epigallocatechin (EGC)</a:t>
            </a:r>
            <a:endParaRPr lang="en-US" sz="2400" baseline="30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Epicatechin (EC)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Catechin</a:t>
            </a:r>
            <a:r>
              <a:rPr lang="en-US" sz="2400" baseline="30000" dirty="0"/>
              <a:t>‡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Gallocatechin (GC) </a:t>
            </a:r>
            <a:r>
              <a:rPr lang="en-US" sz="2400" baseline="30000" dirty="0"/>
              <a:t>‡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2567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3259" y="641267"/>
            <a:ext cx="4337710" cy="693660"/>
          </a:xfrm>
        </p:spPr>
        <p:txBody>
          <a:bodyPr>
            <a:normAutofit fontScale="90000"/>
          </a:bodyPr>
          <a:lstStyle/>
          <a:p>
            <a:r>
              <a:rPr lang="en-US" dirty="0"/>
              <a:t>Health benefits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1399" y="1387870"/>
            <a:ext cx="4179570" cy="4968479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Anti-angiogenic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Anti-bacterial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Anti-carcinogenic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Anti-diabetic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Anti-inflammatory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Anti-mutagenic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Anti-oxidative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Hypocholesterolemic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Provides protection against Parkinson’s and Alzheimer’s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7EEF51D4-577A-681C-2283-6C9D7AD5B438}"/>
              </a:ext>
            </a:extLst>
          </p:cNvPr>
          <p:cNvSpPr txBox="1">
            <a:spLocks/>
          </p:cNvSpPr>
          <p:nvPr/>
        </p:nvSpPr>
        <p:spPr>
          <a:xfrm>
            <a:off x="1613479" y="6429145"/>
            <a:ext cx="98515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>
                <a:solidFill>
                  <a:srgbClr val="898989"/>
                </a:solidFill>
              </a:rPr>
              <a:t>2022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80B1EB03-F3A7-65EF-83AE-1BF2FB2CE466}"/>
              </a:ext>
            </a:extLst>
          </p:cNvPr>
          <p:cNvSpPr txBox="1">
            <a:spLocks/>
          </p:cNvSpPr>
          <p:nvPr/>
        </p:nvSpPr>
        <p:spPr>
          <a:xfrm>
            <a:off x="2669886" y="6356349"/>
            <a:ext cx="24828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Polyphenols of green tea &amp;</a:t>
            </a:r>
            <a:br>
              <a:rPr lang="en-US" b="1" dirty="0"/>
            </a:br>
            <a:r>
              <a:rPr lang="en-US" b="1" dirty="0"/>
              <a:t>Green Tea Kombucha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9AB0444D-4471-7A39-7946-8F5927814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1926" y="6356348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>
                <a:solidFill>
                  <a:srgbClr val="898989"/>
                </a:solidFill>
              </a:rPr>
              <a:pPr/>
              <a:t>6</a:t>
            </a:fld>
            <a:endParaRPr lang="en-US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D0E59-4C68-4F87-9821-23C69713D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Skin Protection										</a:t>
            </a:r>
            <a:r>
              <a:rPr lang="en-US" sz="800" dirty="0">
                <a:solidFill>
                  <a:srgbClr val="898989"/>
                </a:solidFill>
              </a:rPr>
              <a:t>(Heinrich et al. 2011)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94F23F23-5424-A84B-8F1C-4E5C299567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b="1" dirty="0"/>
              <a:t>2022</a:t>
            </a:r>
          </a:p>
        </p:txBody>
      </p:sp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E1900601-8B04-4FF3-B06F-6BEFAC65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7761" y="6356349"/>
            <a:ext cx="753545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06D7219-0785-5C03-B349-D95E5FE4D773}"/>
              </a:ext>
            </a:extLst>
          </p:cNvPr>
          <p:cNvSpPr txBox="1">
            <a:spLocks/>
          </p:cNvSpPr>
          <p:nvPr/>
        </p:nvSpPr>
        <p:spPr>
          <a:xfrm>
            <a:off x="2669886" y="6356349"/>
            <a:ext cx="24828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Polyphenols of green tea &amp;</a:t>
            </a:r>
            <a:br>
              <a:rPr lang="en-US" b="1"/>
            </a:br>
            <a:r>
              <a:rPr lang="en-US" b="1"/>
              <a:t>Green Tea Kombucha</a:t>
            </a:r>
            <a:endParaRPr lang="en-US" b="1" dirty="0"/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AC1E7D61-5F1F-60F6-F4D0-199A2DCC8C9D}"/>
              </a:ext>
            </a:extLst>
          </p:cNvPr>
          <p:cNvSpPr txBox="1"/>
          <p:nvPr/>
        </p:nvSpPr>
        <p:spPr>
          <a:xfrm>
            <a:off x="1662545" y="2217740"/>
            <a:ext cx="8644299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Flavonoid-rich diet can help reduce the risk of certain cancers and cardiovascular diseases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Reduce UV-induced skin damage following sun exposure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Sunburn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Immunosuppression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Photo-aging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Regular consumption reduces UV-induced erythema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16% at 6 weeks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25% at 12 weeks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6 months decreases overall solar damage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12 months reduces UV-induced erythema telangiectasis</a:t>
            </a:r>
          </a:p>
        </p:txBody>
      </p:sp>
    </p:spTree>
    <p:extLst>
      <p:ext uri="{BB962C8B-B14F-4D97-AF65-F5344CB8AC3E}">
        <p14:creationId xmlns:p14="http://schemas.microsoft.com/office/powerpoint/2010/main" val="4055079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D0E59-4C68-4F87-9821-23C69713D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Memory									</a:t>
            </a:r>
            <a:r>
              <a:rPr lang="en-US" sz="800" dirty="0">
                <a:solidFill>
                  <a:srgbClr val="898989"/>
                </a:solidFill>
              </a:rPr>
              <a:t>(Schmidt et al. 2014)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94F23F23-5424-A84B-8F1C-4E5C299567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b="1" dirty="0"/>
              <a:t>2022</a:t>
            </a:r>
          </a:p>
        </p:txBody>
      </p:sp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E1900601-8B04-4FF3-B06F-6BEFAC65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7762" y="6356348"/>
            <a:ext cx="753545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06D7219-0785-5C03-B349-D95E5FE4D773}"/>
              </a:ext>
            </a:extLst>
          </p:cNvPr>
          <p:cNvSpPr txBox="1">
            <a:spLocks/>
          </p:cNvSpPr>
          <p:nvPr/>
        </p:nvSpPr>
        <p:spPr>
          <a:xfrm>
            <a:off x="2669886" y="6356349"/>
            <a:ext cx="24828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Polyphenols of green tea &amp;</a:t>
            </a:r>
            <a:br>
              <a:rPr lang="en-US" b="1"/>
            </a:br>
            <a:r>
              <a:rPr lang="en-US" b="1"/>
              <a:t>Green Tea Kombucha</a:t>
            </a:r>
            <a:endParaRPr lang="en-US" b="1" dirty="0"/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AC1E7D61-5F1F-60F6-F4D0-199A2DCC8C9D}"/>
              </a:ext>
            </a:extLst>
          </p:cNvPr>
          <p:cNvSpPr txBox="1"/>
          <p:nvPr/>
        </p:nvSpPr>
        <p:spPr>
          <a:xfrm>
            <a:off x="1662545" y="2217740"/>
            <a:ext cx="864429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Green tea extract </a:t>
            </a:r>
            <a:r>
              <a:rPr lang="en-US" sz="2000" dirty="0"/>
              <a:t>i</a:t>
            </a:r>
            <a:r>
              <a:rPr lang="en-US" dirty="0"/>
              <a:t>ncreases neural connectivity by influencing working memory modulation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EGCG increases connectivity from the right superior parietal lobule to the middle frontal gyrus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Connectivity is positively correlated with task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EGCG protects cognitive function through antioxidation, iron-chelation, and modulation of cell signaling and cell survival pathways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Reduces neurotoxicity induced oxidative stress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Promotes neuroplasticity in mice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Decreases </a:t>
            </a: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1600" dirty="0"/>
              <a:t>–amyloid levels and plaques in Alzheimer’s mice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Aids Calcium-dependent glutamate release in rats</a:t>
            </a:r>
          </a:p>
        </p:txBody>
      </p:sp>
    </p:spTree>
    <p:extLst>
      <p:ext uri="{BB962C8B-B14F-4D97-AF65-F5344CB8AC3E}">
        <p14:creationId xmlns:p14="http://schemas.microsoft.com/office/powerpoint/2010/main" val="2380449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D0E59-4C68-4F87-9821-23C69713D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Intra-abdominal fat					</a:t>
            </a:r>
            <a:r>
              <a:rPr lang="en-US" sz="800" dirty="0">
                <a:solidFill>
                  <a:srgbClr val="898989"/>
                </a:solidFill>
              </a:rPr>
              <a:t>(Venables et al. 2008; Wang et al. 2010)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94F23F23-5424-A84B-8F1C-4E5C299567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b="1" dirty="0"/>
              <a:t>2022</a:t>
            </a:r>
          </a:p>
        </p:txBody>
      </p:sp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E1900601-8B04-4FF3-B06F-6BEFAC65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7762" y="6356348"/>
            <a:ext cx="753545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06D7219-0785-5C03-B349-D95E5FE4D773}"/>
              </a:ext>
            </a:extLst>
          </p:cNvPr>
          <p:cNvSpPr txBox="1">
            <a:spLocks/>
          </p:cNvSpPr>
          <p:nvPr/>
        </p:nvSpPr>
        <p:spPr>
          <a:xfrm>
            <a:off x="2669886" y="6356349"/>
            <a:ext cx="24828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Polyphenols of green tea &amp;</a:t>
            </a:r>
            <a:br>
              <a:rPr lang="en-US" b="1"/>
            </a:br>
            <a:r>
              <a:rPr lang="en-US" b="1"/>
              <a:t>Green Tea Kombucha</a:t>
            </a:r>
            <a:endParaRPr lang="en-US" b="1" dirty="0"/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AC1E7D61-5F1F-60F6-F4D0-199A2DCC8C9D}"/>
              </a:ext>
            </a:extLst>
          </p:cNvPr>
          <p:cNvSpPr txBox="1"/>
          <p:nvPr/>
        </p:nvSpPr>
        <p:spPr>
          <a:xfrm>
            <a:off x="1662545" y="2217740"/>
            <a:ext cx="86442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GT consumption for &gt;90 days led to significant responses in body weight, waist circumference, and IAF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Increase insulin sensitivity by 13%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Improve glycemic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Catechin-rich diet was shown to increase lipolysis (~17%) and decrease IAF during moderate-intensity exercise </a:t>
            </a:r>
          </a:p>
        </p:txBody>
      </p:sp>
    </p:spTree>
    <p:extLst>
      <p:ext uri="{BB962C8B-B14F-4D97-AF65-F5344CB8AC3E}">
        <p14:creationId xmlns:p14="http://schemas.microsoft.com/office/powerpoint/2010/main" val="2968112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3980</TotalTime>
  <Words>1544</Words>
  <Application>Microsoft Office PowerPoint</Application>
  <PresentationFormat>Widescreen</PresentationFormat>
  <Paragraphs>194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Calisto MT</vt:lpstr>
      <vt:lpstr>Cambria</vt:lpstr>
      <vt:lpstr>Times New Roman</vt:lpstr>
      <vt:lpstr>Wingdings 2</vt:lpstr>
      <vt:lpstr>Slate</vt:lpstr>
      <vt:lpstr>Polyphenols of green tea &amp; Green tea kombucha</vt:lpstr>
      <vt:lpstr>PowerPoint Presentation</vt:lpstr>
      <vt:lpstr>Camellia sinensis</vt:lpstr>
      <vt:lpstr>Polyphenols</vt:lpstr>
      <vt:lpstr>Flavanols   &amp;   Gallic Acid Derivates</vt:lpstr>
      <vt:lpstr>Health benefits</vt:lpstr>
      <vt:lpstr>Skin Protection          (Heinrich et al. 2011)</vt:lpstr>
      <vt:lpstr>Working Memory         (Schmidt et al. 2014)</vt:lpstr>
      <vt:lpstr>Intra-abdominal fat     (Venables et al. 2008; Wang et al. 2010)</vt:lpstr>
      <vt:lpstr>Cardiovascular Health      (Velayutham et al. 2008)</vt:lpstr>
      <vt:lpstr>SCOBY fermentation of green tea with tea residue increases antioxidant activities by 3.25 times &amp; polyphenolic concentration by 5.68 times</vt:lpstr>
      <vt:lpstr>Kombucha Health Benefits     (Kapp and Sumner 2019)</vt:lpstr>
      <vt:lpstr>Kombucha Considerations   (Jakubczyk et al. 2020, Hsieh et al. 2021)</vt:lpstr>
      <vt:lpstr>Future Research           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Polyphenols of green tea &amp; Green Tea Kombucha</dc:title>
  <dc:creator>Jon Hillert</dc:creator>
  <cp:lastModifiedBy>Jon Hillert</cp:lastModifiedBy>
  <cp:revision>10</cp:revision>
  <dcterms:created xsi:type="dcterms:W3CDTF">2022-12-03T22:59:43Z</dcterms:created>
  <dcterms:modified xsi:type="dcterms:W3CDTF">2022-12-06T17:19:46Z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