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1"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1" autoAdjust="0"/>
    <p:restoredTop sz="94681" autoAdjust="0"/>
  </p:normalViewPr>
  <p:slideViewPr>
    <p:cSldViewPr snapToGrid="0" snapToObjects="1" showGuides="1">
      <p:cViewPr varScale="1">
        <p:scale>
          <a:sx n="15" d="100"/>
          <a:sy n="15" d="100"/>
        </p:scale>
        <p:origin x="1963" y="11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2447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20" name="Text Placeholder 5"/>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53" name="Text Placeholder 3">
            <a:extLst>
              <a:ext uri="{FF2B5EF4-FFF2-40B4-BE49-F238E27FC236}">
                <a16:creationId xmlns:a16="http://schemas.microsoft.com/office/drawing/2014/main" id="{275744E3-BF2B-7544-9F91-96201445AEAA}"/>
              </a:ext>
            </a:extLst>
          </p:cNvPr>
          <p:cNvSpPr>
            <a:spLocks noGrp="1"/>
          </p:cNvSpPr>
          <p:nvPr>
            <p:ph type="body" sz="quarter" idx="10" hasCustomPrompt="1"/>
          </p:nvPr>
        </p:nvSpPr>
        <p:spPr>
          <a:xfrm>
            <a:off x="459674" y="5617998"/>
            <a:ext cx="10056813" cy="8325329"/>
          </a:xfrm>
          <a:prstGeom prst="rect">
            <a:avLst/>
          </a:prstGeom>
          <a:solidFill>
            <a:schemeClr val="bg2"/>
          </a:solidFill>
        </p:spPr>
        <p:txBody>
          <a:bodyPr wrap="square" lIns="228589" tIns="228589" rIns="228589" bIns="228589">
            <a:noAutofit/>
          </a:bodyPr>
          <a:lstStyle>
            <a:lvl1pPr marL="0" marR="0" indent="0" algn="l" defTabSz="4388900" rtl="0" eaLnBrk="1" fontAlgn="auto" latinLnBrk="0" hangingPunct="1">
              <a:lnSpc>
                <a:spcPct val="100000"/>
              </a:lnSpc>
              <a:spcBef>
                <a:spcPct val="20000"/>
              </a:spcBef>
              <a:spcAft>
                <a:spcPts val="0"/>
              </a:spcAft>
              <a:buClrTx/>
              <a:buSzTx/>
              <a:buFont typeface="Arial" pitchFamily="34" charset="0"/>
              <a:buNone/>
              <a:tabLst/>
              <a:defRPr sz="36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marL="0" marR="0" lvl="0" indent="0" algn="l" defTabSz="4388900"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54" name="Text Placeholder 5">
            <a:extLst>
              <a:ext uri="{FF2B5EF4-FFF2-40B4-BE49-F238E27FC236}">
                <a16:creationId xmlns:a16="http://schemas.microsoft.com/office/drawing/2014/main" id="{5C4D0E1C-B60A-2245-AF18-E755AC36B367}"/>
              </a:ext>
            </a:extLst>
          </p:cNvPr>
          <p:cNvSpPr>
            <a:spLocks noGrp="1"/>
          </p:cNvSpPr>
          <p:nvPr>
            <p:ph type="body" sz="quarter" idx="20" hasCustomPrompt="1"/>
          </p:nvPr>
        </p:nvSpPr>
        <p:spPr>
          <a:xfrm>
            <a:off x="477825" y="14281762"/>
            <a:ext cx="10050462"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OBJECTIVES</a:t>
            </a:r>
          </a:p>
        </p:txBody>
      </p:sp>
      <p:sp>
        <p:nvSpPr>
          <p:cNvPr id="55" name="Text Placeholder 3">
            <a:extLst>
              <a:ext uri="{FF2B5EF4-FFF2-40B4-BE49-F238E27FC236}">
                <a16:creationId xmlns:a16="http://schemas.microsoft.com/office/drawing/2014/main" id="{065EC15A-D69E-B04E-9C47-44527B68361C}"/>
              </a:ext>
            </a:extLst>
          </p:cNvPr>
          <p:cNvSpPr>
            <a:spLocks noGrp="1"/>
          </p:cNvSpPr>
          <p:nvPr>
            <p:ph type="body" sz="quarter" idx="21" hasCustomPrompt="1"/>
          </p:nvPr>
        </p:nvSpPr>
        <p:spPr>
          <a:xfrm>
            <a:off x="11460161"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6" name="Text Placeholder 5">
            <a:extLst>
              <a:ext uri="{FF2B5EF4-FFF2-40B4-BE49-F238E27FC236}">
                <a16:creationId xmlns:a16="http://schemas.microsoft.com/office/drawing/2014/main" id="{48803738-357C-5B4D-A5F9-B45BA15E9992}"/>
              </a:ext>
            </a:extLst>
          </p:cNvPr>
          <p:cNvSpPr>
            <a:spLocks noGrp="1"/>
          </p:cNvSpPr>
          <p:nvPr>
            <p:ph type="body" sz="quarter" idx="22" hasCustomPrompt="1"/>
          </p:nvPr>
        </p:nvSpPr>
        <p:spPr>
          <a:xfrm>
            <a:off x="11460162" y="5617998"/>
            <a:ext cx="10048875"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MATERIALS &amp; METHODS</a:t>
            </a:r>
          </a:p>
        </p:txBody>
      </p:sp>
      <p:sp>
        <p:nvSpPr>
          <p:cNvPr id="57" name="Text Placeholder 3">
            <a:extLst>
              <a:ext uri="{FF2B5EF4-FFF2-40B4-BE49-F238E27FC236}">
                <a16:creationId xmlns:a16="http://schemas.microsoft.com/office/drawing/2014/main" id="{0588C9DD-F9F9-004E-8CFA-BF68D85D47D8}"/>
              </a:ext>
            </a:extLst>
          </p:cNvPr>
          <p:cNvSpPr>
            <a:spLocks noGrp="1"/>
          </p:cNvSpPr>
          <p:nvPr>
            <p:ph type="body" sz="quarter" idx="23" hasCustomPrompt="1"/>
          </p:nvPr>
        </p:nvSpPr>
        <p:spPr>
          <a:xfrm>
            <a:off x="22385343" y="6378481"/>
            <a:ext cx="10048874"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58" name="Text Placeholder 5">
            <a:extLst>
              <a:ext uri="{FF2B5EF4-FFF2-40B4-BE49-F238E27FC236}">
                <a16:creationId xmlns:a16="http://schemas.microsoft.com/office/drawing/2014/main" id="{1C10A556-BFAA-EE48-B627-C2392BABFA1D}"/>
              </a:ext>
            </a:extLst>
          </p:cNvPr>
          <p:cNvSpPr>
            <a:spLocks noGrp="1"/>
          </p:cNvSpPr>
          <p:nvPr>
            <p:ph type="body" sz="quarter" idx="24" hasCustomPrompt="1"/>
          </p:nvPr>
        </p:nvSpPr>
        <p:spPr>
          <a:xfrm>
            <a:off x="22377404" y="5617998"/>
            <a:ext cx="10058400" cy="615545"/>
          </a:xfrm>
          <a:prstGeom prst="rect">
            <a:avLst/>
          </a:prstGeom>
          <a:solidFill>
            <a:schemeClr val="accent6"/>
          </a:solidFill>
          <a:ln>
            <a:noFill/>
          </a:ln>
        </p:spPr>
        <p:txBody>
          <a:bodyPr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RESULTS</a:t>
            </a:r>
          </a:p>
        </p:txBody>
      </p:sp>
      <p:sp>
        <p:nvSpPr>
          <p:cNvPr id="59" name="Text Placeholder 5">
            <a:extLst>
              <a:ext uri="{FF2B5EF4-FFF2-40B4-BE49-F238E27FC236}">
                <a16:creationId xmlns:a16="http://schemas.microsoft.com/office/drawing/2014/main" id="{A945E613-5DF0-BE4F-A6F2-B00EE354624D}"/>
              </a:ext>
            </a:extLst>
          </p:cNvPr>
          <p:cNvSpPr>
            <a:spLocks noGrp="1"/>
          </p:cNvSpPr>
          <p:nvPr>
            <p:ph type="body" sz="quarter" idx="25" hasCustomPrompt="1"/>
          </p:nvPr>
        </p:nvSpPr>
        <p:spPr>
          <a:xfrm>
            <a:off x="33390292" y="5617998"/>
            <a:ext cx="10047018" cy="615545"/>
          </a:xfrm>
          <a:prstGeom prst="rect">
            <a:avLst/>
          </a:prstGeom>
          <a:solidFill>
            <a:schemeClr val="accent6"/>
          </a:solidFill>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CONCLUSIONS</a:t>
            </a:r>
          </a:p>
        </p:txBody>
      </p:sp>
      <p:sp>
        <p:nvSpPr>
          <p:cNvPr id="61" name="Text Placeholder 3">
            <a:extLst>
              <a:ext uri="{FF2B5EF4-FFF2-40B4-BE49-F238E27FC236}">
                <a16:creationId xmlns:a16="http://schemas.microsoft.com/office/drawing/2014/main" id="{15A08E3A-CE4D-CC40-B6EC-F597A0B2572B}"/>
              </a:ext>
            </a:extLst>
          </p:cNvPr>
          <p:cNvSpPr>
            <a:spLocks noGrp="1"/>
          </p:cNvSpPr>
          <p:nvPr>
            <p:ph type="body" sz="quarter" idx="26" hasCustomPrompt="1"/>
          </p:nvPr>
        </p:nvSpPr>
        <p:spPr>
          <a:xfrm>
            <a:off x="33390292" y="6378481"/>
            <a:ext cx="10047018" cy="892530"/>
          </a:xfrm>
          <a:prstGeom prst="rect">
            <a:avLst/>
          </a:prstGeom>
          <a:ln>
            <a:noFill/>
          </a:ln>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2" name="Text Placeholder 5">
            <a:extLst>
              <a:ext uri="{FF2B5EF4-FFF2-40B4-BE49-F238E27FC236}">
                <a16:creationId xmlns:a16="http://schemas.microsoft.com/office/drawing/2014/main" id="{D57248E4-6912-864A-B7E2-60B47C1E7765}"/>
              </a:ext>
            </a:extLst>
          </p:cNvPr>
          <p:cNvSpPr>
            <a:spLocks noGrp="1"/>
          </p:cNvSpPr>
          <p:nvPr>
            <p:ph type="body" sz="quarter" idx="27" hasCustomPrompt="1"/>
          </p:nvPr>
        </p:nvSpPr>
        <p:spPr>
          <a:xfrm>
            <a:off x="33390292" y="14341987"/>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REFERENCES</a:t>
            </a:r>
          </a:p>
        </p:txBody>
      </p:sp>
      <p:sp>
        <p:nvSpPr>
          <p:cNvPr id="63" name="Text Placeholder 3">
            <a:extLst>
              <a:ext uri="{FF2B5EF4-FFF2-40B4-BE49-F238E27FC236}">
                <a16:creationId xmlns:a16="http://schemas.microsoft.com/office/drawing/2014/main" id="{113494CA-BEEF-2142-84CC-03C3799D15D1}"/>
              </a:ext>
            </a:extLst>
          </p:cNvPr>
          <p:cNvSpPr>
            <a:spLocks noGrp="1"/>
          </p:cNvSpPr>
          <p:nvPr>
            <p:ph type="body" sz="quarter" idx="28" hasCustomPrompt="1"/>
          </p:nvPr>
        </p:nvSpPr>
        <p:spPr>
          <a:xfrm>
            <a:off x="33390292" y="15011402"/>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5">
            <a:extLst>
              <a:ext uri="{FF2B5EF4-FFF2-40B4-BE49-F238E27FC236}">
                <a16:creationId xmlns:a16="http://schemas.microsoft.com/office/drawing/2014/main" id="{D4A0248B-A33F-1A45-A2B0-4E5CB2D6ED55}"/>
              </a:ext>
            </a:extLst>
          </p:cNvPr>
          <p:cNvSpPr>
            <a:spLocks noGrp="1"/>
          </p:cNvSpPr>
          <p:nvPr>
            <p:ph type="body" sz="quarter" idx="29" hasCustomPrompt="1"/>
          </p:nvPr>
        </p:nvSpPr>
        <p:spPr>
          <a:xfrm>
            <a:off x="33390292" y="25748651"/>
            <a:ext cx="10047018" cy="615545"/>
          </a:xfrm>
          <a:prstGeom prst="rect">
            <a:avLst/>
          </a:prstGeom>
          <a:solidFill>
            <a:schemeClr val="accent6"/>
          </a:solidFill>
          <a:ln>
            <a:noFill/>
          </a:ln>
        </p:spPr>
        <p:txBody>
          <a:bodyPr wrap="square" lIns="91436" tIns="91436" rIns="91436" bIns="91436" anchor="ctr" anchorCtr="0">
            <a:spAutoFit/>
          </a:bodyPr>
          <a:lstStyle>
            <a:lvl1pPr marL="0" indent="0" algn="l">
              <a:buNone/>
              <a:defRPr sz="2800" b="1" u="none" baseline="0">
                <a:solidFill>
                  <a:schemeClr val="bg1"/>
                </a:solidFill>
                <a:latin typeface="Helvetica" pitchFamily="2" charset="0"/>
              </a:defRPr>
            </a:lvl1pPr>
          </a:lstStyle>
          <a:p>
            <a:pPr lvl="0"/>
            <a:r>
              <a:rPr lang="en-US" dirty="0"/>
              <a:t>(click to edit)  ACKNOWLEDGEMENTS or  CONTACT</a:t>
            </a:r>
          </a:p>
        </p:txBody>
      </p:sp>
      <p:sp>
        <p:nvSpPr>
          <p:cNvPr id="65" name="Text Placeholder 3">
            <a:extLst>
              <a:ext uri="{FF2B5EF4-FFF2-40B4-BE49-F238E27FC236}">
                <a16:creationId xmlns:a16="http://schemas.microsoft.com/office/drawing/2014/main" id="{AE27561D-6F58-C047-8D74-65F39B54C435}"/>
              </a:ext>
            </a:extLst>
          </p:cNvPr>
          <p:cNvSpPr>
            <a:spLocks noGrp="1"/>
          </p:cNvSpPr>
          <p:nvPr>
            <p:ph type="body" sz="quarter" idx="30" hasCustomPrompt="1"/>
          </p:nvPr>
        </p:nvSpPr>
        <p:spPr>
          <a:xfrm>
            <a:off x="33390292" y="26433446"/>
            <a:ext cx="10052050"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6" name="Text Placeholder 3">
            <a:extLst>
              <a:ext uri="{FF2B5EF4-FFF2-40B4-BE49-F238E27FC236}">
                <a16:creationId xmlns:a16="http://schemas.microsoft.com/office/drawing/2014/main" id="{C6322132-0EB3-234D-8B9F-08C03DB79DC3}"/>
              </a:ext>
            </a:extLst>
          </p:cNvPr>
          <p:cNvSpPr>
            <a:spLocks noGrp="1"/>
          </p:cNvSpPr>
          <p:nvPr>
            <p:ph type="body" sz="quarter" idx="96" hasCustomPrompt="1"/>
          </p:nvPr>
        </p:nvSpPr>
        <p:spPr>
          <a:xfrm>
            <a:off x="459674" y="14951552"/>
            <a:ext cx="10056813" cy="892530"/>
          </a:xfrm>
          <a:prstGeom prst="rect">
            <a:avLst/>
          </a:prstGeom>
        </p:spPr>
        <p:txBody>
          <a:bodyPr wrap="square" lIns="228589" tIns="228589" rIns="228589" bIns="228589">
            <a:spAutoFit/>
          </a:bodyPr>
          <a:lstStyle>
            <a:lvl1pPr marL="0" indent="0">
              <a:buNone/>
              <a:defRPr sz="2800">
                <a:solidFill>
                  <a:schemeClr val="tx2"/>
                </a:solidFill>
                <a:latin typeface="Helvetica" pitchFamily="2"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7" name="Text Placeholder 76">
            <a:extLst>
              <a:ext uri="{FF2B5EF4-FFF2-40B4-BE49-F238E27FC236}">
                <a16:creationId xmlns:a16="http://schemas.microsoft.com/office/drawing/2014/main" id="{C0ADB27F-158A-954D-BAAE-3AC755176675}"/>
              </a:ext>
            </a:extLst>
          </p:cNvPr>
          <p:cNvSpPr>
            <a:spLocks noGrp="1"/>
          </p:cNvSpPr>
          <p:nvPr>
            <p:ph type="body" sz="quarter" idx="150" hasCustomPrompt="1"/>
          </p:nvPr>
        </p:nvSpPr>
        <p:spPr>
          <a:xfrm>
            <a:off x="477831" y="3842821"/>
            <a:ext cx="32389761"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8" name="Text Placeholder 76">
            <a:extLst>
              <a:ext uri="{FF2B5EF4-FFF2-40B4-BE49-F238E27FC236}">
                <a16:creationId xmlns:a16="http://schemas.microsoft.com/office/drawing/2014/main" id="{03BA4CCF-F304-DF4B-B232-C75BB53DED70}"/>
              </a:ext>
            </a:extLst>
          </p:cNvPr>
          <p:cNvSpPr>
            <a:spLocks noGrp="1"/>
          </p:cNvSpPr>
          <p:nvPr>
            <p:ph type="body" sz="quarter" idx="151" hasCustomPrompt="1"/>
          </p:nvPr>
        </p:nvSpPr>
        <p:spPr>
          <a:xfrm>
            <a:off x="477831" y="2686267"/>
            <a:ext cx="32389765" cy="834592"/>
          </a:xfrm>
          <a:prstGeom prst="rect">
            <a:avLst/>
          </a:prstGeom>
        </p:spPr>
        <p:txBody>
          <a:bodyPr anchor="t" anchorCtr="0">
            <a:normAutofit/>
          </a:bodyPr>
          <a:lstStyle>
            <a:lvl1pPr marL="0" indent="0" algn="l">
              <a:buFontTx/>
              <a:buNone/>
              <a:defRPr sz="3600" b="0"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9" name="Text Placeholder 76">
            <a:extLst>
              <a:ext uri="{FF2B5EF4-FFF2-40B4-BE49-F238E27FC236}">
                <a16:creationId xmlns:a16="http://schemas.microsoft.com/office/drawing/2014/main" id="{03B38A69-9FDB-7D4F-9692-6D62AF120BF6}"/>
              </a:ext>
            </a:extLst>
          </p:cNvPr>
          <p:cNvSpPr>
            <a:spLocks noGrp="1"/>
          </p:cNvSpPr>
          <p:nvPr>
            <p:ph type="body" sz="quarter" idx="153" hasCustomPrompt="1"/>
          </p:nvPr>
        </p:nvSpPr>
        <p:spPr>
          <a:xfrm>
            <a:off x="477826" y="1032861"/>
            <a:ext cx="32389769" cy="1331444"/>
          </a:xfrm>
          <a:prstGeom prst="rect">
            <a:avLst/>
          </a:prstGeom>
        </p:spPr>
        <p:txBody>
          <a:bodyPr anchor="t" anchorCtr="0">
            <a:normAutofit/>
          </a:bodyPr>
          <a:lstStyle>
            <a:lvl1pPr marL="0" indent="0" algn="l">
              <a:buFontTx/>
              <a:buNone/>
              <a:defRPr sz="8800" b="1" i="0">
                <a:solidFill>
                  <a:schemeClr val="accent3">
                    <a:lumMod val="75000"/>
                  </a:schemeClr>
                </a:solidFill>
                <a:latin typeface="Helvetica Light" panose="020B0403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449705" y="32356499"/>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cxnSp>
        <p:nvCxnSpPr>
          <p:cNvPr id="5" name="Straight Connector 4">
            <a:extLst>
              <a:ext uri="{FF2B5EF4-FFF2-40B4-BE49-F238E27FC236}">
                <a16:creationId xmlns:a16="http://schemas.microsoft.com/office/drawing/2014/main" id="{7265A67A-86AD-7F4D-AB2A-698A4ABBD26B}"/>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7714C197-D66B-5E40-AF9A-88117E9A99A1}"/>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E941D545-D1FC-374C-B415-4B6DCB11DA9B}"/>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C288997-2C95-2848-A8E6-ECC70ABE57B5}"/>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Box 14">
            <a:extLst>
              <a:ext uri="{FF2B5EF4-FFF2-40B4-BE49-F238E27FC236}">
                <a16:creationId xmlns:a16="http://schemas.microsoft.com/office/drawing/2014/main" id="{A687A2CE-669E-3A4D-9D68-3C7DB240A992}"/>
              </a:ext>
            </a:extLst>
          </p:cNvPr>
          <p:cNvSpPr txBox="1">
            <a:spLocks noChangeArrowheads="1"/>
          </p:cNvSpPr>
          <p:nvPr userDrawn="1"/>
        </p:nvSpPr>
        <p:spPr bwMode="auto">
          <a:xfrm>
            <a:off x="449705" y="3235649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4" name="Straight Connector 3">
            <a:extLst>
              <a:ext uri="{FF2B5EF4-FFF2-40B4-BE49-F238E27FC236}">
                <a16:creationId xmlns:a16="http://schemas.microsoft.com/office/drawing/2014/main" id="{08A5B5D0-4D7B-3F4B-92B2-D050C9782152}"/>
              </a:ext>
            </a:extLst>
          </p:cNvPr>
          <p:cNvCxnSpPr/>
          <p:nvPr userDrawn="1"/>
        </p:nvCxnSpPr>
        <p:spPr>
          <a:xfrm>
            <a:off x="0" y="32040576"/>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513136E1-6ADD-9344-9DE9-C7690A3AC407}"/>
              </a:ext>
            </a:extLst>
          </p:cNvPr>
          <p:cNvCxnSpPr/>
          <p:nvPr userDrawn="1"/>
        </p:nvCxnSpPr>
        <p:spPr>
          <a:xfrm>
            <a:off x="109728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3891C979-58A5-EC44-BCC6-47ECA9604E92}"/>
              </a:ext>
            </a:extLst>
          </p:cNvPr>
          <p:cNvCxnSpPr/>
          <p:nvPr userDrawn="1"/>
        </p:nvCxnSpPr>
        <p:spPr>
          <a:xfrm>
            <a:off x="21928667"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3B958D9D-0975-C04A-8F7B-821334779626}"/>
              </a:ext>
            </a:extLst>
          </p:cNvPr>
          <p:cNvCxnSpPr/>
          <p:nvPr userDrawn="1"/>
        </p:nvCxnSpPr>
        <p:spPr>
          <a:xfrm>
            <a:off x="32867600" y="5617998"/>
            <a:ext cx="0" cy="25640935"/>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177/0959683612460792" TargetMode="External"/><Relationship Id="rId13" Type="http://schemas.openxmlformats.org/officeDocument/2006/relationships/hyperlink" Target="mailto:jrhillert1@catamount.wcu.edu" TargetMode="External"/><Relationship Id="rId18" Type="http://schemas.openxmlformats.org/officeDocument/2006/relationships/image" Target="../media/image13.png"/><Relationship Id="rId3" Type="http://schemas.openxmlformats.org/officeDocument/2006/relationships/hyperlink" Target="https://doi.org/10.1007/s11258-013-0200-3" TargetMode="External"/><Relationship Id="rId7" Type="http://schemas.openxmlformats.org/officeDocument/2006/relationships/hyperlink" Target="https://www.wildblueberrymedia.net/software" TargetMode="External"/><Relationship Id="rId12" Type="http://schemas.openxmlformats.org/officeDocument/2006/relationships/hyperlink" Target="https://doi.org/10.1111/brv.12063" TargetMode="Externa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s://doi.org/10.1007/BF01866581" TargetMode="External"/><Relationship Id="rId11" Type="http://schemas.openxmlformats.org/officeDocument/2006/relationships/hyperlink" Target="https://doi.org/10.1111/j.1468-2257.1995.tb00176.x" TargetMode="External"/><Relationship Id="rId5" Type="http://schemas.openxmlformats.org/officeDocument/2006/relationships/hyperlink" Target="https://doi.org/10.2307/2560352" TargetMode="External"/><Relationship Id="rId15" Type="http://schemas.openxmlformats.org/officeDocument/2006/relationships/image" Target="../media/image10.png"/><Relationship Id="rId10" Type="http://schemas.openxmlformats.org/officeDocument/2006/relationships/hyperlink" Target="https://doi.org/10.2179/0008-7475.87.1.105" TargetMode="External"/><Relationship Id="rId19" Type="http://schemas.openxmlformats.org/officeDocument/2006/relationships/image" Target="../media/image14.png"/><Relationship Id="rId4" Type="http://schemas.openxmlformats.org/officeDocument/2006/relationships/hyperlink" Target="https://doi.org/10.1111/avsc.12393" TargetMode="External"/><Relationship Id="rId9" Type="http://schemas.openxmlformats.org/officeDocument/2006/relationships/hyperlink" Target="https://doi.org/10.1111/j.2041-210X.2010.00011.x" TargetMode="Externa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CA2AE3-A2B9-A943-B775-C2EAE7BFBB4B}"/>
              </a:ext>
            </a:extLst>
          </p:cNvPr>
          <p:cNvSpPr>
            <a:spLocks noGrp="1"/>
          </p:cNvSpPr>
          <p:nvPr>
            <p:ph type="body" sz="quarter" idx="10"/>
          </p:nvPr>
        </p:nvSpPr>
        <p:spPr/>
        <p:txBody>
          <a:bodyPr/>
          <a:lstStyle/>
          <a:p>
            <a:pPr marL="0" marR="0">
              <a:lnSpc>
                <a:spcPct val="150000"/>
              </a:lnSpc>
              <a:spcBef>
                <a:spcPts val="1000"/>
              </a:spcBef>
              <a:spcAft>
                <a:spcPts val="0"/>
              </a:spcAft>
            </a:pPr>
            <a:r>
              <a:rPr lang="en-US" sz="18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Round Bald</a:t>
            </a:r>
          </a:p>
          <a:p>
            <a:pPr marL="0" marR="0">
              <a:lnSpc>
                <a:spcPct val="150000"/>
              </a:lnSpc>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Round bald is located along the borders of North Carolina and Tennessee along the Appalachian Trail. The site is about 20 miles North of Bakersville, North Carolina and about 13 miles South of Roan Mountain, Tennessee. Round bald has been experiencing woody encroachment from invasive species like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Rubus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allegheniensis</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Rubus canadensis</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Vaccinium spp.</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Rhododendrom</a:t>
            </a:r>
            <a:r>
              <a:rPr lang="en-US" sz="1800" i="1" dirty="0">
                <a:effectLst/>
                <a:latin typeface="Cambria" panose="02040503050406030204" pitchFamily="18" charset="0"/>
                <a:ea typeface="Cambria" panose="02040503050406030204" pitchFamily="18" charset="0"/>
                <a:cs typeface="Times New Roman" panose="02020603050405020304" pitchFamily="18" charset="0"/>
              </a:rPr>
              <a:t> spp.</a:t>
            </a:r>
            <a:r>
              <a:rPr lang="en-US" sz="1800" dirty="0">
                <a:effectLst/>
                <a:latin typeface="Cambria" panose="02040503050406030204" pitchFamily="18" charset="0"/>
                <a:ea typeface="Cambria" panose="02040503050406030204" pitchFamily="18" charset="0"/>
                <a:cs typeface="Times New Roman" panose="02020603050405020304" pitchFamily="18" charset="0"/>
              </a:rPr>
              <a:t> and saplings from the surrounding spruce-fir forest. These species are causing the bald to shift from a grass bald subtype into a heath bald subtype. Grass balds are defined when most of the vegetation is grass or sedge, while heath balds are dominated by ericaceous shrubs. Following woody encroachment, shrubs intermingle with grasses and sedge to transform the bald into the heath bald subtype. This conversion has the potential to extirpate a rare ecosystem that hosts several rare endemic species such as Roan Lily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Lilium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grayi</a:t>
            </a:r>
            <a:r>
              <a:rPr lang="en-US" sz="1800" dirty="0">
                <a:effectLst/>
                <a:latin typeface="Cambria" panose="02040503050406030204" pitchFamily="18" charset="0"/>
                <a:ea typeface="Cambria" panose="02040503050406030204" pitchFamily="18" charset="0"/>
                <a:cs typeface="Times New Roman" panose="02020603050405020304" pitchFamily="18" charset="0"/>
              </a:rPr>
              <a:t>), Spreading Avens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Geum</a:t>
            </a:r>
            <a:r>
              <a:rPr lang="en-US" sz="1800" i="1"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radiatum</a:t>
            </a:r>
            <a:r>
              <a:rPr lang="en-US" sz="1800" dirty="0">
                <a:effectLst/>
                <a:latin typeface="Cambria" panose="02040503050406030204" pitchFamily="18" charset="0"/>
                <a:ea typeface="Cambria" panose="02040503050406030204" pitchFamily="18" charset="0"/>
                <a:cs typeface="Times New Roman" panose="02020603050405020304" pitchFamily="18" charset="0"/>
              </a:rPr>
              <a:t>), and Roan sedge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Carex</a:t>
            </a:r>
            <a:r>
              <a:rPr lang="en-US" sz="1800" i="1"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err="1">
                <a:effectLst/>
                <a:latin typeface="Cambria" panose="02040503050406030204" pitchFamily="18" charset="0"/>
                <a:ea typeface="Cambria" panose="02040503050406030204" pitchFamily="18" charset="0"/>
                <a:cs typeface="Times New Roman" panose="02020603050405020304" pitchFamily="18" charset="0"/>
              </a:rPr>
              <a:t>roanensis</a:t>
            </a:r>
            <a:r>
              <a:rPr lang="en-US" sz="1800" dirty="0">
                <a:effectLst/>
                <a:latin typeface="Cambria" panose="02040503050406030204" pitchFamily="18" charset="0"/>
                <a:ea typeface="Cambria" panose="02040503050406030204" pitchFamily="18" charset="0"/>
                <a:cs typeface="Times New Roman" panose="02020603050405020304" pitchFamily="18" charset="0"/>
              </a:rPr>
              <a:t>). In the nearly 40 years since the initial reports from Murdock (1986) and Hamel and Somers (1990), and the recent study by Stokes and Horton (2022), Round bald has been facing stand type alteration from a grass bald to a heath bald. In February of 2022, a ground fire broke out burning almost 10 hectares, or the first four transects re-established by Stokes and Horton (2022) who had surveyed the bald in 2020 examining vegetation dynamics following 30 years of management.</a:t>
            </a:r>
          </a:p>
        </p:txBody>
      </p:sp>
      <p:sp>
        <p:nvSpPr>
          <p:cNvPr id="3" name="Text Placeholder 2">
            <a:extLst>
              <a:ext uri="{FF2B5EF4-FFF2-40B4-BE49-F238E27FC236}">
                <a16:creationId xmlns:a16="http://schemas.microsoft.com/office/drawing/2014/main" id="{1653A7BA-709B-4740-9D17-4AF3870E1700}"/>
              </a:ext>
            </a:extLst>
          </p:cNvPr>
          <p:cNvSpPr>
            <a:spLocks noGrp="1"/>
          </p:cNvSpPr>
          <p:nvPr>
            <p:ph type="body" sz="quarter" idx="20"/>
          </p:nvPr>
        </p:nvSpPr>
        <p:spPr/>
        <p:txBody>
          <a:bodyPr/>
          <a:lstStyle/>
          <a:p>
            <a:r>
              <a:rPr lang="en-US" dirty="0"/>
              <a:t>Objectives, Question, and Hypothesis</a:t>
            </a:r>
          </a:p>
        </p:txBody>
      </p:sp>
      <p:sp>
        <p:nvSpPr>
          <p:cNvPr id="4" name="Text Placeholder 3">
            <a:extLst>
              <a:ext uri="{FF2B5EF4-FFF2-40B4-BE49-F238E27FC236}">
                <a16:creationId xmlns:a16="http://schemas.microsoft.com/office/drawing/2014/main" id="{D95D1E09-B796-B04E-9177-E1BD0E84821A}"/>
              </a:ext>
            </a:extLst>
          </p:cNvPr>
          <p:cNvSpPr>
            <a:spLocks noGrp="1"/>
          </p:cNvSpPr>
          <p:nvPr>
            <p:ph type="body" sz="quarter" idx="21"/>
          </p:nvPr>
        </p:nvSpPr>
        <p:spPr>
          <a:xfrm>
            <a:off x="11460161" y="6378480"/>
            <a:ext cx="10048874" cy="25887899"/>
          </a:xfrm>
        </p:spPr>
        <p:txBody>
          <a:bodyPr/>
          <a:lstStyle/>
          <a:p>
            <a:pPr marL="0" marR="0" algn="just">
              <a:lnSpc>
                <a:spcPct val="150000"/>
              </a:lnSpc>
              <a:spcBef>
                <a:spcPts val="0"/>
              </a:spcBef>
              <a:spcAft>
                <a:spcPts val="0"/>
              </a:spcAft>
            </a:pPr>
            <a:r>
              <a:rPr lang="en-US" sz="18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Study Site</a:t>
            </a:r>
          </a:p>
          <a:p>
            <a:pPr marL="0" marR="0" algn="just">
              <a:lnSpc>
                <a:spcPct val="150000"/>
              </a:lnSpc>
              <a:spcBef>
                <a:spcPts val="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Round bald is in the Roan Mountain Massif of the Unaka Mountain range of the Southern Appalachian Mountains, between Carver’s gap and Engine gap. The Appalachian Trail (AT) bisects the study site into North of the trail and South of the trail. The site itself is spread across Pisgah National Forest in North Carolina and Cherokee National Forest in Tennessee, at approximately 36° 06’N and 82° 60’W. In 2020, Stokes and Horton (2022) surveyed the balds of Carver’s Gap following a 30-year mowing management protocol from Hamel and Somers (1990) and Murdock (1986). They detailed the vegetation composition of the balds according to vegetation genera. Their data was entered into PCORD and produced a schematic of the vegetation communities across the balds of Carver’s Gap (McCune and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Medfford</a:t>
            </a:r>
            <a:r>
              <a:rPr lang="en-US" sz="1800" dirty="0">
                <a:effectLst/>
                <a:latin typeface="Cambria" panose="02040503050406030204" pitchFamily="18" charset="0"/>
                <a:ea typeface="Cambria" panose="02040503050406030204" pitchFamily="18" charset="0"/>
                <a:cs typeface="Times New Roman" panose="02020603050405020304" pitchFamily="18" charset="0"/>
              </a:rPr>
              <a:t> 2016). In February 2022, a low-intensity ground fire burned roughly 9.7 hectares of aboveground vegetation and was quickly expunged before it could spread further. This provided an opportunity to examine the changes in vegetation composition following low-intensity ground fire over two sampling seasons in June of 2022 and 2023.</a:t>
            </a:r>
          </a:p>
          <a:p>
            <a:pPr marL="0" marR="0" algn="just">
              <a:lnSpc>
                <a:spcPct val="150000"/>
              </a:lnSpc>
              <a:spcBef>
                <a:spcPts val="0"/>
              </a:spcBef>
              <a:spcAft>
                <a:spcPts val="0"/>
              </a:spcAft>
            </a:pPr>
            <a:r>
              <a:rPr lang="en-US" sz="18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Field Methods</a:t>
            </a:r>
          </a:p>
          <a:p>
            <a:pPr marL="0" marR="0" algn="just">
              <a:lnSpc>
                <a:spcPct val="150000"/>
              </a:lnSpc>
              <a:spcBef>
                <a:spcPts val="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In this study I sampled the first four transects reestablished by Stokes and Horton (2022), quantifying vegetation to genera and combining genera into functional types;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Rubus</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Vaccinium</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Rhododendron</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Rhodo</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n-US" sz="1800" i="1" dirty="0">
                <a:effectLst/>
                <a:latin typeface="Cambria" panose="02040503050406030204" pitchFamily="18" charset="0"/>
                <a:ea typeface="Cambria" panose="02040503050406030204" pitchFamily="18" charset="0"/>
                <a:cs typeface="Times New Roman" panose="02020603050405020304" pitchFamily="18" charset="0"/>
              </a:rPr>
              <a:t>Angelica</a:t>
            </a:r>
            <a:r>
              <a:rPr lang="en-US" sz="1800" dirty="0">
                <a:effectLst/>
                <a:latin typeface="Cambria" panose="02040503050406030204" pitchFamily="18" charset="0"/>
                <a:ea typeface="Cambria" panose="02040503050406030204" pitchFamily="18" charset="0"/>
                <a:cs typeface="Times New Roman" panose="02020603050405020304" pitchFamily="18" charset="0"/>
              </a:rPr>
              <a:t>, Forb, Fern, Grass, Sedge, Moss, Rock, or Bare ground. I measured the percent coverage of vegetation using a 1-m^2 PVC quadrat divided into 100 equal sized squares, following Stokes and Horton (2022). Each square was visually assigned by dominant vegetation genera to equal 100% coverage per plot of aboveground vegetation up to 1-meter in height. Using the data collection sheet from Stokes and Horton (2022) and USFS botanist Gary Kauffman - which quantifies vegetation based on focal genera - a total of 226 plots along 12 transects were sampled in 2020, of these, 52 plots - along the first four transects were in the February 2022 fire - and another 47 plots - along the same transects - were untouched by the fire.</a:t>
            </a:r>
          </a:p>
          <a:p>
            <a:pPr marL="0" marR="0" algn="just">
              <a:lnSpc>
                <a:spcPct val="150000"/>
              </a:lnSpc>
              <a:spcBef>
                <a:spcPts val="0"/>
              </a:spcBef>
              <a:spcAft>
                <a:spcPts val="0"/>
              </a:spcAft>
            </a:pPr>
            <a:r>
              <a:rPr lang="en-US" sz="18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Soil Seed bank</a:t>
            </a:r>
          </a:p>
          <a:p>
            <a:pPr marL="0" marR="0" algn="just">
              <a:lnSpc>
                <a:spcPct val="150000"/>
              </a:lnSpc>
              <a:spcBef>
                <a:spcPts val="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To examine the effects of the fire on the seed bank, seed bank samples were collected in July 2022 and January 2023. At those times, approximately 200 grams of soil was obtained from the top 5 cm of soil at six random sites in 2022 in one of four treatments; over 50% Rubus/burned, over 50% Rubus/unburned, under 25% Rubus/burned, under 25% Rubus/unburned. The first - over 50% Rubus/burned - describes plots with greater than 50% cover of blackberry and burned from the February 2020 fire, followed by greater than 50% blackberry and unburned, less than 25% blackberry and burned, lastly, less than 25% blackberry and unburned. Two measurements of the seed bank were collected in July of 2022 and January of 2023. In July 2022, I took 24 samples of the seed bank following the February 2022 ground fire that occurred on Round Bald. In January 2023, the second soil seed bank sample was collected at three spots, on three separate sites, along all four transects, in both burned and unburned areas of Round Bald. A total of 72 seed bank samples were collected and set in the fridge until March 2023. At that point, I plan to fractionate the samples into four categories; burned, unburned, control, and greenhouse control. I will then examine which vegetation genera germinate among each category. Initially these samples will be propagated with seltzer water to increase germination by providing extra CO2 to the seeds, followed by tap water to continue growth. This is because of a STEM student science project which showed carbonated water helping to jump start germination and tap water to supply micronutrients to the growing plants.</a:t>
            </a:r>
          </a:p>
          <a:p>
            <a:pPr marL="0" marR="0" algn="just">
              <a:lnSpc>
                <a:spcPct val="150000"/>
              </a:lnSpc>
              <a:spcBef>
                <a:spcPts val="0"/>
              </a:spcBef>
              <a:spcAft>
                <a:spcPts val="0"/>
              </a:spcAft>
            </a:pPr>
            <a:r>
              <a:rPr lang="en-US" sz="18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Greenhouse</a:t>
            </a:r>
          </a:p>
          <a:p>
            <a:pPr marL="0" marR="0" algn="just">
              <a:lnSpc>
                <a:spcPct val="150000"/>
              </a:lnSpc>
              <a:spcBef>
                <a:spcPts val="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A total of 24 soil seed banks samples were taken, placed in tins, transferred to the greenhouse, then sown in 28x22 cm seedling trays filled with potting mix to 5 cm depth. An additional six trays were filled with unaltered potting mix which acted as greenhouse controls to rule out contamination. Trays were then randomly set in the greenhouse at ambient temperature and humidity and measured continuously with a Govee probe - which continuously measures temperature, percent relative humidity (%RH), dew point (DP), and vapor-pressure-deficit (VPD). As seedlings emerged, they were identified, recorded, and removed. The seedlings that could not be identified were re-potted until identifiable following Price et al. (2010). Each month the trays were rotated in random order to rule outgrowth condition bias. In December of 2022, the soil sample trays were placed outside to simulate winter conditions and potentially germinate seeds in the seed bank over the next spring. A second soil seed bank germination trial following the same protocol will be conducted in mid-to-late March of 2023 onward. These samples will examine what is readily germinable following natural winter weathering and will be compared to the first seed bank set to examine post burn germinable seeds versus post winter germinable seeds.</a:t>
            </a:r>
          </a:p>
          <a:p>
            <a:pPr algn="just">
              <a:lnSpc>
                <a:spcPct val="114000"/>
              </a:lnSpc>
              <a:spcBef>
                <a:spcPts val="0"/>
              </a:spcBef>
            </a:pPr>
            <a:endParaRPr lang="en-US" dirty="0"/>
          </a:p>
        </p:txBody>
      </p:sp>
      <p:sp>
        <p:nvSpPr>
          <p:cNvPr id="5" name="Text Placeholder 4">
            <a:extLst>
              <a:ext uri="{FF2B5EF4-FFF2-40B4-BE49-F238E27FC236}">
                <a16:creationId xmlns:a16="http://schemas.microsoft.com/office/drawing/2014/main" id="{3095477B-1805-4F47-8CCF-4CB6D74A054C}"/>
              </a:ext>
            </a:extLst>
          </p:cNvPr>
          <p:cNvSpPr>
            <a:spLocks noGrp="1"/>
          </p:cNvSpPr>
          <p:nvPr>
            <p:ph type="body" sz="quarter" idx="22"/>
          </p:nvPr>
        </p:nvSpPr>
        <p:spPr/>
        <p:txBody>
          <a:bodyPr/>
          <a:lstStyle/>
          <a:p>
            <a:r>
              <a:rPr lang="en-US" dirty="0"/>
              <a:t>Methods</a:t>
            </a:r>
          </a:p>
        </p:txBody>
      </p:sp>
      <p:sp>
        <p:nvSpPr>
          <p:cNvPr id="6" name="Text Placeholder 5">
            <a:extLst>
              <a:ext uri="{FF2B5EF4-FFF2-40B4-BE49-F238E27FC236}">
                <a16:creationId xmlns:a16="http://schemas.microsoft.com/office/drawing/2014/main" id="{8E4A4F40-81CE-AB43-800B-E8E009473610}"/>
              </a:ext>
            </a:extLst>
          </p:cNvPr>
          <p:cNvSpPr>
            <a:spLocks noGrp="1"/>
          </p:cNvSpPr>
          <p:nvPr>
            <p:ph type="body" sz="quarter" idx="23"/>
          </p:nvPr>
        </p:nvSpPr>
        <p:spPr>
          <a:xfrm>
            <a:off x="22385343" y="6378481"/>
            <a:ext cx="10048874" cy="9551247"/>
          </a:xfrm>
        </p:spPr>
        <p:txBody>
          <a:bodyPr/>
          <a:lstStyle/>
          <a:p>
            <a:pPr algn="just">
              <a:lnSpc>
                <a:spcPct val="150000"/>
              </a:lnSpc>
            </a:pPr>
            <a:r>
              <a:rPr lang="en-US" sz="1800" dirty="0">
                <a:latin typeface="Cambria" panose="02040503050406030204" pitchFamily="18" charset="0"/>
                <a:ea typeface="Cambria" panose="02040503050406030204" pitchFamily="18" charset="0"/>
              </a:rPr>
              <a:t>Data are still being reviewed, however initial analyses shows a significant effect on </a:t>
            </a:r>
            <a:r>
              <a:rPr lang="en-US" sz="1800" i="1" dirty="0">
                <a:latin typeface="Cambria" panose="02040503050406030204" pitchFamily="18" charset="0"/>
                <a:ea typeface="Cambria" panose="02040503050406030204" pitchFamily="18" charset="0"/>
              </a:rPr>
              <a:t>Rubus</a:t>
            </a:r>
            <a:r>
              <a:rPr lang="en-US" sz="1800" dirty="0">
                <a:latin typeface="Cambria" panose="02040503050406030204" pitchFamily="18" charset="0"/>
                <a:ea typeface="Cambria" panose="02040503050406030204" pitchFamily="18" charset="0"/>
              </a:rPr>
              <a:t> spp. (p=0.04478) (Table 1) and on Sedge species (p=0.02005) (Table 2). With an insignificant effect on grass species. In these instances, the focal vegetation type (Rubus, Sedge, Grass) were modeled against Fire (occurrence; Y or N). </a:t>
            </a: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r>
              <a:rPr lang="en-US" sz="1800" dirty="0">
                <a:latin typeface="Cambria" panose="02040503050406030204" pitchFamily="18" charset="0"/>
                <a:ea typeface="Cambria" panose="02040503050406030204" pitchFamily="18" charset="0"/>
              </a:rPr>
              <a:t>       </a:t>
            </a: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endParaRPr lang="en-US" sz="1800" dirty="0">
              <a:latin typeface="Cambria" panose="02040503050406030204" pitchFamily="18" charset="0"/>
              <a:ea typeface="Cambria" panose="02040503050406030204" pitchFamily="18" charset="0"/>
            </a:endParaRPr>
          </a:p>
          <a:p>
            <a:pPr algn="just">
              <a:lnSpc>
                <a:spcPct val="150000"/>
              </a:lnSpc>
            </a:pPr>
            <a:r>
              <a:rPr lang="en-US" sz="1800" dirty="0">
                <a:latin typeface="Cambria" panose="02040503050406030204" pitchFamily="18" charset="0"/>
                <a:ea typeface="Cambria" panose="02040503050406030204" pitchFamily="18" charset="0"/>
              </a:rPr>
              <a:t>A second analysis of focal vegetation was run against fire with plot as an interaction which showed significant across focal types. More analysis is undergoing to examine effect size.</a:t>
            </a:r>
          </a:p>
        </p:txBody>
      </p:sp>
      <p:sp>
        <p:nvSpPr>
          <p:cNvPr id="7" name="Text Placeholder 6">
            <a:extLst>
              <a:ext uri="{FF2B5EF4-FFF2-40B4-BE49-F238E27FC236}">
                <a16:creationId xmlns:a16="http://schemas.microsoft.com/office/drawing/2014/main" id="{4F0712C1-8AD9-944F-935E-86F61F6BAE67}"/>
              </a:ext>
            </a:extLst>
          </p:cNvPr>
          <p:cNvSpPr>
            <a:spLocks noGrp="1"/>
          </p:cNvSpPr>
          <p:nvPr>
            <p:ph type="body" sz="quarter" idx="24"/>
          </p:nvPr>
        </p:nvSpPr>
        <p:spPr/>
        <p:txBody>
          <a:bodyPr/>
          <a:lstStyle/>
          <a:p>
            <a:r>
              <a:rPr lang="en-US" dirty="0"/>
              <a:t>Preliminary Results</a:t>
            </a:r>
          </a:p>
        </p:txBody>
      </p:sp>
      <p:sp>
        <p:nvSpPr>
          <p:cNvPr id="8" name="Text Placeholder 7">
            <a:extLst>
              <a:ext uri="{FF2B5EF4-FFF2-40B4-BE49-F238E27FC236}">
                <a16:creationId xmlns:a16="http://schemas.microsoft.com/office/drawing/2014/main" id="{8DC7945D-8526-9341-BE86-0A5DA5DA04D7}"/>
              </a:ext>
            </a:extLst>
          </p:cNvPr>
          <p:cNvSpPr>
            <a:spLocks noGrp="1"/>
          </p:cNvSpPr>
          <p:nvPr>
            <p:ph type="body" sz="quarter" idx="25"/>
          </p:nvPr>
        </p:nvSpPr>
        <p:spPr/>
        <p:txBody>
          <a:bodyPr/>
          <a:lstStyle/>
          <a:p>
            <a:r>
              <a:rPr lang="en-US" dirty="0"/>
              <a:t>Future Work Summer of 2023</a:t>
            </a:r>
          </a:p>
        </p:txBody>
      </p:sp>
      <p:sp>
        <p:nvSpPr>
          <p:cNvPr id="9" name="Text Placeholder 8">
            <a:extLst>
              <a:ext uri="{FF2B5EF4-FFF2-40B4-BE49-F238E27FC236}">
                <a16:creationId xmlns:a16="http://schemas.microsoft.com/office/drawing/2014/main" id="{173667CD-4E00-2047-8C4A-BF23F28E04C2}"/>
              </a:ext>
            </a:extLst>
          </p:cNvPr>
          <p:cNvSpPr>
            <a:spLocks noGrp="1"/>
          </p:cNvSpPr>
          <p:nvPr>
            <p:ph type="body" sz="quarter" idx="26"/>
          </p:nvPr>
        </p:nvSpPr>
        <p:spPr>
          <a:xfrm>
            <a:off x="33390292" y="6378481"/>
            <a:ext cx="10047018" cy="6195520"/>
          </a:xfrm>
        </p:spPr>
        <p:txBody>
          <a:bodyPr/>
          <a:lstStyle/>
          <a:p>
            <a:pPr marL="0" marR="0">
              <a:lnSpc>
                <a:spcPct val="150000"/>
              </a:lnSpc>
              <a:spcBef>
                <a:spcPts val="1000"/>
              </a:spcBef>
              <a:spcAft>
                <a:spcPts val="0"/>
              </a:spcAft>
            </a:pPr>
            <a:r>
              <a:rPr lang="en-US" sz="18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Field Methods</a:t>
            </a:r>
          </a:p>
          <a:p>
            <a:pPr marL="0" marR="0">
              <a:lnSpc>
                <a:spcPct val="150000"/>
              </a:lnSpc>
              <a:spcBef>
                <a:spcPts val="900"/>
              </a:spcBef>
              <a:spcAft>
                <a:spcPts val="90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In the summer of 2023, I plan to repeat surveys of the first four transects. In 2022, soil emergence was utilized for the sake of time, and I plan to add a modified soil extraction method from Price et al. (2010);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Abella</a:t>
            </a:r>
            <a:r>
              <a:rPr lang="en-US" sz="1800" dirty="0">
                <a:effectLst/>
                <a:latin typeface="Cambria" panose="02040503050406030204" pitchFamily="18" charset="0"/>
                <a:ea typeface="Cambria" panose="02040503050406030204" pitchFamily="18" charset="0"/>
                <a:cs typeface="Times New Roman" panose="02020603050405020304" pitchFamily="18" charset="0"/>
              </a:rPr>
              <a:t> et al. (2013); and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Chiquoine</a:t>
            </a:r>
            <a:r>
              <a:rPr lang="en-US" sz="1800" dirty="0">
                <a:effectLst/>
                <a:latin typeface="Cambria" panose="02040503050406030204" pitchFamily="18" charset="0"/>
                <a:ea typeface="Cambria" panose="02040503050406030204" pitchFamily="18" charset="0"/>
                <a:cs typeface="Times New Roman" panose="02020603050405020304" pitchFamily="18" charset="0"/>
              </a:rPr>
              <a:t> and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Abella</a:t>
            </a:r>
            <a:r>
              <a:rPr lang="en-US" sz="1800" dirty="0">
                <a:effectLst/>
                <a:latin typeface="Cambria" panose="02040503050406030204" pitchFamily="18" charset="0"/>
                <a:ea typeface="Cambria" panose="02040503050406030204" pitchFamily="18" charset="0"/>
                <a:cs typeface="Times New Roman" panose="02020603050405020304" pitchFamily="18" charset="0"/>
              </a:rPr>
              <a:t> (2018) for the second sample set. These authors identify that both methods can provide insight into the potential vegetation community, but a combination of the two provides a more robust estimate of the state of the seed bank. In the second method to the soil seed bank analysis, I will fractionate the samples into field control, greenhouse control (unaltered potting mix), burned, and unburned. These samples will be exposed to two levels of light, humidity, soil moisture, and temperature to examine the germination requirements of seeds in the seed bank. This should make it more comparable to the current vegetation structure and speculate on the future composition of Round Bald as a result of continued mowing management.</a:t>
            </a:r>
          </a:p>
          <a:p>
            <a:endParaRPr lang="en-US" dirty="0"/>
          </a:p>
        </p:txBody>
      </p:sp>
      <p:sp>
        <p:nvSpPr>
          <p:cNvPr id="10" name="Text Placeholder 9">
            <a:extLst>
              <a:ext uri="{FF2B5EF4-FFF2-40B4-BE49-F238E27FC236}">
                <a16:creationId xmlns:a16="http://schemas.microsoft.com/office/drawing/2014/main" id="{AA359930-64F2-DB41-97F9-5768B7D2119A}"/>
              </a:ext>
            </a:extLst>
          </p:cNvPr>
          <p:cNvSpPr>
            <a:spLocks noGrp="1"/>
          </p:cNvSpPr>
          <p:nvPr>
            <p:ph type="body" sz="quarter" idx="27"/>
          </p:nvPr>
        </p:nvSpPr>
        <p:spPr/>
        <p:txBody>
          <a:bodyPr/>
          <a:lstStyle/>
          <a:p>
            <a:r>
              <a:rPr lang="en-US" dirty="0"/>
              <a:t>References</a:t>
            </a:r>
          </a:p>
        </p:txBody>
      </p:sp>
      <p:sp>
        <p:nvSpPr>
          <p:cNvPr id="11" name="Text Placeholder 10">
            <a:extLst>
              <a:ext uri="{FF2B5EF4-FFF2-40B4-BE49-F238E27FC236}">
                <a16:creationId xmlns:a16="http://schemas.microsoft.com/office/drawing/2014/main" id="{D0AF34D3-7949-184E-A501-EAF821E59564}"/>
              </a:ext>
            </a:extLst>
          </p:cNvPr>
          <p:cNvSpPr>
            <a:spLocks noGrp="1"/>
          </p:cNvSpPr>
          <p:nvPr>
            <p:ph type="body" sz="quarter" idx="28"/>
          </p:nvPr>
        </p:nvSpPr>
        <p:spPr>
          <a:xfrm>
            <a:off x="33390292" y="15011402"/>
            <a:ext cx="10052050" cy="10909631"/>
          </a:xfrm>
        </p:spPr>
        <p:txBody>
          <a:bodyPr/>
          <a:lstStyle/>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Abella</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S. R., L. P.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Chiquoine</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and C. H. Vanier. 2013.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3"/>
              </a:rPr>
              <a:t>Characterizing soil seed banks and relationships to plant communities</a:t>
            </a:r>
            <a:r>
              <a:rPr lang="en-US" sz="1600" dirty="0">
                <a:effectLst/>
                <a:latin typeface="Cambria" panose="02040503050406030204" pitchFamily="18" charset="0"/>
                <a:ea typeface="Cambria" panose="02040503050406030204" pitchFamily="18" charset="0"/>
                <a:cs typeface="Times New Roman" panose="02020603050405020304" pitchFamily="18" charset="0"/>
              </a:rPr>
              <a:t>. Plant Ecology 214:703–715.</a:t>
            </a:r>
          </a:p>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Chiquoine</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L. P., and S. R.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Abella</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2018.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4"/>
              </a:rPr>
              <a:t>Soil seed bank assay methods influence interpretation of non-native plant management</a:t>
            </a:r>
            <a:r>
              <a:rPr lang="en-US" sz="1600" dirty="0">
                <a:effectLst/>
                <a:latin typeface="Cambria" panose="02040503050406030204" pitchFamily="18" charset="0"/>
                <a:ea typeface="Cambria" panose="02040503050406030204" pitchFamily="18" charset="0"/>
                <a:cs typeface="Times New Roman" panose="02020603050405020304" pitchFamily="18" charset="0"/>
              </a:rPr>
              <a:t>. Applied Vegetation Science 21:626–635.</a:t>
            </a: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Davies, R. 1998. Regeneration of blackberry-infested native vegetation. Plant Protection Quarterly 13:189–195.</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Gersmehl</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P. 1970. A geographic approach to a vegetation problem: The case of the southern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appalachian</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grass balds. Ph.D. Dissertation, University of Georgia, Athens, GA. 463 pp.</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Hamel, P., and P. Somers. 1990. Vegetation analysis report: Roan mountain grassy balds. Challenge Cost Share Project.:25.</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Lindsay, M. M., and S. P. Bratton. 1979a.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5"/>
              </a:rPr>
              <a:t>The vegetation of grassy balds and other high elevation disturbed areas in the great smoky mountains national park</a:t>
            </a:r>
            <a:r>
              <a:rPr lang="en-US" sz="1600" dirty="0">
                <a:effectLst/>
                <a:latin typeface="Cambria" panose="02040503050406030204" pitchFamily="18" charset="0"/>
                <a:ea typeface="Cambria" panose="02040503050406030204" pitchFamily="18" charset="0"/>
                <a:cs typeface="Times New Roman" panose="02020603050405020304" pitchFamily="18" charset="0"/>
              </a:rPr>
              <a:t>. Bulletin of the Torrey Botanical Club 106:264–275.</a:t>
            </a: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Lindsay, M. M., and S. P. Bratton. 1979b.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6"/>
              </a:rPr>
              <a:t>Grassy balds of the great smoky mountains: Their history and flora in relation to potential management</a:t>
            </a:r>
            <a:r>
              <a:rPr lang="en-US" sz="1600" dirty="0">
                <a:effectLst/>
                <a:latin typeface="Cambria" panose="02040503050406030204" pitchFamily="18" charset="0"/>
                <a:ea typeface="Cambria" panose="02040503050406030204" pitchFamily="18" charset="0"/>
                <a:cs typeface="Times New Roman" panose="02020603050405020304" pitchFamily="18" charset="0"/>
              </a:rPr>
              <a:t>. Environmental Management 3:417–430.</a:t>
            </a: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Lindsay, M. M., and S. P. Bratton. 1980. The rate of woody plant invasion on two grassy balds. Castanea 45:75–87.</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McCune, B., and M. J.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Medfford</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2016.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7"/>
              </a:rPr>
              <a:t>PC-ORD.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7"/>
              </a:rPr>
              <a:t>Multivartiate</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7"/>
              </a:rPr>
              <a:t> analysis of ecological data. Version 7</a:t>
            </a:r>
            <a:r>
              <a:rPr lang="en-US" sz="1600" dirty="0">
                <a:effectLst/>
                <a:latin typeface="Cambria" panose="02040503050406030204" pitchFamily="18" charset="0"/>
                <a:ea typeface="Cambria" panose="02040503050406030204" pitchFamily="18" charset="0"/>
                <a:cs typeface="Times New Roman" panose="02020603050405020304" pitchFamily="18" charset="0"/>
              </a:rPr>
              <a:t>. </a:t>
            </a:r>
            <a:r>
              <a:rPr lang="en-US" sz="1600" dirty="0" err="1">
                <a:effectLst/>
                <a:latin typeface="Cambria" panose="02040503050406030204" pitchFamily="18" charset="0"/>
                <a:ea typeface="Cambria" panose="02040503050406030204" pitchFamily="18" charset="0"/>
                <a:cs typeface="Times New Roman" panose="02020603050405020304" pitchFamily="18" charset="0"/>
              </a:rPr>
              <a:t>MjM</a:t>
            </a:r>
            <a:r>
              <a:rPr lang="en-US" sz="1600" dirty="0">
                <a:effectLst/>
                <a:latin typeface="Cambria" panose="02040503050406030204" pitchFamily="18" charset="0"/>
                <a:ea typeface="Cambria" panose="02040503050406030204" pitchFamily="18" charset="0"/>
                <a:cs typeface="Times New Roman" panose="02020603050405020304" pitchFamily="18" charset="0"/>
              </a:rPr>
              <a:t> Software Design, Gleneden Beach, Oregon, USA.</a:t>
            </a:r>
          </a:p>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Monar</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K. C., and N. D. at W. C. University. 2018. The role of the soil seed bank in southern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appalachian</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wildfire response.</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Moravek</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S., J.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Luly</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J. Grindrod, and R. Fairfax. 2013.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8"/>
              </a:rPr>
              <a:t>The origin of grassy balds in the bunya mountains, southeastern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8"/>
              </a:rPr>
              <a:t>queensland</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8"/>
              </a:rPr>
              <a:t>,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8"/>
              </a:rPr>
              <a:t>australia</a:t>
            </a:r>
            <a:r>
              <a:rPr lang="en-US" sz="1600" dirty="0">
                <a:effectLst/>
                <a:latin typeface="Cambria" panose="02040503050406030204" pitchFamily="18" charset="0"/>
                <a:ea typeface="Cambria" panose="02040503050406030204" pitchFamily="18" charset="0"/>
                <a:cs typeface="Times New Roman" panose="02020603050405020304" pitchFamily="18" charset="0"/>
              </a:rPr>
              <a:t>. The Holocene 23:305–315.</a:t>
            </a: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Murdock, N. A. 1986. Evaluation of management techniques on a southern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appalachian</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bald. Unpublished M.S. Thesis. Western Carolina University. 62 pp.</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Price, J. N., B. R. Wright, C. L. Gross, and W. R. D. B. Whalley. 2010.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9"/>
              </a:rPr>
              <a:t>Comparison of seedling emergence and seed extraction techniques for estimating the composition of soil seed banks</a:t>
            </a:r>
            <a:r>
              <a:rPr lang="en-US" sz="1600" dirty="0">
                <a:effectLst/>
                <a:latin typeface="Cambria" panose="02040503050406030204" pitchFamily="18" charset="0"/>
                <a:ea typeface="Cambria" panose="02040503050406030204" pitchFamily="18" charset="0"/>
                <a:cs typeface="Times New Roman" panose="02020603050405020304" pitchFamily="18" charset="0"/>
              </a:rPr>
              <a:t>. Methods in Ecology and Evolution 1:151–157.</a:t>
            </a:r>
          </a:p>
          <a:p>
            <a:pPr marL="0" marR="0">
              <a:spcBef>
                <a:spcPts val="0"/>
              </a:spcBef>
              <a:spcAft>
                <a:spcPts val="1000"/>
              </a:spcAft>
            </a:pP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Stokes, C., and J. L. Horton. 2022.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10"/>
              </a:rPr>
              <a:t>Effects of grassy bald management on plant community composition within the roan mountain massif</a:t>
            </a:r>
            <a:r>
              <a:rPr lang="en-US" sz="1600" dirty="0">
                <a:effectLst/>
                <a:latin typeface="Cambria" panose="02040503050406030204" pitchFamily="18" charset="0"/>
                <a:ea typeface="Cambria" panose="02040503050406030204" pitchFamily="18" charset="0"/>
                <a:cs typeface="Times New Roman" panose="02020603050405020304" pitchFamily="18" charset="0"/>
              </a:rPr>
              <a:t>. Castanea 87:105–120.</a:t>
            </a:r>
          </a:p>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Weigl</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P. D., and T. W. Knowles. 1995.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11"/>
              </a:rPr>
              <a:t>Megaherbivores and southern </a:t>
            </a: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11"/>
              </a:rPr>
              <a:t>appalachian</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11"/>
              </a:rPr>
              <a:t> grass balds</a:t>
            </a:r>
            <a:r>
              <a:rPr lang="en-US" sz="1600" dirty="0">
                <a:effectLst/>
                <a:latin typeface="Cambria" panose="02040503050406030204" pitchFamily="18" charset="0"/>
                <a:ea typeface="Cambria" panose="02040503050406030204" pitchFamily="18" charset="0"/>
                <a:cs typeface="Times New Roman" panose="02020603050405020304" pitchFamily="18" charset="0"/>
              </a:rPr>
              <a:t>. Growth and Change 26:365–382.</a:t>
            </a:r>
          </a:p>
          <a:p>
            <a:pPr marL="0" marR="0">
              <a:spcBef>
                <a:spcPts val="0"/>
              </a:spcBef>
              <a:spcAft>
                <a:spcPts val="1000"/>
              </a:spcAft>
            </a:pPr>
            <a:r>
              <a:rPr lang="en-US" sz="1600" dirty="0" err="1">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Weigl</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rPr>
              <a:t>, P. D., and T. W. Knowles. 2014. </a:t>
            </a:r>
            <a:r>
              <a:rPr lang="en-US" sz="1600" dirty="0">
                <a:solidFill>
                  <a:srgbClr val="4F81BD"/>
                </a:solidFill>
                <a:effectLst/>
                <a:latin typeface="Cambria" panose="02040503050406030204" pitchFamily="18" charset="0"/>
                <a:ea typeface="Cambria" panose="02040503050406030204" pitchFamily="18" charset="0"/>
                <a:cs typeface="Times New Roman" panose="02020603050405020304" pitchFamily="18" charset="0"/>
                <a:hlinkClick r:id="rId12"/>
              </a:rPr>
              <a:t>Temperate mountain grasslands: A climate-herbivore hypothesis for origins and persistence</a:t>
            </a:r>
            <a:r>
              <a:rPr lang="en-US" sz="1600" dirty="0">
                <a:effectLst/>
                <a:latin typeface="Cambria" panose="02040503050406030204" pitchFamily="18" charset="0"/>
                <a:ea typeface="Cambria" panose="02040503050406030204" pitchFamily="18" charset="0"/>
                <a:cs typeface="Times New Roman" panose="02020603050405020304" pitchFamily="18" charset="0"/>
              </a:rPr>
              <a:t>. Biological Reviews 89:466–476.</a:t>
            </a:r>
          </a:p>
          <a:p>
            <a:endParaRPr lang="en-US" sz="2400" dirty="0"/>
          </a:p>
        </p:txBody>
      </p:sp>
      <p:sp>
        <p:nvSpPr>
          <p:cNvPr id="12" name="Text Placeholder 11">
            <a:extLst>
              <a:ext uri="{FF2B5EF4-FFF2-40B4-BE49-F238E27FC236}">
                <a16:creationId xmlns:a16="http://schemas.microsoft.com/office/drawing/2014/main" id="{EE088A2E-41FB-B043-AB49-3AFEEAC5AA68}"/>
              </a:ext>
            </a:extLst>
          </p:cNvPr>
          <p:cNvSpPr>
            <a:spLocks noGrp="1"/>
          </p:cNvSpPr>
          <p:nvPr>
            <p:ph type="body" sz="quarter" idx="29"/>
          </p:nvPr>
        </p:nvSpPr>
        <p:spPr/>
        <p:txBody>
          <a:bodyPr/>
          <a:lstStyle/>
          <a:p>
            <a:r>
              <a:rPr lang="en-US" dirty="0"/>
              <a:t>Contact &amp; Acknowledgements</a:t>
            </a:r>
          </a:p>
        </p:txBody>
      </p:sp>
      <p:sp>
        <p:nvSpPr>
          <p:cNvPr id="13" name="Text Placeholder 12">
            <a:extLst>
              <a:ext uri="{FF2B5EF4-FFF2-40B4-BE49-F238E27FC236}">
                <a16:creationId xmlns:a16="http://schemas.microsoft.com/office/drawing/2014/main" id="{5DD80A20-908B-224A-A0E3-DA11FB50969B}"/>
              </a:ext>
            </a:extLst>
          </p:cNvPr>
          <p:cNvSpPr>
            <a:spLocks noGrp="1"/>
          </p:cNvSpPr>
          <p:nvPr>
            <p:ph type="body" sz="quarter" idx="30"/>
          </p:nvPr>
        </p:nvSpPr>
        <p:spPr>
          <a:xfrm>
            <a:off x="33390292" y="26433446"/>
            <a:ext cx="10052050" cy="3305498"/>
          </a:xfrm>
        </p:spPr>
        <p:txBody>
          <a:bodyPr/>
          <a:lstStyle/>
          <a:p>
            <a:r>
              <a:rPr lang="en-US" dirty="0"/>
              <a:t>J Ted Hillert</a:t>
            </a:r>
          </a:p>
          <a:p>
            <a:r>
              <a:rPr lang="en-US" dirty="0">
                <a:hlinkClick r:id="rId13"/>
              </a:rPr>
              <a:t>jrhillert1@catamount.wcu.edu</a:t>
            </a:r>
            <a:endParaRPr lang="en-US" dirty="0"/>
          </a:p>
          <a:p>
            <a:endParaRPr lang="en-US" dirty="0"/>
          </a:p>
          <a:p>
            <a:r>
              <a:rPr lang="en-US" b="1" dirty="0"/>
              <a:t>Acknowledgements: </a:t>
            </a:r>
            <a:r>
              <a:rPr lang="en-US" dirty="0"/>
              <a:t>The instructors and professors that leant an eye to edit. The other graduate students that lent a hand. </a:t>
            </a:r>
          </a:p>
        </p:txBody>
      </p:sp>
      <p:sp>
        <p:nvSpPr>
          <p:cNvPr id="14" name="Text Placeholder 13">
            <a:extLst>
              <a:ext uri="{FF2B5EF4-FFF2-40B4-BE49-F238E27FC236}">
                <a16:creationId xmlns:a16="http://schemas.microsoft.com/office/drawing/2014/main" id="{407CC639-96C9-C046-857E-3D4AACC9922D}"/>
              </a:ext>
            </a:extLst>
          </p:cNvPr>
          <p:cNvSpPr>
            <a:spLocks noGrp="1"/>
          </p:cNvSpPr>
          <p:nvPr>
            <p:ph type="body" sz="quarter" idx="96"/>
          </p:nvPr>
        </p:nvSpPr>
        <p:spPr>
          <a:xfrm>
            <a:off x="459674" y="14951552"/>
            <a:ext cx="10056813" cy="16644534"/>
          </a:xfrm>
        </p:spPr>
        <p:txBody>
          <a:bodyPr/>
          <a:lstStyle/>
          <a:p>
            <a:pPr>
              <a:lnSpc>
                <a:spcPct val="150000"/>
              </a:lnSpc>
            </a:pPr>
            <a:r>
              <a:rPr lang="en-US" sz="2000" dirty="0">
                <a:effectLst/>
                <a:latin typeface="Cambria" panose="02040503050406030204" pitchFamily="18" charset="0"/>
                <a:ea typeface="Cambria" panose="02040503050406030204" pitchFamily="18" charset="0"/>
                <a:cs typeface="Times New Roman" panose="02020603050405020304" pitchFamily="18" charset="0"/>
              </a:rPr>
              <a:t>The objectives of this study are; </a:t>
            </a:r>
          </a:p>
          <a:p>
            <a:pPr marL="457200" indent="-457200">
              <a:lnSpc>
                <a:spcPct val="150000"/>
              </a:lnSpc>
              <a:buAutoNum type="arabicPeriod"/>
            </a:pPr>
            <a:r>
              <a:rPr lang="en-US" sz="2000" dirty="0">
                <a:effectLst/>
                <a:latin typeface="Cambria" panose="02040503050406030204" pitchFamily="18" charset="0"/>
                <a:ea typeface="Cambria" panose="02040503050406030204" pitchFamily="18" charset="0"/>
                <a:cs typeface="Times New Roman" panose="02020603050405020304" pitchFamily="18" charset="0"/>
              </a:rPr>
              <a:t>Quantify vegetation composition and the soil seed bank over the first and second growing seasons following the low intensity ground fire on Round Bald, and </a:t>
            </a:r>
          </a:p>
          <a:p>
            <a:pPr marL="457200" indent="-457200">
              <a:lnSpc>
                <a:spcPct val="150000"/>
              </a:lnSpc>
              <a:buAutoNum type="arabicPeriod"/>
            </a:pPr>
            <a:r>
              <a:rPr lang="en-US" sz="2000" dirty="0">
                <a:effectLst/>
                <a:latin typeface="Cambria" panose="02040503050406030204" pitchFamily="18" charset="0"/>
                <a:ea typeface="Cambria" panose="02040503050406030204" pitchFamily="18" charset="0"/>
                <a:cs typeface="Times New Roman" panose="02020603050405020304" pitchFamily="18" charset="0"/>
              </a:rPr>
              <a:t>Propose methods to improve management for conservation of these rare ecosystem subtypes. </a:t>
            </a:r>
            <a:endParaRPr lang="en-US" sz="2000" dirty="0">
              <a:latin typeface="Cambria" panose="02040503050406030204" pitchFamily="18" charset="0"/>
              <a:ea typeface="Cambria" panose="02040503050406030204" pitchFamily="18" charset="0"/>
            </a:endParaRPr>
          </a:p>
          <a:p>
            <a:pPr>
              <a:lnSpc>
                <a:spcPct val="150000"/>
              </a:lnSpc>
            </a:pPr>
            <a:r>
              <a:rPr lang="en-US" sz="2000" dirty="0">
                <a:effectLst/>
                <a:latin typeface="Cambria" panose="02040503050406030204" pitchFamily="18" charset="0"/>
                <a:ea typeface="Cambria" panose="02040503050406030204" pitchFamily="18" charset="0"/>
                <a:cs typeface="Times New Roman" panose="02020603050405020304" pitchFamily="18" charset="0"/>
              </a:rPr>
              <a:t>The general question is, how has the low-intensity ground fire affected vegetation dynamics and are there management practices that could be gleaned from this disturbance? </a:t>
            </a:r>
          </a:p>
          <a:p>
            <a:pPr>
              <a:lnSpc>
                <a:spcPct val="150000"/>
              </a:lnSpc>
            </a:pPr>
            <a:r>
              <a:rPr lang="en-US" sz="2000" dirty="0">
                <a:effectLst/>
                <a:latin typeface="Cambria" panose="02040503050406030204" pitchFamily="18" charset="0"/>
                <a:ea typeface="Cambria" panose="02040503050406030204" pitchFamily="18" charset="0"/>
                <a:cs typeface="Times New Roman" panose="02020603050405020304" pitchFamily="18" charset="0"/>
              </a:rPr>
              <a:t>I expect that there is little to no decrease in the cover of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Rubus</a:t>
            </a:r>
            <a:r>
              <a:rPr lang="en-US" sz="2000" dirty="0">
                <a:effectLst/>
                <a:latin typeface="Cambria" panose="02040503050406030204" pitchFamily="18" charset="0"/>
                <a:ea typeface="Cambria" panose="02040503050406030204" pitchFamily="18" charset="0"/>
                <a:cs typeface="Times New Roman" panose="02020603050405020304" pitchFamily="18" charset="0"/>
              </a:rPr>
              <a:t> spp., likely there will be a slight increase in blackberry cover following slight scarification from the February 2022 ground fire.</a:t>
            </a: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r>
              <a:rPr lang="en-US" sz="2000" dirty="0">
                <a:effectLst/>
                <a:latin typeface="Cambria" panose="02040503050406030204" pitchFamily="18" charset="0"/>
                <a:ea typeface="Cambria" panose="02040503050406030204" pitchFamily="18" charset="0"/>
                <a:cs typeface="Times New Roman" panose="02020603050405020304" pitchFamily="18" charset="0"/>
              </a:rPr>
              <a:t>Figure 1. The effect of Fire on </a:t>
            </a:r>
            <a:r>
              <a:rPr lang="en-US" sz="2000" i="1" dirty="0">
                <a:effectLst/>
                <a:latin typeface="Cambria" panose="02040503050406030204" pitchFamily="18" charset="0"/>
                <a:ea typeface="Cambria" panose="02040503050406030204" pitchFamily="18" charset="0"/>
                <a:cs typeface="Times New Roman" panose="02020603050405020304" pitchFamily="18" charset="0"/>
              </a:rPr>
              <a:t>Rubus</a:t>
            </a:r>
            <a:r>
              <a:rPr lang="en-US" sz="2000" dirty="0">
                <a:effectLst/>
                <a:latin typeface="Cambria" panose="02040503050406030204" pitchFamily="18" charset="0"/>
                <a:ea typeface="Cambria" panose="02040503050406030204" pitchFamily="18" charset="0"/>
                <a:cs typeface="Times New Roman" panose="02020603050405020304" pitchFamily="18" charset="0"/>
              </a:rPr>
              <a:t> species with Plot as an interaction. Data are delimited as burned (Y) or unburned (N) and colored according to transect (1-4). </a:t>
            </a: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endParaRPr lang="en-US" sz="2000" dirty="0">
              <a:latin typeface="Cambria" panose="02040503050406030204" pitchFamily="18" charset="0"/>
              <a:ea typeface="Cambria" panose="02040503050406030204" pitchFamily="18" charset="0"/>
            </a:endParaRP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pPr>
              <a:lnSpc>
                <a:spcPct val="150000"/>
              </a:lnSpc>
            </a:pPr>
            <a:r>
              <a:rPr lang="en-US" sz="2000" dirty="0">
                <a:effectLst/>
                <a:latin typeface="Cambria" panose="02040503050406030204" pitchFamily="18" charset="0"/>
                <a:ea typeface="Cambria" panose="02040503050406030204" pitchFamily="18" charset="0"/>
                <a:cs typeface="Times New Roman" panose="02020603050405020304" pitchFamily="18" charset="0"/>
              </a:rPr>
              <a:t>Figure 2. The effect of Fire on Grass species with Plot as an interaction. Data are delimited as burned (Y) or unburned (N) and colored according to transect (1-4). </a:t>
            </a:r>
          </a:p>
          <a:p>
            <a:pPr>
              <a:lnSpc>
                <a:spcPct val="150000"/>
              </a:lnSpc>
            </a:pP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p>
            <a:endParaRPr lang="en-US" dirty="0"/>
          </a:p>
        </p:txBody>
      </p:sp>
      <p:sp>
        <p:nvSpPr>
          <p:cNvPr id="15" name="Text Placeholder 14">
            <a:extLst>
              <a:ext uri="{FF2B5EF4-FFF2-40B4-BE49-F238E27FC236}">
                <a16:creationId xmlns:a16="http://schemas.microsoft.com/office/drawing/2014/main" id="{C7A01ABD-16B3-794C-9223-819540E71DFD}"/>
              </a:ext>
            </a:extLst>
          </p:cNvPr>
          <p:cNvSpPr>
            <a:spLocks noGrp="1"/>
          </p:cNvSpPr>
          <p:nvPr>
            <p:ph type="body" sz="quarter" idx="150"/>
          </p:nvPr>
        </p:nvSpPr>
        <p:spPr/>
        <p:txBody>
          <a:bodyPr/>
          <a:lstStyle/>
          <a:p>
            <a:r>
              <a:rPr lang="en-US" dirty="0"/>
              <a:t>Western Carolina University Masters Student</a:t>
            </a:r>
          </a:p>
        </p:txBody>
      </p:sp>
      <p:sp>
        <p:nvSpPr>
          <p:cNvPr id="16" name="Text Placeholder 15">
            <a:extLst>
              <a:ext uri="{FF2B5EF4-FFF2-40B4-BE49-F238E27FC236}">
                <a16:creationId xmlns:a16="http://schemas.microsoft.com/office/drawing/2014/main" id="{92B7211F-F9BF-2341-8FA4-6BFFF71C3260}"/>
              </a:ext>
            </a:extLst>
          </p:cNvPr>
          <p:cNvSpPr>
            <a:spLocks noGrp="1"/>
          </p:cNvSpPr>
          <p:nvPr>
            <p:ph type="body" sz="quarter" idx="151"/>
          </p:nvPr>
        </p:nvSpPr>
        <p:spPr/>
        <p:txBody>
          <a:bodyPr/>
          <a:lstStyle/>
          <a:p>
            <a:r>
              <a:rPr lang="en-US" dirty="0"/>
              <a:t>J Ted Hillert</a:t>
            </a:r>
          </a:p>
        </p:txBody>
      </p:sp>
      <p:sp>
        <p:nvSpPr>
          <p:cNvPr id="17" name="Text Placeholder 16">
            <a:extLst>
              <a:ext uri="{FF2B5EF4-FFF2-40B4-BE49-F238E27FC236}">
                <a16:creationId xmlns:a16="http://schemas.microsoft.com/office/drawing/2014/main" id="{FA414139-9C25-2A4B-AABF-50AFEECB204B}"/>
              </a:ext>
            </a:extLst>
          </p:cNvPr>
          <p:cNvSpPr>
            <a:spLocks noGrp="1"/>
          </p:cNvSpPr>
          <p:nvPr>
            <p:ph type="body" sz="quarter" idx="153"/>
          </p:nvPr>
        </p:nvSpPr>
        <p:spPr/>
        <p:txBody>
          <a:bodyPr>
            <a:normAutofit lnSpcReduction="10000"/>
          </a:bodyPr>
          <a:lstStyle/>
          <a:p>
            <a:r>
              <a:rPr lang="en-US" dirty="0"/>
              <a:t>Vegetation Dynamics on Round Bald</a:t>
            </a:r>
          </a:p>
        </p:txBody>
      </p:sp>
      <p:pic>
        <p:nvPicPr>
          <p:cNvPr id="19" name="Picture 18" descr="Table&#10;&#10;Description automatically generated">
            <a:extLst>
              <a:ext uri="{FF2B5EF4-FFF2-40B4-BE49-F238E27FC236}">
                <a16:creationId xmlns:a16="http://schemas.microsoft.com/office/drawing/2014/main" id="{854BBA37-A357-D335-4174-2ADD7C39D6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4298489" y="11470452"/>
            <a:ext cx="5673511" cy="2969889"/>
          </a:xfrm>
          <a:prstGeom prst="rect">
            <a:avLst/>
          </a:prstGeom>
        </p:spPr>
      </p:pic>
      <p:pic>
        <p:nvPicPr>
          <p:cNvPr id="23" name="Picture 22" descr="Table&#10;&#10;Description automatically generated">
            <a:extLst>
              <a:ext uri="{FF2B5EF4-FFF2-40B4-BE49-F238E27FC236}">
                <a16:creationId xmlns:a16="http://schemas.microsoft.com/office/drawing/2014/main" id="{EF5C1366-A47E-CE33-6D0B-DD062D3ED7A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98489" y="8516826"/>
            <a:ext cx="5673511" cy="2953626"/>
          </a:xfrm>
          <a:prstGeom prst="rect">
            <a:avLst/>
          </a:prstGeom>
        </p:spPr>
      </p:pic>
      <p:pic>
        <p:nvPicPr>
          <p:cNvPr id="26" name="Picture 25" descr="Chart, scatter chart&#10;&#10;Description automatically generated">
            <a:extLst>
              <a:ext uri="{FF2B5EF4-FFF2-40B4-BE49-F238E27FC236}">
                <a16:creationId xmlns:a16="http://schemas.microsoft.com/office/drawing/2014/main" id="{0C7ED434-2D8E-EB6D-8030-50097A8878E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8142" y="25658492"/>
            <a:ext cx="4615098" cy="3283820"/>
          </a:xfrm>
          <a:prstGeom prst="rect">
            <a:avLst/>
          </a:prstGeom>
        </p:spPr>
      </p:pic>
      <p:pic>
        <p:nvPicPr>
          <p:cNvPr id="28" name="Picture 27" descr="Chart, scatter chart&#10;&#10;Description automatically generated">
            <a:extLst>
              <a:ext uri="{FF2B5EF4-FFF2-40B4-BE49-F238E27FC236}">
                <a16:creationId xmlns:a16="http://schemas.microsoft.com/office/drawing/2014/main" id="{877DFB78-10A6-F52D-F381-B50AEC5EA2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80531" y="20466217"/>
            <a:ext cx="4615098" cy="3251298"/>
          </a:xfrm>
          <a:prstGeom prst="rect">
            <a:avLst/>
          </a:prstGeom>
        </p:spPr>
      </p:pic>
      <p:pic>
        <p:nvPicPr>
          <p:cNvPr id="30" name="Picture 29" descr="Table&#10;&#10;Description automatically generated">
            <a:extLst>
              <a:ext uri="{FF2B5EF4-FFF2-40B4-BE49-F238E27FC236}">
                <a16:creationId xmlns:a16="http://schemas.microsoft.com/office/drawing/2014/main" id="{AA4F3CD9-034B-5C1D-B826-B657D2F1F19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508162" y="21022836"/>
            <a:ext cx="7250762" cy="4501965"/>
          </a:xfrm>
          <a:prstGeom prst="rect">
            <a:avLst/>
          </a:prstGeom>
        </p:spPr>
      </p:pic>
      <p:pic>
        <p:nvPicPr>
          <p:cNvPr id="32" name="Picture 31" descr="Table&#10;&#10;Description automatically generated">
            <a:extLst>
              <a:ext uri="{FF2B5EF4-FFF2-40B4-BE49-F238E27FC236}">
                <a16:creationId xmlns:a16="http://schemas.microsoft.com/office/drawing/2014/main" id="{40753081-7C2A-423F-3091-3E742CDEFBE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378298" y="16293644"/>
            <a:ext cx="7510491" cy="4501965"/>
          </a:xfrm>
          <a:prstGeom prst="rect">
            <a:avLst/>
          </a:prstGeom>
        </p:spPr>
      </p:pic>
      <p:pic>
        <p:nvPicPr>
          <p:cNvPr id="34" name="Picture 33" descr="Table&#10;&#10;Description automatically generated">
            <a:extLst>
              <a:ext uri="{FF2B5EF4-FFF2-40B4-BE49-F238E27FC236}">
                <a16:creationId xmlns:a16="http://schemas.microsoft.com/office/drawing/2014/main" id="{E0518B6A-23E9-BB17-82D9-6224294C2BB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3767688" y="25921033"/>
            <a:ext cx="6731710" cy="4501965"/>
          </a:xfrm>
          <a:prstGeom prst="rect">
            <a:avLst/>
          </a:prstGeom>
        </p:spPr>
      </p:pic>
    </p:spTree>
    <p:extLst>
      <p:ext uri="{BB962C8B-B14F-4D97-AF65-F5344CB8AC3E}">
        <p14:creationId xmlns:p14="http://schemas.microsoft.com/office/powerpoint/2010/main" val="107829246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2907</TotalTime>
  <Words>2294</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Calibri</vt:lpstr>
      <vt:lpstr>Cambria</vt:lpstr>
      <vt:lpstr>Helvetica</vt:lpstr>
      <vt:lpstr>Helvetica Light</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Jon Hillert</cp:lastModifiedBy>
  <cp:revision>80</cp:revision>
  <dcterms:created xsi:type="dcterms:W3CDTF">2012-02-03T19:11:35Z</dcterms:created>
  <dcterms:modified xsi:type="dcterms:W3CDTF">2023-03-15T11:33:49Z</dcterms:modified>
  <cp:category>Research poster templates</cp:category>
</cp:coreProperties>
</file>