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78" r:id="rId4"/>
    <p:sldId id="258" r:id="rId5"/>
    <p:sldId id="257" r:id="rId6"/>
    <p:sldId id="260" r:id="rId7"/>
    <p:sldId id="261" r:id="rId8"/>
    <p:sldId id="277" r:id="rId9"/>
    <p:sldId id="262" r:id="rId10"/>
    <p:sldId id="266" r:id="rId11"/>
    <p:sldId id="264" r:id="rId12"/>
    <p:sldId id="267" r:id="rId13"/>
    <p:sldId id="263" r:id="rId14"/>
    <p:sldId id="281" r:id="rId15"/>
    <p:sldId id="269" r:id="rId16"/>
    <p:sldId id="270" r:id="rId17"/>
    <p:sldId id="271" r:id="rId18"/>
    <p:sldId id="272" r:id="rId19"/>
    <p:sldId id="275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455" autoAdjust="0"/>
  </p:normalViewPr>
  <p:slideViewPr>
    <p:cSldViewPr snapToGrid="0">
      <p:cViewPr varScale="1">
        <p:scale>
          <a:sx n="79" d="100"/>
          <a:sy n="79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79CEE-07CC-4CDC-AD16-5AFBDB29E36E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E8C5A4-7D52-49EF-A219-188F4BF7F14D}">
      <dgm:prSet/>
      <dgm:spPr/>
      <dgm:t>
        <a:bodyPr/>
        <a:lstStyle/>
        <a:p>
          <a:r>
            <a:rPr lang="en-US" dirty="0"/>
            <a:t>Upper montane treeless meadows</a:t>
          </a:r>
        </a:p>
      </dgm:t>
    </dgm:pt>
    <dgm:pt modelId="{F6A87AD0-ABE7-4D45-8B68-64F57223B62B}" type="parTrans" cxnId="{092626C3-162F-459A-9E0D-809675EBF28B}">
      <dgm:prSet/>
      <dgm:spPr/>
      <dgm:t>
        <a:bodyPr/>
        <a:lstStyle/>
        <a:p>
          <a:endParaRPr lang="en-US"/>
        </a:p>
      </dgm:t>
    </dgm:pt>
    <dgm:pt modelId="{DEF6D413-4940-4D62-960D-94CA759BDE39}" type="sibTrans" cxnId="{092626C3-162F-459A-9E0D-809675EBF28B}">
      <dgm:prSet/>
      <dgm:spPr/>
      <dgm:t>
        <a:bodyPr/>
        <a:lstStyle/>
        <a:p>
          <a:endParaRPr lang="en-US"/>
        </a:p>
      </dgm:t>
    </dgm:pt>
    <dgm:pt modelId="{FC85BC15-7FFB-47E0-B7B3-39F61C6EC556}">
      <dgm:prSet/>
      <dgm:spPr/>
      <dgm:t>
        <a:bodyPr/>
        <a:lstStyle/>
        <a:p>
          <a:r>
            <a:rPr lang="en-US"/>
            <a:t>Host high floral and faunal diversity</a:t>
          </a:r>
        </a:p>
      </dgm:t>
    </dgm:pt>
    <dgm:pt modelId="{DD6AECCE-0E4D-44E9-9CA0-0EF0011B1AE4}" type="parTrans" cxnId="{A3C36FBA-62DD-4AE8-A83A-CEB0CD6B78BA}">
      <dgm:prSet/>
      <dgm:spPr/>
      <dgm:t>
        <a:bodyPr/>
        <a:lstStyle/>
        <a:p>
          <a:endParaRPr lang="en-US"/>
        </a:p>
      </dgm:t>
    </dgm:pt>
    <dgm:pt modelId="{359A91D5-23FE-46D8-BD0A-8D9885B6468A}" type="sibTrans" cxnId="{A3C36FBA-62DD-4AE8-A83A-CEB0CD6B78BA}">
      <dgm:prSet/>
      <dgm:spPr/>
      <dgm:t>
        <a:bodyPr/>
        <a:lstStyle/>
        <a:p>
          <a:endParaRPr lang="en-US"/>
        </a:p>
      </dgm:t>
    </dgm:pt>
    <dgm:pt modelId="{8DFF09DA-AD85-4790-81E2-BB1A1D8F5A74}">
      <dgm:prSet/>
      <dgm:spPr/>
      <dgm:t>
        <a:bodyPr/>
        <a:lstStyle/>
        <a:p>
          <a:r>
            <a:rPr lang="en-US" dirty="0"/>
            <a:t>Host to many rare endemic species</a:t>
          </a:r>
        </a:p>
      </dgm:t>
    </dgm:pt>
    <dgm:pt modelId="{96BAAEE3-8A9B-4FEC-8EC9-6EF3BFF9CC0B}" type="parTrans" cxnId="{6AF8DF0A-EDB6-4E5C-A27B-6554EE35A745}">
      <dgm:prSet/>
      <dgm:spPr/>
      <dgm:t>
        <a:bodyPr/>
        <a:lstStyle/>
        <a:p>
          <a:endParaRPr lang="en-US"/>
        </a:p>
      </dgm:t>
    </dgm:pt>
    <dgm:pt modelId="{E99C6EB6-41D2-4785-8196-9945B0699356}" type="sibTrans" cxnId="{6AF8DF0A-EDB6-4E5C-A27B-6554EE35A745}">
      <dgm:prSet/>
      <dgm:spPr/>
      <dgm:t>
        <a:bodyPr/>
        <a:lstStyle/>
        <a:p>
          <a:endParaRPr lang="en-US"/>
        </a:p>
      </dgm:t>
    </dgm:pt>
    <dgm:pt modelId="{F7BA088C-8A57-4B53-BD32-6AE08A213880}">
      <dgm:prSet/>
      <dgm:spPr/>
      <dgm:t>
        <a:bodyPr/>
        <a:lstStyle/>
        <a:p>
          <a:r>
            <a:rPr lang="en-US" i="1" dirty="0"/>
            <a:t>Lilium </a:t>
          </a:r>
          <a:r>
            <a:rPr lang="en-US" i="1" dirty="0" err="1"/>
            <a:t>grayi</a:t>
          </a:r>
          <a:r>
            <a:rPr lang="en-US" i="1" dirty="0"/>
            <a:t>		</a:t>
          </a:r>
          <a:r>
            <a:rPr lang="en-US" dirty="0"/>
            <a:t>Gray’s Lily</a:t>
          </a:r>
        </a:p>
      </dgm:t>
    </dgm:pt>
    <dgm:pt modelId="{1700475E-F537-44CC-8A0C-8B94C01FE45C}" type="parTrans" cxnId="{B3EBF735-F23E-431A-A2AC-3CD95D7B1AFB}">
      <dgm:prSet/>
      <dgm:spPr/>
      <dgm:t>
        <a:bodyPr/>
        <a:lstStyle/>
        <a:p>
          <a:endParaRPr lang="en-US"/>
        </a:p>
      </dgm:t>
    </dgm:pt>
    <dgm:pt modelId="{638B66AB-3BEE-4C0B-89DC-14BD7F4CB02E}" type="sibTrans" cxnId="{B3EBF735-F23E-431A-A2AC-3CD95D7B1AFB}">
      <dgm:prSet/>
      <dgm:spPr/>
      <dgm:t>
        <a:bodyPr/>
        <a:lstStyle/>
        <a:p>
          <a:endParaRPr lang="en-US"/>
        </a:p>
      </dgm:t>
    </dgm:pt>
    <dgm:pt modelId="{528FBF7B-7D43-4C47-B688-850C5E428A9D}">
      <dgm:prSet/>
      <dgm:spPr/>
      <dgm:t>
        <a:bodyPr/>
        <a:lstStyle/>
        <a:p>
          <a:r>
            <a:rPr lang="en-US" i="1" dirty="0" err="1"/>
            <a:t>Geum</a:t>
          </a:r>
          <a:r>
            <a:rPr lang="en-US" i="1" dirty="0"/>
            <a:t> </a:t>
          </a:r>
          <a:r>
            <a:rPr lang="en-US" i="1" dirty="0" err="1"/>
            <a:t>radiatum</a:t>
          </a:r>
          <a:r>
            <a:rPr lang="en-US" i="1" dirty="0"/>
            <a:t>		</a:t>
          </a:r>
          <a:r>
            <a:rPr lang="en-US" dirty="0"/>
            <a:t>Spreading Avens</a:t>
          </a:r>
        </a:p>
      </dgm:t>
    </dgm:pt>
    <dgm:pt modelId="{CF2634BB-787C-418C-907F-EED68BEFF653}" type="parTrans" cxnId="{8D02B3F6-28AA-4FD8-8075-C725BE36639E}">
      <dgm:prSet/>
      <dgm:spPr/>
      <dgm:t>
        <a:bodyPr/>
        <a:lstStyle/>
        <a:p>
          <a:endParaRPr lang="en-US"/>
        </a:p>
      </dgm:t>
    </dgm:pt>
    <dgm:pt modelId="{661CDCF3-7C4A-4968-99F9-D14A461091E8}" type="sibTrans" cxnId="{8D02B3F6-28AA-4FD8-8075-C725BE36639E}">
      <dgm:prSet/>
      <dgm:spPr/>
      <dgm:t>
        <a:bodyPr/>
        <a:lstStyle/>
        <a:p>
          <a:endParaRPr lang="en-US"/>
        </a:p>
      </dgm:t>
    </dgm:pt>
    <dgm:pt modelId="{238D7768-99F5-4108-8CEC-90E78EEBC0E9}">
      <dgm:prSet/>
      <dgm:spPr/>
      <dgm:t>
        <a:bodyPr/>
        <a:lstStyle/>
        <a:p>
          <a:r>
            <a:rPr lang="en-US" i="1" dirty="0" err="1"/>
            <a:t>Carex</a:t>
          </a:r>
          <a:r>
            <a:rPr lang="en-US" i="1" dirty="0"/>
            <a:t> </a:t>
          </a:r>
          <a:r>
            <a:rPr lang="en-US" i="1" dirty="0" err="1"/>
            <a:t>roanensis</a:t>
          </a:r>
          <a:r>
            <a:rPr lang="en-US" i="1" dirty="0"/>
            <a:t>		</a:t>
          </a:r>
          <a:r>
            <a:rPr lang="en-US" dirty="0"/>
            <a:t>Roan Sedge</a:t>
          </a:r>
        </a:p>
      </dgm:t>
    </dgm:pt>
    <dgm:pt modelId="{1F8D229E-2EB2-45E0-B81E-E53789A48460}" type="parTrans" cxnId="{9D012787-24CB-44E1-B8B8-2701E72FEF6C}">
      <dgm:prSet/>
      <dgm:spPr/>
      <dgm:t>
        <a:bodyPr/>
        <a:lstStyle/>
        <a:p>
          <a:endParaRPr lang="en-US"/>
        </a:p>
      </dgm:t>
    </dgm:pt>
    <dgm:pt modelId="{7E6EC0B1-ECA1-48B1-9929-EDEE57B1EDE8}" type="sibTrans" cxnId="{9D012787-24CB-44E1-B8B8-2701E72FEF6C}">
      <dgm:prSet/>
      <dgm:spPr/>
      <dgm:t>
        <a:bodyPr/>
        <a:lstStyle/>
        <a:p>
          <a:endParaRPr lang="en-US"/>
        </a:p>
      </dgm:t>
    </dgm:pt>
    <dgm:pt modelId="{E51B1CC7-408E-46B4-9524-0190EE6547CF}">
      <dgm:prSet/>
      <dgm:spPr/>
      <dgm:t>
        <a:bodyPr/>
        <a:lstStyle/>
        <a:p>
          <a:r>
            <a:rPr lang="en-US" i="0" dirty="0"/>
            <a:t>Either natural ecosystems or anthropogenic in origin </a:t>
          </a:r>
        </a:p>
      </dgm:t>
    </dgm:pt>
    <dgm:pt modelId="{ACB4E37E-5E51-47E2-80BE-22DDCE66CB3C}" type="parTrans" cxnId="{5836338D-A355-4B38-B601-0B848CF9A1D3}">
      <dgm:prSet/>
      <dgm:spPr/>
      <dgm:t>
        <a:bodyPr/>
        <a:lstStyle/>
        <a:p>
          <a:endParaRPr lang="en-US"/>
        </a:p>
      </dgm:t>
    </dgm:pt>
    <dgm:pt modelId="{4BC3F905-2838-43F6-AA79-35479401980A}" type="sibTrans" cxnId="{5836338D-A355-4B38-B601-0B848CF9A1D3}">
      <dgm:prSet/>
      <dgm:spPr/>
      <dgm:t>
        <a:bodyPr/>
        <a:lstStyle/>
        <a:p>
          <a:endParaRPr lang="en-US"/>
        </a:p>
      </dgm:t>
    </dgm:pt>
    <dgm:pt modelId="{77E363DD-BC9D-4DB1-AEBE-E86F40087853}">
      <dgm:prSet/>
      <dgm:spPr/>
      <dgm:t>
        <a:bodyPr/>
        <a:lstStyle/>
        <a:p>
          <a:r>
            <a:rPr lang="en-US"/>
            <a:t>Panoramic views of surrounding mountain ranges</a:t>
          </a:r>
          <a:endParaRPr lang="en-US" dirty="0"/>
        </a:p>
      </dgm:t>
    </dgm:pt>
    <dgm:pt modelId="{0FF025F2-4D83-42E7-8E0B-2B20C1611D93}" type="parTrans" cxnId="{F3979C61-60C8-40FC-A832-58707520D750}">
      <dgm:prSet/>
      <dgm:spPr/>
    </dgm:pt>
    <dgm:pt modelId="{914D8A5C-2AFC-4AB3-94E1-7A389ABB9CD7}" type="sibTrans" cxnId="{F3979C61-60C8-40FC-A832-58707520D750}">
      <dgm:prSet/>
      <dgm:spPr/>
    </dgm:pt>
    <dgm:pt modelId="{B3DD4BD3-D80E-4254-B254-7187470C7E4E}" type="pres">
      <dgm:prSet presAssocID="{6FF79CEE-07CC-4CDC-AD16-5AFBDB29E36E}" presName="Name0" presStyleCnt="0">
        <dgm:presLayoutVars>
          <dgm:dir/>
          <dgm:animLvl val="lvl"/>
          <dgm:resizeHandles val="exact"/>
        </dgm:presLayoutVars>
      </dgm:prSet>
      <dgm:spPr/>
    </dgm:pt>
    <dgm:pt modelId="{CD1042FB-715F-4970-9869-105ED8B3CEFF}" type="pres">
      <dgm:prSet presAssocID="{64E8C5A4-7D52-49EF-A219-188F4BF7F14D}" presName="linNode" presStyleCnt="0"/>
      <dgm:spPr/>
    </dgm:pt>
    <dgm:pt modelId="{9DD9015E-2EB8-4F0B-8816-6EC949CBFC4A}" type="pres">
      <dgm:prSet presAssocID="{64E8C5A4-7D52-49EF-A219-188F4BF7F14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0DBA424-1DDE-491E-88CF-E05DFAE32B93}" type="pres">
      <dgm:prSet presAssocID="{DEF6D413-4940-4D62-960D-94CA759BDE39}" presName="sp" presStyleCnt="0"/>
      <dgm:spPr/>
    </dgm:pt>
    <dgm:pt modelId="{FD3CDB80-424A-45C6-8DDE-2E8177CFA228}" type="pres">
      <dgm:prSet presAssocID="{FC85BC15-7FFB-47E0-B7B3-39F61C6EC556}" presName="linNode" presStyleCnt="0"/>
      <dgm:spPr/>
    </dgm:pt>
    <dgm:pt modelId="{3321C700-00DD-4722-A661-B0DD08D623C4}" type="pres">
      <dgm:prSet presAssocID="{FC85BC15-7FFB-47E0-B7B3-39F61C6EC55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8AD93DB-2A2F-4663-B6B9-0BE8E5E448F8}" type="pres">
      <dgm:prSet presAssocID="{359A91D5-23FE-46D8-BD0A-8D9885B6468A}" presName="sp" presStyleCnt="0"/>
      <dgm:spPr/>
    </dgm:pt>
    <dgm:pt modelId="{049EFD01-967F-4425-A411-D57AD401B1C9}" type="pres">
      <dgm:prSet presAssocID="{8DFF09DA-AD85-4790-81E2-BB1A1D8F5A74}" presName="linNode" presStyleCnt="0"/>
      <dgm:spPr/>
    </dgm:pt>
    <dgm:pt modelId="{4A671D66-B39B-4EC0-8022-E6C733CFA670}" type="pres">
      <dgm:prSet presAssocID="{8DFF09DA-AD85-4790-81E2-BB1A1D8F5A7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9BBB7F-5B93-433A-A08C-53F885CCEFD7}" type="pres">
      <dgm:prSet presAssocID="{8DFF09DA-AD85-4790-81E2-BB1A1D8F5A74}" presName="descendantText" presStyleLbl="alignAccFollowNode1" presStyleIdx="0" presStyleCnt="1">
        <dgm:presLayoutVars>
          <dgm:bulletEnabled val="1"/>
        </dgm:presLayoutVars>
      </dgm:prSet>
      <dgm:spPr/>
    </dgm:pt>
    <dgm:pt modelId="{504E8B22-D1A9-4FB7-A9CB-3D28DCAC7C35}" type="pres">
      <dgm:prSet presAssocID="{E99C6EB6-41D2-4785-8196-9945B0699356}" presName="sp" presStyleCnt="0"/>
      <dgm:spPr/>
    </dgm:pt>
    <dgm:pt modelId="{839C0D6B-555F-478C-B4C2-685089F05BAE}" type="pres">
      <dgm:prSet presAssocID="{77E363DD-BC9D-4DB1-AEBE-E86F40087853}" presName="linNode" presStyleCnt="0"/>
      <dgm:spPr/>
    </dgm:pt>
    <dgm:pt modelId="{21E65D23-0721-49EF-9AE9-F681631DCBA0}" type="pres">
      <dgm:prSet presAssocID="{77E363DD-BC9D-4DB1-AEBE-E86F4008785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0407E87-EFBD-4373-99B8-7E3613EBFA43}" type="pres">
      <dgm:prSet presAssocID="{914D8A5C-2AFC-4AB3-94E1-7A389ABB9CD7}" presName="sp" presStyleCnt="0"/>
      <dgm:spPr/>
    </dgm:pt>
    <dgm:pt modelId="{E2224026-E06A-426A-97CC-544C8B893D31}" type="pres">
      <dgm:prSet presAssocID="{E51B1CC7-408E-46B4-9524-0190EE6547CF}" presName="linNode" presStyleCnt="0"/>
      <dgm:spPr/>
    </dgm:pt>
    <dgm:pt modelId="{B0C2672F-7357-4269-8CF7-980CE01117C6}" type="pres">
      <dgm:prSet presAssocID="{E51B1CC7-408E-46B4-9524-0190EE6547C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F8DF0A-EDB6-4E5C-A27B-6554EE35A745}" srcId="{6FF79CEE-07CC-4CDC-AD16-5AFBDB29E36E}" destId="{8DFF09DA-AD85-4790-81E2-BB1A1D8F5A74}" srcOrd="2" destOrd="0" parTransId="{96BAAEE3-8A9B-4FEC-8EC9-6EF3BFF9CC0B}" sibTransId="{E99C6EB6-41D2-4785-8196-9945B0699356}"/>
    <dgm:cxn modelId="{1476C133-17E9-460F-A688-22EF57BA58DD}" type="presOf" srcId="{6FF79CEE-07CC-4CDC-AD16-5AFBDB29E36E}" destId="{B3DD4BD3-D80E-4254-B254-7187470C7E4E}" srcOrd="0" destOrd="0" presId="urn:microsoft.com/office/officeart/2005/8/layout/vList5"/>
    <dgm:cxn modelId="{B3EBF735-F23E-431A-A2AC-3CD95D7B1AFB}" srcId="{8DFF09DA-AD85-4790-81E2-BB1A1D8F5A74}" destId="{F7BA088C-8A57-4B53-BD32-6AE08A213880}" srcOrd="0" destOrd="0" parTransId="{1700475E-F537-44CC-8A0C-8B94C01FE45C}" sibTransId="{638B66AB-3BEE-4C0B-89DC-14BD7F4CB02E}"/>
    <dgm:cxn modelId="{EE71AA37-AB83-4809-9ADB-57C297A1836D}" type="presOf" srcId="{64E8C5A4-7D52-49EF-A219-188F4BF7F14D}" destId="{9DD9015E-2EB8-4F0B-8816-6EC949CBFC4A}" srcOrd="0" destOrd="0" presId="urn:microsoft.com/office/officeart/2005/8/layout/vList5"/>
    <dgm:cxn modelId="{D403EB3F-7D4C-40B9-830D-69CC8629D03F}" type="presOf" srcId="{8DFF09DA-AD85-4790-81E2-BB1A1D8F5A74}" destId="{4A671D66-B39B-4EC0-8022-E6C733CFA670}" srcOrd="0" destOrd="0" presId="urn:microsoft.com/office/officeart/2005/8/layout/vList5"/>
    <dgm:cxn modelId="{F3979C61-60C8-40FC-A832-58707520D750}" srcId="{6FF79CEE-07CC-4CDC-AD16-5AFBDB29E36E}" destId="{77E363DD-BC9D-4DB1-AEBE-E86F40087853}" srcOrd="3" destOrd="0" parTransId="{0FF025F2-4D83-42E7-8E0B-2B20C1611D93}" sibTransId="{914D8A5C-2AFC-4AB3-94E1-7A389ABB9CD7}"/>
    <dgm:cxn modelId="{27A01476-321E-4B79-BC96-04509596B42E}" type="presOf" srcId="{FC85BC15-7FFB-47E0-B7B3-39F61C6EC556}" destId="{3321C700-00DD-4722-A661-B0DD08D623C4}" srcOrd="0" destOrd="0" presId="urn:microsoft.com/office/officeart/2005/8/layout/vList5"/>
    <dgm:cxn modelId="{132C7179-3522-4F86-A3A1-6B38BEFB5771}" type="presOf" srcId="{528FBF7B-7D43-4C47-B688-850C5E428A9D}" destId="{829BBB7F-5B93-433A-A08C-53F885CCEFD7}" srcOrd="0" destOrd="1" presId="urn:microsoft.com/office/officeart/2005/8/layout/vList5"/>
    <dgm:cxn modelId="{5E7A2E7F-583B-416F-BA6D-357695A68642}" type="presOf" srcId="{77E363DD-BC9D-4DB1-AEBE-E86F40087853}" destId="{21E65D23-0721-49EF-9AE9-F681631DCBA0}" srcOrd="0" destOrd="0" presId="urn:microsoft.com/office/officeart/2005/8/layout/vList5"/>
    <dgm:cxn modelId="{9D012787-24CB-44E1-B8B8-2701E72FEF6C}" srcId="{8DFF09DA-AD85-4790-81E2-BB1A1D8F5A74}" destId="{238D7768-99F5-4108-8CEC-90E78EEBC0E9}" srcOrd="2" destOrd="0" parTransId="{1F8D229E-2EB2-45E0-B81E-E53789A48460}" sibTransId="{7E6EC0B1-ECA1-48B1-9929-EDEE57B1EDE8}"/>
    <dgm:cxn modelId="{C337348A-9FFC-4B4A-B05F-E4C7836EA26D}" type="presOf" srcId="{238D7768-99F5-4108-8CEC-90E78EEBC0E9}" destId="{829BBB7F-5B93-433A-A08C-53F885CCEFD7}" srcOrd="0" destOrd="2" presId="urn:microsoft.com/office/officeart/2005/8/layout/vList5"/>
    <dgm:cxn modelId="{5836338D-A355-4B38-B601-0B848CF9A1D3}" srcId="{6FF79CEE-07CC-4CDC-AD16-5AFBDB29E36E}" destId="{E51B1CC7-408E-46B4-9524-0190EE6547CF}" srcOrd="4" destOrd="0" parTransId="{ACB4E37E-5E51-47E2-80BE-22DDCE66CB3C}" sibTransId="{4BC3F905-2838-43F6-AA79-35479401980A}"/>
    <dgm:cxn modelId="{A3C36FBA-62DD-4AE8-A83A-CEB0CD6B78BA}" srcId="{6FF79CEE-07CC-4CDC-AD16-5AFBDB29E36E}" destId="{FC85BC15-7FFB-47E0-B7B3-39F61C6EC556}" srcOrd="1" destOrd="0" parTransId="{DD6AECCE-0E4D-44E9-9CA0-0EF0011B1AE4}" sibTransId="{359A91D5-23FE-46D8-BD0A-8D9885B6468A}"/>
    <dgm:cxn modelId="{092626C3-162F-459A-9E0D-809675EBF28B}" srcId="{6FF79CEE-07CC-4CDC-AD16-5AFBDB29E36E}" destId="{64E8C5A4-7D52-49EF-A219-188F4BF7F14D}" srcOrd="0" destOrd="0" parTransId="{F6A87AD0-ABE7-4D45-8B68-64F57223B62B}" sibTransId="{DEF6D413-4940-4D62-960D-94CA759BDE39}"/>
    <dgm:cxn modelId="{F06E81D3-3685-494A-854D-F516AF6AE9D2}" type="presOf" srcId="{E51B1CC7-408E-46B4-9524-0190EE6547CF}" destId="{B0C2672F-7357-4269-8CF7-980CE01117C6}" srcOrd="0" destOrd="0" presId="urn:microsoft.com/office/officeart/2005/8/layout/vList5"/>
    <dgm:cxn modelId="{B3B2B1F5-3024-426E-94DD-7A2F526D45E6}" type="presOf" srcId="{F7BA088C-8A57-4B53-BD32-6AE08A213880}" destId="{829BBB7F-5B93-433A-A08C-53F885CCEFD7}" srcOrd="0" destOrd="0" presId="urn:microsoft.com/office/officeart/2005/8/layout/vList5"/>
    <dgm:cxn modelId="{8D02B3F6-28AA-4FD8-8075-C725BE36639E}" srcId="{8DFF09DA-AD85-4790-81E2-BB1A1D8F5A74}" destId="{528FBF7B-7D43-4C47-B688-850C5E428A9D}" srcOrd="1" destOrd="0" parTransId="{CF2634BB-787C-418C-907F-EED68BEFF653}" sibTransId="{661CDCF3-7C4A-4968-99F9-D14A461091E8}"/>
    <dgm:cxn modelId="{CC57FCA2-E8BE-423B-B09D-3055361BA1AD}" type="presParOf" srcId="{B3DD4BD3-D80E-4254-B254-7187470C7E4E}" destId="{CD1042FB-715F-4970-9869-105ED8B3CEFF}" srcOrd="0" destOrd="0" presId="urn:microsoft.com/office/officeart/2005/8/layout/vList5"/>
    <dgm:cxn modelId="{497C38E8-3B8F-4F34-A138-82B2E8885FF6}" type="presParOf" srcId="{CD1042FB-715F-4970-9869-105ED8B3CEFF}" destId="{9DD9015E-2EB8-4F0B-8816-6EC949CBFC4A}" srcOrd="0" destOrd="0" presId="urn:microsoft.com/office/officeart/2005/8/layout/vList5"/>
    <dgm:cxn modelId="{E09C7B95-88EC-4687-AA04-2A903B31161A}" type="presParOf" srcId="{B3DD4BD3-D80E-4254-B254-7187470C7E4E}" destId="{40DBA424-1DDE-491E-88CF-E05DFAE32B93}" srcOrd="1" destOrd="0" presId="urn:microsoft.com/office/officeart/2005/8/layout/vList5"/>
    <dgm:cxn modelId="{CB9D901D-760E-4849-AF16-9AFFF455B243}" type="presParOf" srcId="{B3DD4BD3-D80E-4254-B254-7187470C7E4E}" destId="{FD3CDB80-424A-45C6-8DDE-2E8177CFA228}" srcOrd="2" destOrd="0" presId="urn:microsoft.com/office/officeart/2005/8/layout/vList5"/>
    <dgm:cxn modelId="{4240C830-FE9E-4BA6-89DD-F41F4A279A78}" type="presParOf" srcId="{FD3CDB80-424A-45C6-8DDE-2E8177CFA228}" destId="{3321C700-00DD-4722-A661-B0DD08D623C4}" srcOrd="0" destOrd="0" presId="urn:microsoft.com/office/officeart/2005/8/layout/vList5"/>
    <dgm:cxn modelId="{D36AF1A8-58CD-4388-86CD-32EFEEBDBB81}" type="presParOf" srcId="{B3DD4BD3-D80E-4254-B254-7187470C7E4E}" destId="{68AD93DB-2A2F-4663-B6B9-0BE8E5E448F8}" srcOrd="3" destOrd="0" presId="urn:microsoft.com/office/officeart/2005/8/layout/vList5"/>
    <dgm:cxn modelId="{2D71DB38-376B-4E15-8F8D-BBC36C36CB2D}" type="presParOf" srcId="{B3DD4BD3-D80E-4254-B254-7187470C7E4E}" destId="{049EFD01-967F-4425-A411-D57AD401B1C9}" srcOrd="4" destOrd="0" presId="urn:microsoft.com/office/officeart/2005/8/layout/vList5"/>
    <dgm:cxn modelId="{A5E50BB8-E5FC-4426-AD76-13281BCA2900}" type="presParOf" srcId="{049EFD01-967F-4425-A411-D57AD401B1C9}" destId="{4A671D66-B39B-4EC0-8022-E6C733CFA670}" srcOrd="0" destOrd="0" presId="urn:microsoft.com/office/officeart/2005/8/layout/vList5"/>
    <dgm:cxn modelId="{5C6C7231-A63B-42E1-ABAE-DBF48B9288EC}" type="presParOf" srcId="{049EFD01-967F-4425-A411-D57AD401B1C9}" destId="{829BBB7F-5B93-433A-A08C-53F885CCEFD7}" srcOrd="1" destOrd="0" presId="urn:microsoft.com/office/officeart/2005/8/layout/vList5"/>
    <dgm:cxn modelId="{7BFFCA34-E4F2-488C-96FB-49CE6628A0E7}" type="presParOf" srcId="{B3DD4BD3-D80E-4254-B254-7187470C7E4E}" destId="{504E8B22-D1A9-4FB7-A9CB-3D28DCAC7C35}" srcOrd="5" destOrd="0" presId="urn:microsoft.com/office/officeart/2005/8/layout/vList5"/>
    <dgm:cxn modelId="{E6918F59-2835-49AC-9EBF-AE79E40A77F1}" type="presParOf" srcId="{B3DD4BD3-D80E-4254-B254-7187470C7E4E}" destId="{839C0D6B-555F-478C-B4C2-685089F05BAE}" srcOrd="6" destOrd="0" presId="urn:microsoft.com/office/officeart/2005/8/layout/vList5"/>
    <dgm:cxn modelId="{8BCEDA3D-27BE-4235-96EC-7B99D08E2922}" type="presParOf" srcId="{839C0D6B-555F-478C-B4C2-685089F05BAE}" destId="{21E65D23-0721-49EF-9AE9-F681631DCBA0}" srcOrd="0" destOrd="0" presId="urn:microsoft.com/office/officeart/2005/8/layout/vList5"/>
    <dgm:cxn modelId="{D9670C0B-C806-47AD-91E5-00220EA5DEF8}" type="presParOf" srcId="{B3DD4BD3-D80E-4254-B254-7187470C7E4E}" destId="{D0407E87-EFBD-4373-99B8-7E3613EBFA43}" srcOrd="7" destOrd="0" presId="urn:microsoft.com/office/officeart/2005/8/layout/vList5"/>
    <dgm:cxn modelId="{7893DF38-3D7B-4E14-9EEA-834AC893CD29}" type="presParOf" srcId="{B3DD4BD3-D80E-4254-B254-7187470C7E4E}" destId="{E2224026-E06A-426A-97CC-544C8B893D31}" srcOrd="8" destOrd="0" presId="urn:microsoft.com/office/officeart/2005/8/layout/vList5"/>
    <dgm:cxn modelId="{55185E53-EDB2-4E07-B728-7FF1E9E6DEBB}" type="presParOf" srcId="{E2224026-E06A-426A-97CC-544C8B893D31}" destId="{B0C2672F-7357-4269-8CF7-980CE01117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086D80-6870-4F96-AEA4-8979C3E05DD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D56FF4-AE0D-447C-88F3-C037FB3F9570}">
      <dgm:prSet/>
      <dgm:spPr/>
      <dgm:t>
        <a:bodyPr/>
        <a:lstStyle/>
        <a:p>
          <a:r>
            <a:rPr lang="en-US" dirty="0"/>
            <a:t>Divided into four transects that run north to south with the Appalachian Trail as the central line</a:t>
          </a:r>
        </a:p>
      </dgm:t>
    </dgm:pt>
    <dgm:pt modelId="{F223F2E1-026C-4C1E-9EA0-B55E97D08399}" type="parTrans" cxnId="{4F243149-985C-4AB0-B00F-FB14DFEF19E4}">
      <dgm:prSet/>
      <dgm:spPr/>
      <dgm:t>
        <a:bodyPr/>
        <a:lstStyle/>
        <a:p>
          <a:endParaRPr lang="en-US"/>
        </a:p>
      </dgm:t>
    </dgm:pt>
    <dgm:pt modelId="{2A689E84-455F-4F50-AFBB-8CD4E8B1D97B}" type="sibTrans" cxnId="{4F243149-985C-4AB0-B00F-FB14DFEF19E4}">
      <dgm:prSet/>
      <dgm:spPr/>
      <dgm:t>
        <a:bodyPr/>
        <a:lstStyle/>
        <a:p>
          <a:endParaRPr lang="en-US"/>
        </a:p>
      </dgm:t>
    </dgm:pt>
    <dgm:pt modelId="{8AAA0F51-D720-4A40-84B1-7125C44CBB64}">
      <dgm:prSet/>
      <dgm:spPr/>
      <dgm:t>
        <a:bodyPr/>
        <a:lstStyle/>
        <a:p>
          <a:r>
            <a:rPr lang="en-US"/>
            <a:t>Each transect is 150 meters apart following Stokes and Horton (2022)</a:t>
          </a:r>
        </a:p>
      </dgm:t>
    </dgm:pt>
    <dgm:pt modelId="{D70ABEC2-E93C-4226-B55F-020A2EFEC41B}" type="parTrans" cxnId="{F2C643B3-A319-41A0-8325-AD54089FE0E3}">
      <dgm:prSet/>
      <dgm:spPr/>
      <dgm:t>
        <a:bodyPr/>
        <a:lstStyle/>
        <a:p>
          <a:endParaRPr lang="en-US"/>
        </a:p>
      </dgm:t>
    </dgm:pt>
    <dgm:pt modelId="{49440194-35D3-461F-B039-5503B093FC5F}" type="sibTrans" cxnId="{F2C643B3-A319-41A0-8325-AD54089FE0E3}">
      <dgm:prSet/>
      <dgm:spPr/>
      <dgm:t>
        <a:bodyPr/>
        <a:lstStyle/>
        <a:p>
          <a:endParaRPr lang="en-US"/>
        </a:p>
      </dgm:t>
    </dgm:pt>
    <dgm:pt modelId="{11AB638D-5D50-4619-BFA2-556AD63F2127}">
      <dgm:prSet/>
      <dgm:spPr/>
      <dgm:t>
        <a:bodyPr/>
        <a:lstStyle/>
        <a:p>
          <a:r>
            <a:rPr lang="en-US" dirty="0"/>
            <a:t>Plots were sampled every 8-12 meters along each transect and were within 2 meters of the GPS points laid out by Stokes and Horton in 2020</a:t>
          </a:r>
        </a:p>
      </dgm:t>
    </dgm:pt>
    <dgm:pt modelId="{9FAEE393-6028-49C7-9CEA-7940ED59F750}" type="parTrans" cxnId="{1EC62288-EB27-49CC-844E-81FAE48BB023}">
      <dgm:prSet/>
      <dgm:spPr/>
      <dgm:t>
        <a:bodyPr/>
        <a:lstStyle/>
        <a:p>
          <a:endParaRPr lang="en-US"/>
        </a:p>
      </dgm:t>
    </dgm:pt>
    <dgm:pt modelId="{B28648C8-D6D3-4A7B-AECD-AFED4E3227E3}" type="sibTrans" cxnId="{1EC62288-EB27-49CC-844E-81FAE48BB023}">
      <dgm:prSet/>
      <dgm:spPr/>
      <dgm:t>
        <a:bodyPr/>
        <a:lstStyle/>
        <a:p>
          <a:endParaRPr lang="en-US"/>
        </a:p>
      </dgm:t>
    </dgm:pt>
    <dgm:pt modelId="{C54D9307-6398-4D5D-82D4-077DA83D248F}">
      <dgm:prSet/>
      <dgm:spPr/>
      <dgm:t>
        <a:bodyPr/>
        <a:lstStyle/>
        <a:p>
          <a:r>
            <a:rPr lang="en-US"/>
            <a:t>Each plot was divided into 100 equal sized squares by a 1x1 square meter quadrat</a:t>
          </a:r>
        </a:p>
      </dgm:t>
    </dgm:pt>
    <dgm:pt modelId="{D280F645-E4B3-4634-9B20-8AC73E437882}" type="parTrans" cxnId="{79506F9E-ECCA-4541-8A7A-FDD0411B86B7}">
      <dgm:prSet/>
      <dgm:spPr/>
      <dgm:t>
        <a:bodyPr/>
        <a:lstStyle/>
        <a:p>
          <a:endParaRPr lang="en-US"/>
        </a:p>
      </dgm:t>
    </dgm:pt>
    <dgm:pt modelId="{07E3E78B-7813-46AA-A0E4-95AB71BB2C6A}" type="sibTrans" cxnId="{79506F9E-ECCA-4541-8A7A-FDD0411B86B7}">
      <dgm:prSet/>
      <dgm:spPr/>
      <dgm:t>
        <a:bodyPr/>
        <a:lstStyle/>
        <a:p>
          <a:endParaRPr lang="en-US"/>
        </a:p>
      </dgm:t>
    </dgm:pt>
    <dgm:pt modelId="{94F357A1-55C4-45C4-B930-24FEA87827B5}">
      <dgm:prSet/>
      <dgm:spPr/>
      <dgm:t>
        <a:bodyPr/>
        <a:lstStyle/>
        <a:p>
          <a:r>
            <a:rPr lang="en-US"/>
            <a:t>Functional vegetation groups were identified and recorded </a:t>
          </a:r>
        </a:p>
      </dgm:t>
    </dgm:pt>
    <dgm:pt modelId="{72AEDFDC-5030-489C-A4D3-934DA39D9814}" type="parTrans" cxnId="{345930C9-C8A9-44E1-ADCC-8485454DFA3C}">
      <dgm:prSet/>
      <dgm:spPr/>
      <dgm:t>
        <a:bodyPr/>
        <a:lstStyle/>
        <a:p>
          <a:endParaRPr lang="en-US"/>
        </a:p>
      </dgm:t>
    </dgm:pt>
    <dgm:pt modelId="{AA172052-36B3-44E1-879C-5474A6D5CFEB}" type="sibTrans" cxnId="{345930C9-C8A9-44E1-ADCC-8485454DFA3C}">
      <dgm:prSet/>
      <dgm:spPr/>
      <dgm:t>
        <a:bodyPr/>
        <a:lstStyle/>
        <a:p>
          <a:endParaRPr lang="en-US"/>
        </a:p>
      </dgm:t>
    </dgm:pt>
    <dgm:pt modelId="{455F7802-8ACB-4B98-B5CC-C799F4B95163}">
      <dgm:prSet/>
      <dgm:spPr/>
      <dgm:t>
        <a:bodyPr/>
        <a:lstStyle/>
        <a:p>
          <a:r>
            <a:rPr lang="en-US"/>
            <a:t>Grass, Sedge, </a:t>
          </a:r>
          <a:r>
            <a:rPr lang="en-US" i="1"/>
            <a:t>Rubus</a:t>
          </a:r>
          <a:r>
            <a:rPr lang="en-US"/>
            <a:t>, </a:t>
          </a:r>
          <a:r>
            <a:rPr lang="en-US" i="1"/>
            <a:t>Vaccinium, Rhododendron, </a:t>
          </a:r>
          <a:r>
            <a:rPr lang="en-US"/>
            <a:t>forb, etc.</a:t>
          </a:r>
        </a:p>
      </dgm:t>
    </dgm:pt>
    <dgm:pt modelId="{426E5E19-1FF9-4390-9A49-31EA36ABD009}" type="parTrans" cxnId="{6C5E9F34-7C08-4401-BFB7-A63461100575}">
      <dgm:prSet/>
      <dgm:spPr/>
      <dgm:t>
        <a:bodyPr/>
        <a:lstStyle/>
        <a:p>
          <a:endParaRPr lang="en-US"/>
        </a:p>
      </dgm:t>
    </dgm:pt>
    <dgm:pt modelId="{B6ED62C1-E4C1-40E9-BAEB-8DC30B6D711F}" type="sibTrans" cxnId="{6C5E9F34-7C08-4401-BFB7-A63461100575}">
      <dgm:prSet/>
      <dgm:spPr/>
      <dgm:t>
        <a:bodyPr/>
        <a:lstStyle/>
        <a:p>
          <a:endParaRPr lang="en-US"/>
        </a:p>
      </dgm:t>
    </dgm:pt>
    <dgm:pt modelId="{3550BCCC-A11A-4EEB-88A8-13545E107908}">
      <dgm:prSet/>
      <dgm:spPr/>
      <dgm:t>
        <a:bodyPr/>
        <a:lstStyle/>
        <a:p>
          <a:r>
            <a:rPr lang="en-US"/>
            <a:t>In 2020, 226 plots were recorded along 12 transects</a:t>
          </a:r>
        </a:p>
      </dgm:t>
    </dgm:pt>
    <dgm:pt modelId="{A4D32877-EBF9-46CA-B605-F14C41F95FBA}" type="parTrans" cxnId="{ABDE704B-8CB5-4DBF-A87C-A26345E67FD8}">
      <dgm:prSet/>
      <dgm:spPr/>
      <dgm:t>
        <a:bodyPr/>
        <a:lstStyle/>
        <a:p>
          <a:endParaRPr lang="en-US"/>
        </a:p>
      </dgm:t>
    </dgm:pt>
    <dgm:pt modelId="{54130E54-FD09-4202-BE9D-1831091A4EB7}" type="sibTrans" cxnId="{ABDE704B-8CB5-4DBF-A87C-A26345E67FD8}">
      <dgm:prSet/>
      <dgm:spPr/>
      <dgm:t>
        <a:bodyPr/>
        <a:lstStyle/>
        <a:p>
          <a:endParaRPr lang="en-US"/>
        </a:p>
      </dgm:t>
    </dgm:pt>
    <dgm:pt modelId="{753EF193-9E7A-4515-84F4-2A81252C3507}">
      <dgm:prSet/>
      <dgm:spPr/>
      <dgm:t>
        <a:bodyPr/>
        <a:lstStyle/>
        <a:p>
          <a:r>
            <a:rPr lang="en-US" dirty="0"/>
            <a:t>In 2022, 52 burned plots and 47 unburned plots were measured along the first four transects</a:t>
          </a:r>
        </a:p>
      </dgm:t>
    </dgm:pt>
    <dgm:pt modelId="{50D2946C-AE26-4684-A020-1515CE253032}" type="parTrans" cxnId="{ABBD379D-E51F-43A5-8BF6-9C3107F2D52B}">
      <dgm:prSet/>
      <dgm:spPr/>
      <dgm:t>
        <a:bodyPr/>
        <a:lstStyle/>
        <a:p>
          <a:endParaRPr lang="en-US"/>
        </a:p>
      </dgm:t>
    </dgm:pt>
    <dgm:pt modelId="{4D85E33F-8F3C-42C7-9A25-9084CF0C51F7}" type="sibTrans" cxnId="{ABBD379D-E51F-43A5-8BF6-9C3107F2D52B}">
      <dgm:prSet/>
      <dgm:spPr/>
      <dgm:t>
        <a:bodyPr/>
        <a:lstStyle/>
        <a:p>
          <a:endParaRPr lang="en-US"/>
        </a:p>
      </dgm:t>
    </dgm:pt>
    <dgm:pt modelId="{D60E98DC-0C4D-4016-A5BF-E5E75C8483B5}" type="pres">
      <dgm:prSet presAssocID="{A7086D80-6870-4F96-AEA4-8979C3E05DDA}" presName="linear" presStyleCnt="0">
        <dgm:presLayoutVars>
          <dgm:animLvl val="lvl"/>
          <dgm:resizeHandles val="exact"/>
        </dgm:presLayoutVars>
      </dgm:prSet>
      <dgm:spPr/>
    </dgm:pt>
    <dgm:pt modelId="{4DDDA0F9-1FC4-40F5-8E60-08BAA74D85C2}" type="pres">
      <dgm:prSet presAssocID="{6ED56FF4-AE0D-447C-88F3-C037FB3F95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AC4AE7F-8A1A-4EA5-9C9E-3107A514D963}" type="pres">
      <dgm:prSet presAssocID="{6ED56FF4-AE0D-447C-88F3-C037FB3F9570}" presName="childText" presStyleLbl="revTx" presStyleIdx="0" presStyleCnt="2">
        <dgm:presLayoutVars>
          <dgm:bulletEnabled val="1"/>
        </dgm:presLayoutVars>
      </dgm:prSet>
      <dgm:spPr/>
    </dgm:pt>
    <dgm:pt modelId="{5A8671DB-84C1-4EB6-A8B3-E68D8C42C7BB}" type="pres">
      <dgm:prSet presAssocID="{11AB638D-5D50-4619-BFA2-556AD63F21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A29E72-BAF7-4F75-B8EB-B2EDA9D0139E}" type="pres">
      <dgm:prSet presAssocID="{B28648C8-D6D3-4A7B-AECD-AFED4E3227E3}" presName="spacer" presStyleCnt="0"/>
      <dgm:spPr/>
    </dgm:pt>
    <dgm:pt modelId="{D4D68385-437C-4063-B72B-8ED0AEB3701A}" type="pres">
      <dgm:prSet presAssocID="{C54D9307-6398-4D5D-82D4-077DA83D24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44E8A31-8EBD-4F46-B756-5836BFD979FC}" type="pres">
      <dgm:prSet presAssocID="{07E3E78B-7813-46AA-A0E4-95AB71BB2C6A}" presName="spacer" presStyleCnt="0"/>
      <dgm:spPr/>
    </dgm:pt>
    <dgm:pt modelId="{36DC44E5-4823-4927-9108-AC36C448C586}" type="pres">
      <dgm:prSet presAssocID="{94F357A1-55C4-45C4-B930-24FEA87827B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D180935-7C33-4732-A2DD-0003520A5AAC}" type="pres">
      <dgm:prSet presAssocID="{94F357A1-55C4-45C4-B930-24FEA87827B5}" presName="childText" presStyleLbl="revTx" presStyleIdx="1" presStyleCnt="2">
        <dgm:presLayoutVars>
          <dgm:bulletEnabled val="1"/>
        </dgm:presLayoutVars>
      </dgm:prSet>
      <dgm:spPr/>
    </dgm:pt>
    <dgm:pt modelId="{8C9FACA7-76F9-4B77-927B-799E8FE9E611}" type="pres">
      <dgm:prSet presAssocID="{3550BCCC-A11A-4EEB-88A8-13545E1079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1B3F5A2-3FF7-482C-AECA-406E00E705B1}" type="pres">
      <dgm:prSet presAssocID="{54130E54-FD09-4202-BE9D-1831091A4EB7}" presName="spacer" presStyleCnt="0"/>
      <dgm:spPr/>
    </dgm:pt>
    <dgm:pt modelId="{0A91BAF1-621B-45E9-9941-2FB693A95C20}" type="pres">
      <dgm:prSet presAssocID="{753EF193-9E7A-4515-84F4-2A81252C35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EC2816-FB5F-4F6A-81C4-904F07110C6D}" type="presOf" srcId="{94F357A1-55C4-45C4-B930-24FEA87827B5}" destId="{36DC44E5-4823-4927-9108-AC36C448C586}" srcOrd="0" destOrd="0" presId="urn:microsoft.com/office/officeart/2005/8/layout/vList2"/>
    <dgm:cxn modelId="{6C5E9F34-7C08-4401-BFB7-A63461100575}" srcId="{94F357A1-55C4-45C4-B930-24FEA87827B5}" destId="{455F7802-8ACB-4B98-B5CC-C799F4B95163}" srcOrd="0" destOrd="0" parTransId="{426E5E19-1FF9-4390-9A49-31EA36ABD009}" sibTransId="{B6ED62C1-E4C1-40E9-BAEB-8DC30B6D711F}"/>
    <dgm:cxn modelId="{0B091936-9B91-4773-AEB8-048E8FB42C0A}" type="presOf" srcId="{455F7802-8ACB-4B98-B5CC-C799F4B95163}" destId="{BD180935-7C33-4732-A2DD-0003520A5AAC}" srcOrd="0" destOrd="0" presId="urn:microsoft.com/office/officeart/2005/8/layout/vList2"/>
    <dgm:cxn modelId="{2500E53A-38BF-4B53-8ED0-65323284D0FE}" type="presOf" srcId="{8AAA0F51-D720-4A40-84B1-7125C44CBB64}" destId="{8AC4AE7F-8A1A-4EA5-9C9E-3107A514D963}" srcOrd="0" destOrd="0" presId="urn:microsoft.com/office/officeart/2005/8/layout/vList2"/>
    <dgm:cxn modelId="{8D65AF40-8DC1-45BE-990A-86E873D5106B}" type="presOf" srcId="{753EF193-9E7A-4515-84F4-2A81252C3507}" destId="{0A91BAF1-621B-45E9-9941-2FB693A95C20}" srcOrd="0" destOrd="0" presId="urn:microsoft.com/office/officeart/2005/8/layout/vList2"/>
    <dgm:cxn modelId="{4F243149-985C-4AB0-B00F-FB14DFEF19E4}" srcId="{A7086D80-6870-4F96-AEA4-8979C3E05DDA}" destId="{6ED56FF4-AE0D-447C-88F3-C037FB3F9570}" srcOrd="0" destOrd="0" parTransId="{F223F2E1-026C-4C1E-9EA0-B55E97D08399}" sibTransId="{2A689E84-455F-4F50-AFBB-8CD4E8B1D97B}"/>
    <dgm:cxn modelId="{ABDE704B-8CB5-4DBF-A87C-A26345E67FD8}" srcId="{A7086D80-6870-4F96-AEA4-8979C3E05DDA}" destId="{3550BCCC-A11A-4EEB-88A8-13545E107908}" srcOrd="4" destOrd="0" parTransId="{A4D32877-EBF9-46CA-B605-F14C41F95FBA}" sibTransId="{54130E54-FD09-4202-BE9D-1831091A4EB7}"/>
    <dgm:cxn modelId="{33F9A770-7C34-44B5-B21D-5AF2933165E6}" type="presOf" srcId="{11AB638D-5D50-4619-BFA2-556AD63F2127}" destId="{5A8671DB-84C1-4EB6-A8B3-E68D8C42C7BB}" srcOrd="0" destOrd="0" presId="urn:microsoft.com/office/officeart/2005/8/layout/vList2"/>
    <dgm:cxn modelId="{EC29BC77-E31A-474B-8019-04DE03902273}" type="presOf" srcId="{6ED56FF4-AE0D-447C-88F3-C037FB3F9570}" destId="{4DDDA0F9-1FC4-40F5-8E60-08BAA74D85C2}" srcOrd="0" destOrd="0" presId="urn:microsoft.com/office/officeart/2005/8/layout/vList2"/>
    <dgm:cxn modelId="{1EC62288-EB27-49CC-844E-81FAE48BB023}" srcId="{A7086D80-6870-4F96-AEA4-8979C3E05DDA}" destId="{11AB638D-5D50-4619-BFA2-556AD63F2127}" srcOrd="1" destOrd="0" parTransId="{9FAEE393-6028-49C7-9CEA-7940ED59F750}" sibTransId="{B28648C8-D6D3-4A7B-AECD-AFED4E3227E3}"/>
    <dgm:cxn modelId="{E377B798-3E8A-4CF3-903B-6F6296D78529}" type="presOf" srcId="{3550BCCC-A11A-4EEB-88A8-13545E107908}" destId="{8C9FACA7-76F9-4B77-927B-799E8FE9E611}" srcOrd="0" destOrd="0" presId="urn:microsoft.com/office/officeart/2005/8/layout/vList2"/>
    <dgm:cxn modelId="{ABBD379D-E51F-43A5-8BF6-9C3107F2D52B}" srcId="{A7086D80-6870-4F96-AEA4-8979C3E05DDA}" destId="{753EF193-9E7A-4515-84F4-2A81252C3507}" srcOrd="5" destOrd="0" parTransId="{50D2946C-AE26-4684-A020-1515CE253032}" sibTransId="{4D85E33F-8F3C-42C7-9A25-9084CF0C51F7}"/>
    <dgm:cxn modelId="{79506F9E-ECCA-4541-8A7A-FDD0411B86B7}" srcId="{A7086D80-6870-4F96-AEA4-8979C3E05DDA}" destId="{C54D9307-6398-4D5D-82D4-077DA83D248F}" srcOrd="2" destOrd="0" parTransId="{D280F645-E4B3-4634-9B20-8AC73E437882}" sibTransId="{07E3E78B-7813-46AA-A0E4-95AB71BB2C6A}"/>
    <dgm:cxn modelId="{F2C643B3-A319-41A0-8325-AD54089FE0E3}" srcId="{6ED56FF4-AE0D-447C-88F3-C037FB3F9570}" destId="{8AAA0F51-D720-4A40-84B1-7125C44CBB64}" srcOrd="0" destOrd="0" parTransId="{D70ABEC2-E93C-4226-B55F-020A2EFEC41B}" sibTransId="{49440194-35D3-461F-B039-5503B093FC5F}"/>
    <dgm:cxn modelId="{345930C9-C8A9-44E1-ADCC-8485454DFA3C}" srcId="{A7086D80-6870-4F96-AEA4-8979C3E05DDA}" destId="{94F357A1-55C4-45C4-B930-24FEA87827B5}" srcOrd="3" destOrd="0" parTransId="{72AEDFDC-5030-489C-A4D3-934DA39D9814}" sibTransId="{AA172052-36B3-44E1-879C-5474A6D5CFEB}"/>
    <dgm:cxn modelId="{7D0BDBD7-41B4-4187-8C47-227FE676D0E2}" type="presOf" srcId="{A7086D80-6870-4F96-AEA4-8979C3E05DDA}" destId="{D60E98DC-0C4D-4016-A5BF-E5E75C8483B5}" srcOrd="0" destOrd="0" presId="urn:microsoft.com/office/officeart/2005/8/layout/vList2"/>
    <dgm:cxn modelId="{9236ADE5-EB5D-4AA1-8161-8C0D89B25CFF}" type="presOf" srcId="{C54D9307-6398-4D5D-82D4-077DA83D248F}" destId="{D4D68385-437C-4063-B72B-8ED0AEB3701A}" srcOrd="0" destOrd="0" presId="urn:microsoft.com/office/officeart/2005/8/layout/vList2"/>
    <dgm:cxn modelId="{D937BDBB-396A-4399-9A72-FADD031A0412}" type="presParOf" srcId="{D60E98DC-0C4D-4016-A5BF-E5E75C8483B5}" destId="{4DDDA0F9-1FC4-40F5-8E60-08BAA74D85C2}" srcOrd="0" destOrd="0" presId="urn:microsoft.com/office/officeart/2005/8/layout/vList2"/>
    <dgm:cxn modelId="{27A84753-CC1C-48D6-BBCE-A91E7CD07B1F}" type="presParOf" srcId="{D60E98DC-0C4D-4016-A5BF-E5E75C8483B5}" destId="{8AC4AE7F-8A1A-4EA5-9C9E-3107A514D963}" srcOrd="1" destOrd="0" presId="urn:microsoft.com/office/officeart/2005/8/layout/vList2"/>
    <dgm:cxn modelId="{1392FB2B-A09D-434E-BA0B-338176ABC56C}" type="presParOf" srcId="{D60E98DC-0C4D-4016-A5BF-E5E75C8483B5}" destId="{5A8671DB-84C1-4EB6-A8B3-E68D8C42C7BB}" srcOrd="2" destOrd="0" presId="urn:microsoft.com/office/officeart/2005/8/layout/vList2"/>
    <dgm:cxn modelId="{3AF2938C-C586-40B1-8518-A4B4CA03A067}" type="presParOf" srcId="{D60E98DC-0C4D-4016-A5BF-E5E75C8483B5}" destId="{6EA29E72-BAF7-4F75-B8EB-B2EDA9D0139E}" srcOrd="3" destOrd="0" presId="urn:microsoft.com/office/officeart/2005/8/layout/vList2"/>
    <dgm:cxn modelId="{0586065B-1C8C-45E1-9BD9-BDA1D616E52E}" type="presParOf" srcId="{D60E98DC-0C4D-4016-A5BF-E5E75C8483B5}" destId="{D4D68385-437C-4063-B72B-8ED0AEB3701A}" srcOrd="4" destOrd="0" presId="urn:microsoft.com/office/officeart/2005/8/layout/vList2"/>
    <dgm:cxn modelId="{FDAEE63F-8D07-4604-A2CB-B2C7AFBE0455}" type="presParOf" srcId="{D60E98DC-0C4D-4016-A5BF-E5E75C8483B5}" destId="{E44E8A31-8EBD-4F46-B756-5836BFD979FC}" srcOrd="5" destOrd="0" presId="urn:microsoft.com/office/officeart/2005/8/layout/vList2"/>
    <dgm:cxn modelId="{FCC46ACC-7CDE-477D-87E1-512A4C63DEF5}" type="presParOf" srcId="{D60E98DC-0C4D-4016-A5BF-E5E75C8483B5}" destId="{36DC44E5-4823-4927-9108-AC36C448C586}" srcOrd="6" destOrd="0" presId="urn:microsoft.com/office/officeart/2005/8/layout/vList2"/>
    <dgm:cxn modelId="{C9426D9A-9049-4050-8CFA-4836E0CCD439}" type="presParOf" srcId="{D60E98DC-0C4D-4016-A5BF-E5E75C8483B5}" destId="{BD180935-7C33-4732-A2DD-0003520A5AAC}" srcOrd="7" destOrd="0" presId="urn:microsoft.com/office/officeart/2005/8/layout/vList2"/>
    <dgm:cxn modelId="{67DAAA48-AA4C-414A-BDEB-61D4164A6A9C}" type="presParOf" srcId="{D60E98DC-0C4D-4016-A5BF-E5E75C8483B5}" destId="{8C9FACA7-76F9-4B77-927B-799E8FE9E611}" srcOrd="8" destOrd="0" presId="urn:microsoft.com/office/officeart/2005/8/layout/vList2"/>
    <dgm:cxn modelId="{E2FAC5EB-E875-4366-8EBD-D6A6163A4223}" type="presParOf" srcId="{D60E98DC-0C4D-4016-A5BF-E5E75C8483B5}" destId="{A1B3F5A2-3FF7-482C-AECA-406E00E705B1}" srcOrd="9" destOrd="0" presId="urn:microsoft.com/office/officeart/2005/8/layout/vList2"/>
    <dgm:cxn modelId="{3D420C71-660C-4C89-AF6C-49A7760AD703}" type="presParOf" srcId="{D60E98DC-0C4D-4016-A5BF-E5E75C8483B5}" destId="{0A91BAF1-621B-45E9-9941-2FB693A95C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06A5B5-63CE-4A0C-BE36-6A632630E6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F0C065-B0CB-4EED-A8EE-946C35CABA49}">
      <dgm:prSet/>
      <dgm:spPr/>
      <dgm:t>
        <a:bodyPr/>
        <a:lstStyle/>
        <a:p>
          <a:r>
            <a:rPr lang="en-US" dirty="0"/>
            <a:t>I took soil seed bank samples to quantify the  “potential community” layer</a:t>
          </a:r>
        </a:p>
      </dgm:t>
    </dgm:pt>
    <dgm:pt modelId="{4E972B2B-D92D-4C30-B2E3-98EAF4DEDEAE}" type="parTrans" cxnId="{A39E892C-D7CE-4417-916D-8FC6806F1DF3}">
      <dgm:prSet/>
      <dgm:spPr/>
      <dgm:t>
        <a:bodyPr/>
        <a:lstStyle/>
        <a:p>
          <a:endParaRPr lang="en-US"/>
        </a:p>
      </dgm:t>
    </dgm:pt>
    <dgm:pt modelId="{C7AB69E4-F0AA-4052-9BFE-39577A957E8C}" type="sibTrans" cxnId="{A39E892C-D7CE-4417-916D-8FC6806F1DF3}">
      <dgm:prSet/>
      <dgm:spPr/>
      <dgm:t>
        <a:bodyPr/>
        <a:lstStyle/>
        <a:p>
          <a:endParaRPr lang="en-US"/>
        </a:p>
      </dgm:t>
    </dgm:pt>
    <dgm:pt modelId="{48028A14-2797-4343-9907-39B6E907BA75}">
      <dgm:prSet/>
      <dgm:spPr/>
      <dgm:t>
        <a:bodyPr/>
        <a:lstStyle/>
        <a:p>
          <a:r>
            <a:rPr lang="en-US" dirty="0"/>
            <a:t>In July 2022, a total of 24 soil samples were collected from each of four categories</a:t>
          </a:r>
        </a:p>
      </dgm:t>
    </dgm:pt>
    <dgm:pt modelId="{F54FDD68-317C-495B-AA8E-90FC4D1FF3BF}" type="parTrans" cxnId="{3517204F-59C1-41BA-A3B2-F2DD6A61B85A}">
      <dgm:prSet/>
      <dgm:spPr/>
      <dgm:t>
        <a:bodyPr/>
        <a:lstStyle/>
        <a:p>
          <a:endParaRPr lang="en-US"/>
        </a:p>
      </dgm:t>
    </dgm:pt>
    <dgm:pt modelId="{74E4CD19-8896-4599-8D54-AEFE1590F914}" type="sibTrans" cxnId="{3517204F-59C1-41BA-A3B2-F2DD6A61B85A}">
      <dgm:prSet/>
      <dgm:spPr/>
      <dgm:t>
        <a:bodyPr/>
        <a:lstStyle/>
        <a:p>
          <a:endParaRPr lang="en-US"/>
        </a:p>
      </dgm:t>
    </dgm:pt>
    <dgm:pt modelId="{F8A2012B-8807-4CFF-8066-51BB7CCCCE38}">
      <dgm:prSet/>
      <dgm:spPr/>
      <dgm:t>
        <a:bodyPr/>
        <a:lstStyle/>
        <a:p>
          <a:r>
            <a:rPr lang="en-US" dirty="0"/>
            <a:t>&lt;25% Rubus-unburned, &lt;25% Rubus-burned, </a:t>
          </a:r>
          <a:br>
            <a:rPr lang="en-US" dirty="0"/>
          </a:br>
          <a:r>
            <a:rPr lang="en-US" dirty="0"/>
            <a:t>&gt;50% Rubus-unburned, &gt;50% Rubus-burned</a:t>
          </a:r>
        </a:p>
      </dgm:t>
    </dgm:pt>
    <dgm:pt modelId="{070CA891-BAD7-496E-9FFF-58C18819FA11}" type="parTrans" cxnId="{7EA61332-DE2E-4693-810D-32AD4BC88D87}">
      <dgm:prSet/>
      <dgm:spPr/>
      <dgm:t>
        <a:bodyPr/>
        <a:lstStyle/>
        <a:p>
          <a:endParaRPr lang="en-US"/>
        </a:p>
      </dgm:t>
    </dgm:pt>
    <dgm:pt modelId="{8E78777F-AF35-4E1C-9B84-526A7E0D9B65}" type="sibTrans" cxnId="{7EA61332-DE2E-4693-810D-32AD4BC88D87}">
      <dgm:prSet/>
      <dgm:spPr/>
      <dgm:t>
        <a:bodyPr/>
        <a:lstStyle/>
        <a:p>
          <a:endParaRPr lang="en-US"/>
        </a:p>
      </dgm:t>
    </dgm:pt>
    <dgm:pt modelId="{1E8DB6B4-FEEF-4113-BA91-E3B36B4049EF}" type="pres">
      <dgm:prSet presAssocID="{2906A5B5-63CE-4A0C-BE36-6A632630E663}" presName="linear" presStyleCnt="0">
        <dgm:presLayoutVars>
          <dgm:animLvl val="lvl"/>
          <dgm:resizeHandles val="exact"/>
        </dgm:presLayoutVars>
      </dgm:prSet>
      <dgm:spPr/>
    </dgm:pt>
    <dgm:pt modelId="{83B95085-938F-47EB-904A-3531548606CF}" type="pres">
      <dgm:prSet presAssocID="{33F0C065-B0CB-4EED-A8EE-946C35CABA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6F48FE-F484-498A-AEF0-F08DD0190177}" type="pres">
      <dgm:prSet presAssocID="{C7AB69E4-F0AA-4052-9BFE-39577A957E8C}" presName="spacer" presStyleCnt="0"/>
      <dgm:spPr/>
    </dgm:pt>
    <dgm:pt modelId="{3FABDEEC-CA66-4271-A81B-13A928C8A16F}" type="pres">
      <dgm:prSet presAssocID="{48028A14-2797-4343-9907-39B6E907BA7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1C1F49E-D47A-47FD-9297-9754B45BFC7A}" type="pres">
      <dgm:prSet presAssocID="{48028A14-2797-4343-9907-39B6E907BA7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39E892C-D7CE-4417-916D-8FC6806F1DF3}" srcId="{2906A5B5-63CE-4A0C-BE36-6A632630E663}" destId="{33F0C065-B0CB-4EED-A8EE-946C35CABA49}" srcOrd="0" destOrd="0" parTransId="{4E972B2B-D92D-4C30-B2E3-98EAF4DEDEAE}" sibTransId="{C7AB69E4-F0AA-4052-9BFE-39577A957E8C}"/>
    <dgm:cxn modelId="{7EA61332-DE2E-4693-810D-32AD4BC88D87}" srcId="{48028A14-2797-4343-9907-39B6E907BA75}" destId="{F8A2012B-8807-4CFF-8066-51BB7CCCCE38}" srcOrd="0" destOrd="0" parTransId="{070CA891-BAD7-496E-9FFF-58C18819FA11}" sibTransId="{8E78777F-AF35-4E1C-9B84-526A7E0D9B65}"/>
    <dgm:cxn modelId="{3517204F-59C1-41BA-A3B2-F2DD6A61B85A}" srcId="{2906A5B5-63CE-4A0C-BE36-6A632630E663}" destId="{48028A14-2797-4343-9907-39B6E907BA75}" srcOrd="1" destOrd="0" parTransId="{F54FDD68-317C-495B-AA8E-90FC4D1FF3BF}" sibTransId="{74E4CD19-8896-4599-8D54-AEFE1590F914}"/>
    <dgm:cxn modelId="{65FC764F-E5E6-4DC2-BFC8-D81619A0FA04}" type="presOf" srcId="{F8A2012B-8807-4CFF-8066-51BB7CCCCE38}" destId="{B1C1F49E-D47A-47FD-9297-9754B45BFC7A}" srcOrd="0" destOrd="0" presId="urn:microsoft.com/office/officeart/2005/8/layout/vList2"/>
    <dgm:cxn modelId="{28BE177A-F17F-4395-AC9E-2ACB17A0CDCE}" type="presOf" srcId="{33F0C065-B0CB-4EED-A8EE-946C35CABA49}" destId="{83B95085-938F-47EB-904A-3531548606CF}" srcOrd="0" destOrd="0" presId="urn:microsoft.com/office/officeart/2005/8/layout/vList2"/>
    <dgm:cxn modelId="{283A75A2-2068-4B03-BEE3-64273E6E09FA}" type="presOf" srcId="{48028A14-2797-4343-9907-39B6E907BA75}" destId="{3FABDEEC-CA66-4271-A81B-13A928C8A16F}" srcOrd="0" destOrd="0" presId="urn:microsoft.com/office/officeart/2005/8/layout/vList2"/>
    <dgm:cxn modelId="{5BA9E7C6-3D9F-48E2-8132-37AB88A8C562}" type="presOf" srcId="{2906A5B5-63CE-4A0C-BE36-6A632630E663}" destId="{1E8DB6B4-FEEF-4113-BA91-E3B36B4049EF}" srcOrd="0" destOrd="0" presId="urn:microsoft.com/office/officeart/2005/8/layout/vList2"/>
    <dgm:cxn modelId="{D6627DA0-CF66-4956-949A-B14DC303C43B}" type="presParOf" srcId="{1E8DB6B4-FEEF-4113-BA91-E3B36B4049EF}" destId="{83B95085-938F-47EB-904A-3531548606CF}" srcOrd="0" destOrd="0" presId="urn:microsoft.com/office/officeart/2005/8/layout/vList2"/>
    <dgm:cxn modelId="{F560D79F-78C6-4DF9-8315-67749795A6D7}" type="presParOf" srcId="{1E8DB6B4-FEEF-4113-BA91-E3B36B4049EF}" destId="{CB6F48FE-F484-498A-AEF0-F08DD0190177}" srcOrd="1" destOrd="0" presId="urn:microsoft.com/office/officeart/2005/8/layout/vList2"/>
    <dgm:cxn modelId="{699E1496-A4F5-41B9-8D4B-4D04FFB0924A}" type="presParOf" srcId="{1E8DB6B4-FEEF-4113-BA91-E3B36B4049EF}" destId="{3FABDEEC-CA66-4271-A81B-13A928C8A16F}" srcOrd="2" destOrd="0" presId="urn:microsoft.com/office/officeart/2005/8/layout/vList2"/>
    <dgm:cxn modelId="{1C4EA36C-0A16-49B4-89B3-0E8C0E279B43}" type="presParOf" srcId="{1E8DB6B4-FEEF-4113-BA91-E3B36B4049EF}" destId="{B1C1F49E-D47A-47FD-9297-9754B45BFC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C8E543-E9A5-4C94-AF7E-6998BD0F9F3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A33C6A-C40C-44AF-A68A-D3CB0097469A}">
      <dgm:prSet/>
      <dgm:spPr/>
      <dgm:t>
        <a:bodyPr/>
        <a:lstStyle/>
        <a:p>
          <a:r>
            <a:rPr lang="en-US" dirty="0"/>
            <a:t>Seed bank samples were sown in 28x22 cm seedling trays filled with potting soil to 5 cm depth</a:t>
          </a:r>
        </a:p>
      </dgm:t>
    </dgm:pt>
    <dgm:pt modelId="{21CD87F1-1AB5-4C55-B960-FAA8F9719C37}" type="parTrans" cxnId="{C84C7E6C-C316-4731-95E2-BFA466481DD2}">
      <dgm:prSet/>
      <dgm:spPr/>
      <dgm:t>
        <a:bodyPr/>
        <a:lstStyle/>
        <a:p>
          <a:endParaRPr lang="en-US"/>
        </a:p>
      </dgm:t>
    </dgm:pt>
    <dgm:pt modelId="{BC0FC392-5B34-409B-A1D4-37006243BC55}" type="sibTrans" cxnId="{C84C7E6C-C316-4731-95E2-BFA466481DD2}">
      <dgm:prSet/>
      <dgm:spPr/>
      <dgm:t>
        <a:bodyPr/>
        <a:lstStyle/>
        <a:p>
          <a:endParaRPr lang="en-US"/>
        </a:p>
      </dgm:t>
    </dgm:pt>
    <dgm:pt modelId="{C5A1953D-3C1E-411C-811E-8B9BB5B5674A}">
      <dgm:prSet/>
      <dgm:spPr/>
      <dgm:t>
        <a:bodyPr/>
        <a:lstStyle/>
        <a:p>
          <a:r>
            <a:rPr lang="en-US"/>
            <a:t>An additional 6 trays acted as greenhouse controls</a:t>
          </a:r>
        </a:p>
      </dgm:t>
    </dgm:pt>
    <dgm:pt modelId="{B769EC81-9428-496C-A7B0-A5A6C530A7F0}" type="parTrans" cxnId="{BBEDC1A3-CE5B-49FE-9A20-7BA261B5C64C}">
      <dgm:prSet/>
      <dgm:spPr/>
      <dgm:t>
        <a:bodyPr/>
        <a:lstStyle/>
        <a:p>
          <a:endParaRPr lang="en-US"/>
        </a:p>
      </dgm:t>
    </dgm:pt>
    <dgm:pt modelId="{8B959516-13E0-471B-8C10-99B8B9D692AE}" type="sibTrans" cxnId="{BBEDC1A3-CE5B-49FE-9A20-7BA261B5C64C}">
      <dgm:prSet/>
      <dgm:spPr/>
      <dgm:t>
        <a:bodyPr/>
        <a:lstStyle/>
        <a:p>
          <a:endParaRPr lang="en-US"/>
        </a:p>
      </dgm:t>
    </dgm:pt>
    <dgm:pt modelId="{AFF05404-5A04-48FB-8AAB-BC30D046A53C}">
      <dgm:prSet/>
      <dgm:spPr/>
      <dgm:t>
        <a:bodyPr/>
        <a:lstStyle/>
        <a:p>
          <a:r>
            <a:rPr lang="en-US" dirty="0"/>
            <a:t>Trays were randomly arranged in two rows of fifteen trays, watered every 2-3 days, and rotated once monthly</a:t>
          </a:r>
        </a:p>
      </dgm:t>
    </dgm:pt>
    <dgm:pt modelId="{7B535320-E0BF-4352-8F06-6E055F630872}" type="parTrans" cxnId="{057E455B-A943-48B3-A3AB-D0E547DEA51F}">
      <dgm:prSet/>
      <dgm:spPr/>
      <dgm:t>
        <a:bodyPr/>
        <a:lstStyle/>
        <a:p>
          <a:endParaRPr lang="en-US"/>
        </a:p>
      </dgm:t>
    </dgm:pt>
    <dgm:pt modelId="{90D50A95-A8B5-4C6F-A0D5-FC8081BD787A}" type="sibTrans" cxnId="{057E455B-A943-48B3-A3AB-D0E547DEA51F}">
      <dgm:prSet/>
      <dgm:spPr/>
      <dgm:t>
        <a:bodyPr/>
        <a:lstStyle/>
        <a:p>
          <a:endParaRPr lang="en-US"/>
        </a:p>
      </dgm:t>
    </dgm:pt>
    <dgm:pt modelId="{2B1ACCE2-78FD-467B-BDDB-C8C640001F01}">
      <dgm:prSet/>
      <dgm:spPr/>
      <dgm:t>
        <a:bodyPr/>
        <a:lstStyle/>
        <a:p>
          <a:r>
            <a:rPr lang="en-US"/>
            <a:t>A Govee probe was used to continuously monitor temperature and percent relative humidity</a:t>
          </a:r>
        </a:p>
      </dgm:t>
    </dgm:pt>
    <dgm:pt modelId="{8C27AB4D-60D9-4D07-AAEF-19320C25712C}" type="parTrans" cxnId="{19F79236-A082-455C-A4AE-01478A4A6853}">
      <dgm:prSet/>
      <dgm:spPr/>
      <dgm:t>
        <a:bodyPr/>
        <a:lstStyle/>
        <a:p>
          <a:endParaRPr lang="en-US"/>
        </a:p>
      </dgm:t>
    </dgm:pt>
    <dgm:pt modelId="{705885EA-F4B6-453C-82B1-FD63DE0DF00A}" type="sibTrans" cxnId="{19F79236-A082-455C-A4AE-01478A4A6853}">
      <dgm:prSet/>
      <dgm:spPr/>
      <dgm:t>
        <a:bodyPr/>
        <a:lstStyle/>
        <a:p>
          <a:endParaRPr lang="en-US"/>
        </a:p>
      </dgm:t>
    </dgm:pt>
    <dgm:pt modelId="{F398800E-432D-472D-B4E1-DB0EDEA25D45}">
      <dgm:prSet/>
      <dgm:spPr/>
      <dgm:t>
        <a:bodyPr/>
        <a:lstStyle/>
        <a:p>
          <a:r>
            <a:rPr lang="en-US" dirty="0"/>
            <a:t>Species that grew were identified and recorded</a:t>
          </a:r>
        </a:p>
      </dgm:t>
    </dgm:pt>
    <dgm:pt modelId="{2372E33B-06DC-4566-A333-D95F5F52AB6B}" type="parTrans" cxnId="{4F58EBF3-5ABF-422D-8553-183C6898F22E}">
      <dgm:prSet/>
      <dgm:spPr/>
      <dgm:t>
        <a:bodyPr/>
        <a:lstStyle/>
        <a:p>
          <a:endParaRPr lang="en-US"/>
        </a:p>
      </dgm:t>
    </dgm:pt>
    <dgm:pt modelId="{870B9E3C-99E6-453C-B493-C4B5CFB4CA52}" type="sibTrans" cxnId="{4F58EBF3-5ABF-422D-8553-183C6898F22E}">
      <dgm:prSet/>
      <dgm:spPr/>
      <dgm:t>
        <a:bodyPr/>
        <a:lstStyle/>
        <a:p>
          <a:endParaRPr lang="en-US"/>
        </a:p>
      </dgm:t>
    </dgm:pt>
    <dgm:pt modelId="{E5A99C84-E743-49EC-ACE3-AEC348262D7A}">
      <dgm:prSet/>
      <dgm:spPr/>
      <dgm:t>
        <a:bodyPr/>
        <a:lstStyle/>
        <a:p>
          <a:r>
            <a:rPr lang="en-US"/>
            <a:t>In December of 2022 trays were set outside under a tarp to simulate winter weather</a:t>
          </a:r>
        </a:p>
      </dgm:t>
    </dgm:pt>
    <dgm:pt modelId="{9E46353C-94CA-4BA7-BBE1-5D3B1B7C660F}" type="parTrans" cxnId="{852154EF-A25D-4588-975E-5557E8672907}">
      <dgm:prSet/>
      <dgm:spPr/>
      <dgm:t>
        <a:bodyPr/>
        <a:lstStyle/>
        <a:p>
          <a:endParaRPr lang="en-US"/>
        </a:p>
      </dgm:t>
    </dgm:pt>
    <dgm:pt modelId="{ACFA5627-9BE6-4456-A3F6-8D2286982677}" type="sibTrans" cxnId="{852154EF-A25D-4588-975E-5557E8672907}">
      <dgm:prSet/>
      <dgm:spPr/>
      <dgm:t>
        <a:bodyPr/>
        <a:lstStyle/>
        <a:p>
          <a:endParaRPr lang="en-US"/>
        </a:p>
      </dgm:t>
    </dgm:pt>
    <dgm:pt modelId="{469909B4-7073-4509-80A8-442EF43FE38A}" type="pres">
      <dgm:prSet presAssocID="{D3C8E543-E9A5-4C94-AF7E-6998BD0F9F30}" presName="linear" presStyleCnt="0">
        <dgm:presLayoutVars>
          <dgm:animLvl val="lvl"/>
          <dgm:resizeHandles val="exact"/>
        </dgm:presLayoutVars>
      </dgm:prSet>
      <dgm:spPr/>
    </dgm:pt>
    <dgm:pt modelId="{198BD66B-D679-4455-BC3F-CC86DEECDEFA}" type="pres">
      <dgm:prSet presAssocID="{87A33C6A-C40C-44AF-A68A-D3CB0097469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88B4AF-342C-4F7B-8BA3-71A7EF95928D}" type="pres">
      <dgm:prSet presAssocID="{87A33C6A-C40C-44AF-A68A-D3CB0097469A}" presName="childText" presStyleLbl="revTx" presStyleIdx="0" presStyleCnt="1">
        <dgm:presLayoutVars>
          <dgm:bulletEnabled val="1"/>
        </dgm:presLayoutVars>
      </dgm:prSet>
      <dgm:spPr/>
    </dgm:pt>
    <dgm:pt modelId="{5C6CD7D5-E196-41D0-B55A-6196959D1F63}" type="pres">
      <dgm:prSet presAssocID="{AFF05404-5A04-48FB-8AAB-BC30D046A5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01BBA3-16A5-482E-ADC6-B4D661B698CF}" type="pres">
      <dgm:prSet presAssocID="{90D50A95-A8B5-4C6F-A0D5-FC8081BD787A}" presName="spacer" presStyleCnt="0"/>
      <dgm:spPr/>
    </dgm:pt>
    <dgm:pt modelId="{346D2E98-ADD7-4BFC-BE65-5BB6E5DEC9A8}" type="pres">
      <dgm:prSet presAssocID="{2B1ACCE2-78FD-467B-BDDB-C8C640001F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BBFF3C-C5C4-4A3A-A6D6-E0C2672A3E29}" type="pres">
      <dgm:prSet presAssocID="{705885EA-F4B6-453C-82B1-FD63DE0DF00A}" presName="spacer" presStyleCnt="0"/>
      <dgm:spPr/>
    </dgm:pt>
    <dgm:pt modelId="{52912835-1C07-4D5B-8B9D-4B41D706DF08}" type="pres">
      <dgm:prSet presAssocID="{F398800E-432D-472D-B4E1-DB0EDEA25D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D1121B-17FC-421E-9F5E-B17D49682AE3}" type="pres">
      <dgm:prSet presAssocID="{870B9E3C-99E6-453C-B493-C4B5CFB4CA52}" presName="spacer" presStyleCnt="0"/>
      <dgm:spPr/>
    </dgm:pt>
    <dgm:pt modelId="{1895B0E1-E7A4-4F55-8282-7465E6A5708C}" type="pres">
      <dgm:prSet presAssocID="{E5A99C84-E743-49EC-ACE3-AEC348262D7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24EC13-C469-4E2A-9F21-EA96248D9204}" type="presOf" srcId="{E5A99C84-E743-49EC-ACE3-AEC348262D7A}" destId="{1895B0E1-E7A4-4F55-8282-7465E6A5708C}" srcOrd="0" destOrd="0" presId="urn:microsoft.com/office/officeart/2005/8/layout/vList2"/>
    <dgm:cxn modelId="{E702D420-5D9D-42CC-A06A-37BB98B44147}" type="presOf" srcId="{AFF05404-5A04-48FB-8AAB-BC30D046A53C}" destId="{5C6CD7D5-E196-41D0-B55A-6196959D1F63}" srcOrd="0" destOrd="0" presId="urn:microsoft.com/office/officeart/2005/8/layout/vList2"/>
    <dgm:cxn modelId="{19F79236-A082-455C-A4AE-01478A4A6853}" srcId="{D3C8E543-E9A5-4C94-AF7E-6998BD0F9F30}" destId="{2B1ACCE2-78FD-467B-BDDB-C8C640001F01}" srcOrd="2" destOrd="0" parTransId="{8C27AB4D-60D9-4D07-AAEF-19320C25712C}" sibTransId="{705885EA-F4B6-453C-82B1-FD63DE0DF00A}"/>
    <dgm:cxn modelId="{057E455B-A943-48B3-A3AB-D0E547DEA51F}" srcId="{D3C8E543-E9A5-4C94-AF7E-6998BD0F9F30}" destId="{AFF05404-5A04-48FB-8AAB-BC30D046A53C}" srcOrd="1" destOrd="0" parTransId="{7B535320-E0BF-4352-8F06-6E055F630872}" sibTransId="{90D50A95-A8B5-4C6F-A0D5-FC8081BD787A}"/>
    <dgm:cxn modelId="{31F55B4A-972E-4415-BD97-2B0F92E346A0}" type="presOf" srcId="{D3C8E543-E9A5-4C94-AF7E-6998BD0F9F30}" destId="{469909B4-7073-4509-80A8-442EF43FE38A}" srcOrd="0" destOrd="0" presId="urn:microsoft.com/office/officeart/2005/8/layout/vList2"/>
    <dgm:cxn modelId="{C84C7E6C-C316-4731-95E2-BFA466481DD2}" srcId="{D3C8E543-E9A5-4C94-AF7E-6998BD0F9F30}" destId="{87A33C6A-C40C-44AF-A68A-D3CB0097469A}" srcOrd="0" destOrd="0" parTransId="{21CD87F1-1AB5-4C55-B960-FAA8F9719C37}" sibTransId="{BC0FC392-5B34-409B-A1D4-37006243BC55}"/>
    <dgm:cxn modelId="{2C48134F-C1E6-49A7-92CF-8FB5B981A85E}" type="presOf" srcId="{C5A1953D-3C1E-411C-811E-8B9BB5B5674A}" destId="{F188B4AF-342C-4F7B-8BA3-71A7EF95928D}" srcOrd="0" destOrd="0" presId="urn:microsoft.com/office/officeart/2005/8/layout/vList2"/>
    <dgm:cxn modelId="{7E20CF84-C344-4F7E-AECB-D4530A81A491}" type="presOf" srcId="{2B1ACCE2-78FD-467B-BDDB-C8C640001F01}" destId="{346D2E98-ADD7-4BFC-BE65-5BB6E5DEC9A8}" srcOrd="0" destOrd="0" presId="urn:microsoft.com/office/officeart/2005/8/layout/vList2"/>
    <dgm:cxn modelId="{47130889-797E-43BE-9244-A7A808ADF6D2}" type="presOf" srcId="{87A33C6A-C40C-44AF-A68A-D3CB0097469A}" destId="{198BD66B-D679-4455-BC3F-CC86DEECDEFA}" srcOrd="0" destOrd="0" presId="urn:microsoft.com/office/officeart/2005/8/layout/vList2"/>
    <dgm:cxn modelId="{BBEDC1A3-CE5B-49FE-9A20-7BA261B5C64C}" srcId="{87A33C6A-C40C-44AF-A68A-D3CB0097469A}" destId="{C5A1953D-3C1E-411C-811E-8B9BB5B5674A}" srcOrd="0" destOrd="0" parTransId="{B769EC81-9428-496C-A7B0-A5A6C530A7F0}" sibTransId="{8B959516-13E0-471B-8C10-99B8B9D692AE}"/>
    <dgm:cxn modelId="{852154EF-A25D-4588-975E-5557E8672907}" srcId="{D3C8E543-E9A5-4C94-AF7E-6998BD0F9F30}" destId="{E5A99C84-E743-49EC-ACE3-AEC348262D7A}" srcOrd="4" destOrd="0" parTransId="{9E46353C-94CA-4BA7-BBE1-5D3B1B7C660F}" sibTransId="{ACFA5627-9BE6-4456-A3F6-8D2286982677}"/>
    <dgm:cxn modelId="{4F58EBF3-5ABF-422D-8553-183C6898F22E}" srcId="{D3C8E543-E9A5-4C94-AF7E-6998BD0F9F30}" destId="{F398800E-432D-472D-B4E1-DB0EDEA25D45}" srcOrd="3" destOrd="0" parTransId="{2372E33B-06DC-4566-A333-D95F5F52AB6B}" sibTransId="{870B9E3C-99E6-453C-B493-C4B5CFB4CA52}"/>
    <dgm:cxn modelId="{79409FFA-E90C-4B33-AEFA-7F27EEA92DC3}" type="presOf" srcId="{F398800E-432D-472D-B4E1-DB0EDEA25D45}" destId="{52912835-1C07-4D5B-8B9D-4B41D706DF08}" srcOrd="0" destOrd="0" presId="urn:microsoft.com/office/officeart/2005/8/layout/vList2"/>
    <dgm:cxn modelId="{5F747C11-6689-43DE-AF6F-BEF56298695E}" type="presParOf" srcId="{469909B4-7073-4509-80A8-442EF43FE38A}" destId="{198BD66B-D679-4455-BC3F-CC86DEECDEFA}" srcOrd="0" destOrd="0" presId="urn:microsoft.com/office/officeart/2005/8/layout/vList2"/>
    <dgm:cxn modelId="{743C616C-D641-410B-ABFE-F23EC22BBBB7}" type="presParOf" srcId="{469909B4-7073-4509-80A8-442EF43FE38A}" destId="{F188B4AF-342C-4F7B-8BA3-71A7EF95928D}" srcOrd="1" destOrd="0" presId="urn:microsoft.com/office/officeart/2005/8/layout/vList2"/>
    <dgm:cxn modelId="{7059AC80-E956-4316-82F1-908F327B25E0}" type="presParOf" srcId="{469909B4-7073-4509-80A8-442EF43FE38A}" destId="{5C6CD7D5-E196-41D0-B55A-6196959D1F63}" srcOrd="2" destOrd="0" presId="urn:microsoft.com/office/officeart/2005/8/layout/vList2"/>
    <dgm:cxn modelId="{7EA5D60A-33C5-407B-B93F-27F44A1B9AC1}" type="presParOf" srcId="{469909B4-7073-4509-80A8-442EF43FE38A}" destId="{7601BBA3-16A5-482E-ADC6-B4D661B698CF}" srcOrd="3" destOrd="0" presId="urn:microsoft.com/office/officeart/2005/8/layout/vList2"/>
    <dgm:cxn modelId="{EF71D062-1AB2-4D78-9C07-E6EA89B565A6}" type="presParOf" srcId="{469909B4-7073-4509-80A8-442EF43FE38A}" destId="{346D2E98-ADD7-4BFC-BE65-5BB6E5DEC9A8}" srcOrd="4" destOrd="0" presId="urn:microsoft.com/office/officeart/2005/8/layout/vList2"/>
    <dgm:cxn modelId="{1A092A54-CF52-4513-AB59-18F05FF820C3}" type="presParOf" srcId="{469909B4-7073-4509-80A8-442EF43FE38A}" destId="{7ABBFF3C-C5C4-4A3A-A6D6-E0C2672A3E29}" srcOrd="5" destOrd="0" presId="urn:microsoft.com/office/officeart/2005/8/layout/vList2"/>
    <dgm:cxn modelId="{7D910340-1D57-43A6-9D72-7ED80C901058}" type="presParOf" srcId="{469909B4-7073-4509-80A8-442EF43FE38A}" destId="{52912835-1C07-4D5B-8B9D-4B41D706DF08}" srcOrd="6" destOrd="0" presId="urn:microsoft.com/office/officeart/2005/8/layout/vList2"/>
    <dgm:cxn modelId="{514E32D4-63C2-49BA-A3B0-BAF89A4231A9}" type="presParOf" srcId="{469909B4-7073-4509-80A8-442EF43FE38A}" destId="{05D1121B-17FC-421E-9F5E-B17D49682AE3}" srcOrd="7" destOrd="0" presId="urn:microsoft.com/office/officeart/2005/8/layout/vList2"/>
    <dgm:cxn modelId="{40BA2B33-D1A9-4084-B65B-92213B89F7D7}" type="presParOf" srcId="{469909B4-7073-4509-80A8-442EF43FE38A}" destId="{1895B0E1-E7A4-4F55-8282-7465E6A570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06A5B5-63CE-4A0C-BE36-6A632630E6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4EBBD5-8A99-403D-B172-306899FE558B}">
      <dgm:prSet/>
      <dgm:spPr/>
      <dgm:t>
        <a:bodyPr/>
        <a:lstStyle/>
        <a:p>
          <a:r>
            <a:rPr lang="en-US" dirty="0"/>
            <a:t>In January 2023, a second seed bank sample was collected and set in the fridge until Spring 2023</a:t>
          </a:r>
        </a:p>
      </dgm:t>
    </dgm:pt>
    <dgm:pt modelId="{31F3FBAC-24F9-4D5B-992A-9435836323EB}" type="parTrans" cxnId="{525870F3-6EF6-479F-8ABF-08056361D882}">
      <dgm:prSet/>
      <dgm:spPr/>
      <dgm:t>
        <a:bodyPr/>
        <a:lstStyle/>
        <a:p>
          <a:endParaRPr lang="en-US"/>
        </a:p>
      </dgm:t>
    </dgm:pt>
    <dgm:pt modelId="{7EF40BCB-2E8F-4EDB-B156-D654BFFE4391}" type="sibTrans" cxnId="{525870F3-6EF6-479F-8ABF-08056361D882}">
      <dgm:prSet/>
      <dgm:spPr/>
      <dgm:t>
        <a:bodyPr/>
        <a:lstStyle/>
        <a:p>
          <a:endParaRPr lang="en-US"/>
        </a:p>
      </dgm:t>
    </dgm:pt>
    <dgm:pt modelId="{F14068D8-653E-444E-9F74-6FAD6198696C}">
      <dgm:prSet/>
      <dgm:spPr/>
      <dgm:t>
        <a:bodyPr/>
        <a:lstStyle/>
        <a:p>
          <a:r>
            <a:rPr lang="en-US" dirty="0"/>
            <a:t>Seed bank samples will undergo seedling emergence and seed extraction trials to quantify the seed bank</a:t>
          </a:r>
        </a:p>
      </dgm:t>
    </dgm:pt>
    <dgm:pt modelId="{DDC7CC3D-201B-4830-BEF7-EB463CFAE391}" type="parTrans" cxnId="{23ED8A8A-618B-47BD-85E2-8A432FA31797}">
      <dgm:prSet/>
      <dgm:spPr/>
      <dgm:t>
        <a:bodyPr/>
        <a:lstStyle/>
        <a:p>
          <a:endParaRPr lang="en-US"/>
        </a:p>
      </dgm:t>
    </dgm:pt>
    <dgm:pt modelId="{F38C8FEA-4679-49CB-BBD8-EE5019C8951B}" type="sibTrans" cxnId="{23ED8A8A-618B-47BD-85E2-8A432FA31797}">
      <dgm:prSet/>
      <dgm:spPr/>
      <dgm:t>
        <a:bodyPr/>
        <a:lstStyle/>
        <a:p>
          <a:endParaRPr lang="en-US"/>
        </a:p>
      </dgm:t>
    </dgm:pt>
    <dgm:pt modelId="{1E8DB6B4-FEEF-4113-BA91-E3B36B4049EF}" type="pres">
      <dgm:prSet presAssocID="{2906A5B5-63CE-4A0C-BE36-6A632630E663}" presName="linear" presStyleCnt="0">
        <dgm:presLayoutVars>
          <dgm:animLvl val="lvl"/>
          <dgm:resizeHandles val="exact"/>
        </dgm:presLayoutVars>
      </dgm:prSet>
      <dgm:spPr/>
    </dgm:pt>
    <dgm:pt modelId="{B74216FF-53E1-406A-A78C-E17F6951FF74}" type="pres">
      <dgm:prSet presAssocID="{8D4EBBD5-8A99-403D-B172-306899FE55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7C73DD-2A2C-4F80-A5C7-4FC6E6300B5C}" type="pres">
      <dgm:prSet presAssocID="{7EF40BCB-2E8F-4EDB-B156-D654BFFE4391}" presName="spacer" presStyleCnt="0"/>
      <dgm:spPr/>
    </dgm:pt>
    <dgm:pt modelId="{87471A47-447F-49F1-9521-B3EB43EB9366}" type="pres">
      <dgm:prSet presAssocID="{F14068D8-653E-444E-9F74-6FAD619869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58931B-6322-4B0F-800B-6A0A0A6682DB}" type="presOf" srcId="{F14068D8-653E-444E-9F74-6FAD6198696C}" destId="{87471A47-447F-49F1-9521-B3EB43EB9366}" srcOrd="0" destOrd="0" presId="urn:microsoft.com/office/officeart/2005/8/layout/vList2"/>
    <dgm:cxn modelId="{23ED8A8A-618B-47BD-85E2-8A432FA31797}" srcId="{2906A5B5-63CE-4A0C-BE36-6A632630E663}" destId="{F14068D8-653E-444E-9F74-6FAD6198696C}" srcOrd="1" destOrd="0" parTransId="{DDC7CC3D-201B-4830-BEF7-EB463CFAE391}" sibTransId="{F38C8FEA-4679-49CB-BBD8-EE5019C8951B}"/>
    <dgm:cxn modelId="{6068D99C-796D-4A1E-89DF-61650117CB06}" type="presOf" srcId="{8D4EBBD5-8A99-403D-B172-306899FE558B}" destId="{B74216FF-53E1-406A-A78C-E17F6951FF74}" srcOrd="0" destOrd="0" presId="urn:microsoft.com/office/officeart/2005/8/layout/vList2"/>
    <dgm:cxn modelId="{5BA9E7C6-3D9F-48E2-8132-37AB88A8C562}" type="presOf" srcId="{2906A5B5-63CE-4A0C-BE36-6A632630E663}" destId="{1E8DB6B4-FEEF-4113-BA91-E3B36B4049EF}" srcOrd="0" destOrd="0" presId="urn:microsoft.com/office/officeart/2005/8/layout/vList2"/>
    <dgm:cxn modelId="{525870F3-6EF6-479F-8ABF-08056361D882}" srcId="{2906A5B5-63CE-4A0C-BE36-6A632630E663}" destId="{8D4EBBD5-8A99-403D-B172-306899FE558B}" srcOrd="0" destOrd="0" parTransId="{31F3FBAC-24F9-4D5B-992A-9435836323EB}" sibTransId="{7EF40BCB-2E8F-4EDB-B156-D654BFFE4391}"/>
    <dgm:cxn modelId="{3BAF7006-0F97-4EC8-B790-DB67B0569389}" type="presParOf" srcId="{1E8DB6B4-FEEF-4113-BA91-E3B36B4049EF}" destId="{B74216FF-53E1-406A-A78C-E17F6951FF74}" srcOrd="0" destOrd="0" presId="urn:microsoft.com/office/officeart/2005/8/layout/vList2"/>
    <dgm:cxn modelId="{540FD3BD-6189-4C05-A60A-6B6764AD4A41}" type="presParOf" srcId="{1E8DB6B4-FEEF-4113-BA91-E3B36B4049EF}" destId="{B37C73DD-2A2C-4F80-A5C7-4FC6E6300B5C}" srcOrd="1" destOrd="0" presId="urn:microsoft.com/office/officeart/2005/8/layout/vList2"/>
    <dgm:cxn modelId="{F37A4B53-7875-46EC-96D5-BFED1085078E}" type="presParOf" srcId="{1E8DB6B4-FEEF-4113-BA91-E3B36B4049EF}" destId="{87471A47-447F-49F1-9521-B3EB43EB93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E9CA7D-4DDD-45BB-B1B4-BB715D57BC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A080-36F5-4235-A223-2F8E9AE39A11}">
      <dgm:prSet/>
      <dgm:spPr/>
      <dgm:t>
        <a:bodyPr/>
        <a:lstStyle/>
        <a:p>
          <a:r>
            <a:rPr lang="en-US"/>
            <a:t>Greater percentage of </a:t>
          </a:r>
          <a:r>
            <a:rPr lang="en-US" i="1"/>
            <a:t>Rubus</a:t>
          </a:r>
          <a:r>
            <a:rPr lang="en-US"/>
            <a:t> and Grass was within the fire boundary versus unburned.</a:t>
          </a:r>
        </a:p>
      </dgm:t>
    </dgm:pt>
    <dgm:pt modelId="{F737356C-3387-4C50-9841-CCCF2F946412}" type="parTrans" cxnId="{31FD1859-430A-4716-AD6D-FD9D8EBE9A7F}">
      <dgm:prSet/>
      <dgm:spPr/>
      <dgm:t>
        <a:bodyPr/>
        <a:lstStyle/>
        <a:p>
          <a:endParaRPr lang="en-US"/>
        </a:p>
      </dgm:t>
    </dgm:pt>
    <dgm:pt modelId="{B81E75B1-E12C-4E8E-BA29-7A7FF42F4DEF}" type="sibTrans" cxnId="{31FD1859-430A-4716-AD6D-FD9D8EBE9A7F}">
      <dgm:prSet/>
      <dgm:spPr/>
      <dgm:t>
        <a:bodyPr/>
        <a:lstStyle/>
        <a:p>
          <a:endParaRPr lang="en-US"/>
        </a:p>
      </dgm:t>
    </dgm:pt>
    <dgm:pt modelId="{28FD00DA-FBB6-43D2-81D3-06C15F4040A4}">
      <dgm:prSet/>
      <dgm:spPr/>
      <dgm:t>
        <a:bodyPr/>
        <a:lstStyle/>
        <a:p>
          <a:r>
            <a:rPr lang="en-US"/>
            <a:t>Fire showed a significant effect on </a:t>
          </a:r>
          <a:r>
            <a:rPr lang="en-US" i="1"/>
            <a:t>Rubus</a:t>
          </a:r>
          <a:r>
            <a:rPr lang="en-US"/>
            <a:t> (p=0.0478)</a:t>
          </a:r>
        </a:p>
      </dgm:t>
    </dgm:pt>
    <dgm:pt modelId="{E07F7EDD-4BE8-4A6B-8BF1-47D434A31686}" type="parTrans" cxnId="{C74E0050-80EA-4908-A699-66DDBA629504}">
      <dgm:prSet/>
      <dgm:spPr/>
      <dgm:t>
        <a:bodyPr/>
        <a:lstStyle/>
        <a:p>
          <a:endParaRPr lang="en-US"/>
        </a:p>
      </dgm:t>
    </dgm:pt>
    <dgm:pt modelId="{F25C137C-5971-4A34-AE3F-E35AA453EAE8}" type="sibTrans" cxnId="{C74E0050-80EA-4908-A699-66DDBA629504}">
      <dgm:prSet/>
      <dgm:spPr/>
      <dgm:t>
        <a:bodyPr/>
        <a:lstStyle/>
        <a:p>
          <a:endParaRPr lang="en-US"/>
        </a:p>
      </dgm:t>
    </dgm:pt>
    <dgm:pt modelId="{2934EC7F-7309-4354-8606-C98C075B1304}">
      <dgm:prSet/>
      <dgm:spPr/>
      <dgm:t>
        <a:bodyPr/>
        <a:lstStyle/>
        <a:p>
          <a:r>
            <a:rPr lang="en-US"/>
            <a:t>Fire showed an insignificant effect on Grass (p=0.9729)</a:t>
          </a:r>
        </a:p>
      </dgm:t>
    </dgm:pt>
    <dgm:pt modelId="{1051F6C3-05E7-4DAC-9D4A-C9794A111787}" type="parTrans" cxnId="{2EE8A861-650A-4CDB-97C4-10E25410C34C}">
      <dgm:prSet/>
      <dgm:spPr/>
      <dgm:t>
        <a:bodyPr/>
        <a:lstStyle/>
        <a:p>
          <a:endParaRPr lang="en-US"/>
        </a:p>
      </dgm:t>
    </dgm:pt>
    <dgm:pt modelId="{BF6A77D4-1395-4B36-B05D-5E8985A35194}" type="sibTrans" cxnId="{2EE8A861-650A-4CDB-97C4-10E25410C34C}">
      <dgm:prSet/>
      <dgm:spPr/>
      <dgm:t>
        <a:bodyPr/>
        <a:lstStyle/>
        <a:p>
          <a:endParaRPr lang="en-US"/>
        </a:p>
      </dgm:t>
    </dgm:pt>
    <dgm:pt modelId="{9885D385-2CE5-428D-8CE8-02D767A2E77A}">
      <dgm:prSet/>
      <dgm:spPr/>
      <dgm:t>
        <a:bodyPr/>
        <a:lstStyle/>
        <a:p>
          <a:r>
            <a:rPr lang="en-US"/>
            <a:t>More analysis is underway to determine effect size</a:t>
          </a:r>
        </a:p>
      </dgm:t>
    </dgm:pt>
    <dgm:pt modelId="{8EAE01EB-38AE-40DF-8411-C001B278B981}" type="parTrans" cxnId="{FB92C233-92E5-4478-9268-61DCEF941F63}">
      <dgm:prSet/>
      <dgm:spPr/>
      <dgm:t>
        <a:bodyPr/>
        <a:lstStyle/>
        <a:p>
          <a:endParaRPr lang="en-US"/>
        </a:p>
      </dgm:t>
    </dgm:pt>
    <dgm:pt modelId="{EFCF9A62-C3CC-4138-94AC-797589B7F342}" type="sibTrans" cxnId="{FB92C233-92E5-4478-9268-61DCEF941F63}">
      <dgm:prSet/>
      <dgm:spPr/>
      <dgm:t>
        <a:bodyPr/>
        <a:lstStyle/>
        <a:p>
          <a:endParaRPr lang="en-US"/>
        </a:p>
      </dgm:t>
    </dgm:pt>
    <dgm:pt modelId="{044B8FC3-B3D8-4957-92EB-CBE96818C48F}" type="pres">
      <dgm:prSet presAssocID="{31E9CA7D-4DDD-45BB-B1B4-BB715D57BCF5}" presName="linear" presStyleCnt="0">
        <dgm:presLayoutVars>
          <dgm:animLvl val="lvl"/>
          <dgm:resizeHandles val="exact"/>
        </dgm:presLayoutVars>
      </dgm:prSet>
      <dgm:spPr/>
    </dgm:pt>
    <dgm:pt modelId="{4A5B8A7C-131B-4433-BA00-FD61678C0D1A}" type="pres">
      <dgm:prSet presAssocID="{A04EA080-36F5-4235-A223-2F8E9AE39A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55C902-7CF1-48B4-B4F1-BE8C0F5F3E6E}" type="pres">
      <dgm:prSet presAssocID="{B81E75B1-E12C-4E8E-BA29-7A7FF42F4DEF}" presName="spacer" presStyleCnt="0"/>
      <dgm:spPr/>
    </dgm:pt>
    <dgm:pt modelId="{927766D8-B092-4BEB-A22C-3DCFE01639EE}" type="pres">
      <dgm:prSet presAssocID="{28FD00DA-FBB6-43D2-81D3-06C15F4040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A6CCC0-2D34-42FC-B450-00A623EB6224}" type="pres">
      <dgm:prSet presAssocID="{F25C137C-5971-4A34-AE3F-E35AA453EAE8}" presName="spacer" presStyleCnt="0"/>
      <dgm:spPr/>
    </dgm:pt>
    <dgm:pt modelId="{C2A78394-19BF-49D1-B2BC-F93919A98DBD}" type="pres">
      <dgm:prSet presAssocID="{2934EC7F-7309-4354-8606-C98C075B13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4BC711-F717-4089-B9E5-67453114AF99}" type="pres">
      <dgm:prSet presAssocID="{BF6A77D4-1395-4B36-B05D-5E8985A35194}" presName="spacer" presStyleCnt="0"/>
      <dgm:spPr/>
    </dgm:pt>
    <dgm:pt modelId="{AFDD40A7-EFDA-47F6-931B-B0C7D519AE28}" type="pres">
      <dgm:prSet presAssocID="{9885D385-2CE5-428D-8CE8-02D767A2E7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717E11-DAA2-460D-A3A0-0282AD857907}" type="presOf" srcId="{28FD00DA-FBB6-43D2-81D3-06C15F4040A4}" destId="{927766D8-B092-4BEB-A22C-3DCFE01639EE}" srcOrd="0" destOrd="0" presId="urn:microsoft.com/office/officeart/2005/8/layout/vList2"/>
    <dgm:cxn modelId="{FB92C233-92E5-4478-9268-61DCEF941F63}" srcId="{31E9CA7D-4DDD-45BB-B1B4-BB715D57BCF5}" destId="{9885D385-2CE5-428D-8CE8-02D767A2E77A}" srcOrd="3" destOrd="0" parTransId="{8EAE01EB-38AE-40DF-8411-C001B278B981}" sibTransId="{EFCF9A62-C3CC-4138-94AC-797589B7F342}"/>
    <dgm:cxn modelId="{2EE8A861-650A-4CDB-97C4-10E25410C34C}" srcId="{31E9CA7D-4DDD-45BB-B1B4-BB715D57BCF5}" destId="{2934EC7F-7309-4354-8606-C98C075B1304}" srcOrd="2" destOrd="0" parTransId="{1051F6C3-05E7-4DAC-9D4A-C9794A111787}" sibTransId="{BF6A77D4-1395-4B36-B05D-5E8985A35194}"/>
    <dgm:cxn modelId="{594FA04E-40C0-4757-BF89-3746BF97F065}" type="presOf" srcId="{9885D385-2CE5-428D-8CE8-02D767A2E77A}" destId="{AFDD40A7-EFDA-47F6-931B-B0C7D519AE28}" srcOrd="0" destOrd="0" presId="urn:microsoft.com/office/officeart/2005/8/layout/vList2"/>
    <dgm:cxn modelId="{C74E0050-80EA-4908-A699-66DDBA629504}" srcId="{31E9CA7D-4DDD-45BB-B1B4-BB715D57BCF5}" destId="{28FD00DA-FBB6-43D2-81D3-06C15F4040A4}" srcOrd="1" destOrd="0" parTransId="{E07F7EDD-4BE8-4A6B-8BF1-47D434A31686}" sibTransId="{F25C137C-5971-4A34-AE3F-E35AA453EAE8}"/>
    <dgm:cxn modelId="{27D0A254-DB7F-4397-96D3-CFD2AAA3F23A}" type="presOf" srcId="{2934EC7F-7309-4354-8606-C98C075B1304}" destId="{C2A78394-19BF-49D1-B2BC-F93919A98DBD}" srcOrd="0" destOrd="0" presId="urn:microsoft.com/office/officeart/2005/8/layout/vList2"/>
    <dgm:cxn modelId="{31FD1859-430A-4716-AD6D-FD9D8EBE9A7F}" srcId="{31E9CA7D-4DDD-45BB-B1B4-BB715D57BCF5}" destId="{A04EA080-36F5-4235-A223-2F8E9AE39A11}" srcOrd="0" destOrd="0" parTransId="{F737356C-3387-4C50-9841-CCCF2F946412}" sibTransId="{B81E75B1-E12C-4E8E-BA29-7A7FF42F4DEF}"/>
    <dgm:cxn modelId="{337D2FB4-D473-4F47-9D7C-D30C23951369}" type="presOf" srcId="{A04EA080-36F5-4235-A223-2F8E9AE39A11}" destId="{4A5B8A7C-131B-4433-BA00-FD61678C0D1A}" srcOrd="0" destOrd="0" presId="urn:microsoft.com/office/officeart/2005/8/layout/vList2"/>
    <dgm:cxn modelId="{F039C8BD-5FF0-4D03-B017-202E86B44F5F}" type="presOf" srcId="{31E9CA7D-4DDD-45BB-B1B4-BB715D57BCF5}" destId="{044B8FC3-B3D8-4957-92EB-CBE96818C48F}" srcOrd="0" destOrd="0" presId="urn:microsoft.com/office/officeart/2005/8/layout/vList2"/>
    <dgm:cxn modelId="{F05218E0-AF30-4E98-9E06-5228F1BB0BD0}" type="presParOf" srcId="{044B8FC3-B3D8-4957-92EB-CBE96818C48F}" destId="{4A5B8A7C-131B-4433-BA00-FD61678C0D1A}" srcOrd="0" destOrd="0" presId="urn:microsoft.com/office/officeart/2005/8/layout/vList2"/>
    <dgm:cxn modelId="{4009675C-F7E2-4C53-869E-1A8CC34A005D}" type="presParOf" srcId="{044B8FC3-B3D8-4957-92EB-CBE96818C48F}" destId="{0055C902-7CF1-48B4-B4F1-BE8C0F5F3E6E}" srcOrd="1" destOrd="0" presId="urn:microsoft.com/office/officeart/2005/8/layout/vList2"/>
    <dgm:cxn modelId="{9C1AF6F2-406A-4AAA-98ED-EC7C43BA44AA}" type="presParOf" srcId="{044B8FC3-B3D8-4957-92EB-CBE96818C48F}" destId="{927766D8-B092-4BEB-A22C-3DCFE01639EE}" srcOrd="2" destOrd="0" presId="urn:microsoft.com/office/officeart/2005/8/layout/vList2"/>
    <dgm:cxn modelId="{6A6E503E-7046-409B-845B-055EF57AB9E7}" type="presParOf" srcId="{044B8FC3-B3D8-4957-92EB-CBE96818C48F}" destId="{5FA6CCC0-2D34-42FC-B450-00A623EB6224}" srcOrd="3" destOrd="0" presId="urn:microsoft.com/office/officeart/2005/8/layout/vList2"/>
    <dgm:cxn modelId="{ADDBE853-7EA9-417B-A50E-A1CA3B53E833}" type="presParOf" srcId="{044B8FC3-B3D8-4957-92EB-CBE96818C48F}" destId="{C2A78394-19BF-49D1-B2BC-F93919A98DBD}" srcOrd="4" destOrd="0" presId="urn:microsoft.com/office/officeart/2005/8/layout/vList2"/>
    <dgm:cxn modelId="{85591FFF-49B3-46AE-A366-21EFAAFCD2A0}" type="presParOf" srcId="{044B8FC3-B3D8-4957-92EB-CBE96818C48F}" destId="{6B4BC711-F717-4089-B9E5-67453114AF99}" srcOrd="5" destOrd="0" presId="urn:microsoft.com/office/officeart/2005/8/layout/vList2"/>
    <dgm:cxn modelId="{C0139102-2241-402D-91FD-3F6B8755193A}" type="presParOf" srcId="{044B8FC3-B3D8-4957-92EB-CBE96818C48F}" destId="{AFDD40A7-EFDA-47F6-931B-B0C7D519AE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5F2D51B-E7C7-464B-B375-DC545F3CAEA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310EC8-404E-499E-BC55-10E177F2C871}">
      <dgm:prSet/>
      <dgm:spPr/>
      <dgm:t>
        <a:bodyPr/>
        <a:lstStyle/>
        <a:p>
          <a:r>
            <a:rPr lang="en-US"/>
            <a:t>I expect grass species to respond favorably to the fire and rubus to be slightly decreased in area following the fire</a:t>
          </a:r>
        </a:p>
      </dgm:t>
    </dgm:pt>
    <dgm:pt modelId="{C46DE134-7B79-462B-9A7B-C5A1E97E8FCF}" type="parTrans" cxnId="{2DBA734C-0077-4966-8535-AD1D46845832}">
      <dgm:prSet/>
      <dgm:spPr/>
      <dgm:t>
        <a:bodyPr/>
        <a:lstStyle/>
        <a:p>
          <a:endParaRPr lang="en-US"/>
        </a:p>
      </dgm:t>
    </dgm:pt>
    <dgm:pt modelId="{1E15B87C-687A-4751-BB8E-67309A76D004}" type="sibTrans" cxnId="{2DBA734C-0077-4966-8535-AD1D46845832}">
      <dgm:prSet/>
      <dgm:spPr/>
      <dgm:t>
        <a:bodyPr/>
        <a:lstStyle/>
        <a:p>
          <a:endParaRPr lang="en-US"/>
        </a:p>
      </dgm:t>
    </dgm:pt>
    <dgm:pt modelId="{4F502E01-E892-41E2-A7E7-8F602F30997B}">
      <dgm:prSet/>
      <dgm:spPr/>
      <dgm:t>
        <a:bodyPr/>
        <a:lstStyle/>
        <a:p>
          <a:r>
            <a:rPr lang="en-US"/>
            <a:t>Future PCA analysis will determine how different the 2023 vegetation community is to the 2022 and 2020 communities</a:t>
          </a:r>
        </a:p>
      </dgm:t>
    </dgm:pt>
    <dgm:pt modelId="{B2D23593-A52E-49DA-BD8B-91F1B3CE261A}" type="parTrans" cxnId="{1E44A77B-886F-4E36-A6FD-0AD6EC021C6B}">
      <dgm:prSet/>
      <dgm:spPr/>
      <dgm:t>
        <a:bodyPr/>
        <a:lstStyle/>
        <a:p>
          <a:endParaRPr lang="en-US"/>
        </a:p>
      </dgm:t>
    </dgm:pt>
    <dgm:pt modelId="{BA5A6F77-8DF7-46C4-AEA0-6CAA43AF020C}" type="sibTrans" cxnId="{1E44A77B-886F-4E36-A6FD-0AD6EC021C6B}">
      <dgm:prSet/>
      <dgm:spPr/>
      <dgm:t>
        <a:bodyPr/>
        <a:lstStyle/>
        <a:p>
          <a:endParaRPr lang="en-US"/>
        </a:p>
      </dgm:t>
    </dgm:pt>
    <dgm:pt modelId="{412C2736-48E8-497A-8139-884D88F3CF32}" type="pres">
      <dgm:prSet presAssocID="{E5F2D51B-E7C7-464B-B375-DC545F3CAEA2}" presName="linear" presStyleCnt="0">
        <dgm:presLayoutVars>
          <dgm:animLvl val="lvl"/>
          <dgm:resizeHandles val="exact"/>
        </dgm:presLayoutVars>
      </dgm:prSet>
      <dgm:spPr/>
    </dgm:pt>
    <dgm:pt modelId="{E53D8E98-8565-416C-9567-C700955C5E86}" type="pres">
      <dgm:prSet presAssocID="{E3310EC8-404E-499E-BC55-10E177F2C8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CF9313-B347-4E3A-8758-F392A5DDAB70}" type="pres">
      <dgm:prSet presAssocID="{1E15B87C-687A-4751-BB8E-67309A76D004}" presName="spacer" presStyleCnt="0"/>
      <dgm:spPr/>
    </dgm:pt>
    <dgm:pt modelId="{C4F28FA8-8460-4DBB-BC94-411FABB1E89D}" type="pres">
      <dgm:prSet presAssocID="{4F502E01-E892-41E2-A7E7-8F602F3099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6DBED66-FD13-4EA2-9465-FD1899360268}" type="presOf" srcId="{4F502E01-E892-41E2-A7E7-8F602F30997B}" destId="{C4F28FA8-8460-4DBB-BC94-411FABB1E89D}" srcOrd="0" destOrd="0" presId="urn:microsoft.com/office/officeart/2005/8/layout/vList2"/>
    <dgm:cxn modelId="{07B9DF69-D2A8-41B2-A924-B4E0EF833511}" type="presOf" srcId="{E3310EC8-404E-499E-BC55-10E177F2C871}" destId="{E53D8E98-8565-416C-9567-C700955C5E86}" srcOrd="0" destOrd="0" presId="urn:microsoft.com/office/officeart/2005/8/layout/vList2"/>
    <dgm:cxn modelId="{2DBA734C-0077-4966-8535-AD1D46845832}" srcId="{E5F2D51B-E7C7-464B-B375-DC545F3CAEA2}" destId="{E3310EC8-404E-499E-BC55-10E177F2C871}" srcOrd="0" destOrd="0" parTransId="{C46DE134-7B79-462B-9A7B-C5A1E97E8FCF}" sibTransId="{1E15B87C-687A-4751-BB8E-67309A76D004}"/>
    <dgm:cxn modelId="{3D801178-6E28-42F8-9414-C8D8A6237948}" type="presOf" srcId="{E5F2D51B-E7C7-464B-B375-DC545F3CAEA2}" destId="{412C2736-48E8-497A-8139-884D88F3CF32}" srcOrd="0" destOrd="0" presId="urn:microsoft.com/office/officeart/2005/8/layout/vList2"/>
    <dgm:cxn modelId="{1E44A77B-886F-4E36-A6FD-0AD6EC021C6B}" srcId="{E5F2D51B-E7C7-464B-B375-DC545F3CAEA2}" destId="{4F502E01-E892-41E2-A7E7-8F602F30997B}" srcOrd="1" destOrd="0" parTransId="{B2D23593-A52E-49DA-BD8B-91F1B3CE261A}" sibTransId="{BA5A6F77-8DF7-46C4-AEA0-6CAA43AF020C}"/>
    <dgm:cxn modelId="{11670FEC-F85A-4BEE-AEC2-345431AF89F4}" type="presParOf" srcId="{412C2736-48E8-497A-8139-884D88F3CF32}" destId="{E53D8E98-8565-416C-9567-C700955C5E86}" srcOrd="0" destOrd="0" presId="urn:microsoft.com/office/officeart/2005/8/layout/vList2"/>
    <dgm:cxn modelId="{149DBAB0-6177-4B3A-A9E1-C092F75F8165}" type="presParOf" srcId="{412C2736-48E8-497A-8139-884D88F3CF32}" destId="{5CCF9313-B347-4E3A-8758-F392A5DDAB70}" srcOrd="1" destOrd="0" presId="urn:microsoft.com/office/officeart/2005/8/layout/vList2"/>
    <dgm:cxn modelId="{334CF4B4-34DC-48B7-A343-73D169B9B9AB}" type="presParOf" srcId="{412C2736-48E8-497A-8139-884D88F3CF32}" destId="{C4F28FA8-8460-4DBB-BC94-411FABB1E8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8F1B79-A60A-4909-9FDA-32BA1CCAC9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9BFC46-4861-4CD9-9023-D102299A7F9B}">
      <dgm:prSet/>
      <dgm:spPr/>
      <dgm:t>
        <a:bodyPr/>
        <a:lstStyle/>
        <a:p>
          <a:r>
            <a:rPr lang="en-US"/>
            <a:t>Graduate Thesis Committee for consistent guidance and direction</a:t>
          </a:r>
        </a:p>
      </dgm:t>
    </dgm:pt>
    <dgm:pt modelId="{7FB0B18A-4419-4E5F-AB9C-3B9267DBF123}" type="parTrans" cxnId="{3256D1EB-8CE6-48E7-809D-D34F80E46B55}">
      <dgm:prSet/>
      <dgm:spPr/>
      <dgm:t>
        <a:bodyPr/>
        <a:lstStyle/>
        <a:p>
          <a:endParaRPr lang="en-US"/>
        </a:p>
      </dgm:t>
    </dgm:pt>
    <dgm:pt modelId="{EBEEBA2B-A978-4C29-8C99-11C7EF156E19}" type="sibTrans" cxnId="{3256D1EB-8CE6-48E7-809D-D34F80E46B55}">
      <dgm:prSet/>
      <dgm:spPr/>
      <dgm:t>
        <a:bodyPr/>
        <a:lstStyle/>
        <a:p>
          <a:endParaRPr lang="en-US"/>
        </a:p>
      </dgm:t>
    </dgm:pt>
    <dgm:pt modelId="{E4CE4AC9-953D-4D44-8971-239A2C0E61A2}">
      <dgm:prSet/>
      <dgm:spPr/>
      <dgm:t>
        <a:bodyPr/>
        <a:lstStyle/>
        <a:p>
          <a:r>
            <a:rPr lang="en-US"/>
            <a:t>US Forest service, National Park Service, and the Southern Appalachian Highlands Conservancy for information</a:t>
          </a:r>
        </a:p>
      </dgm:t>
    </dgm:pt>
    <dgm:pt modelId="{A87ED5CA-AFCF-4D1B-BD28-5A8B83858C78}" type="parTrans" cxnId="{8AB45C0E-E96F-468C-A6FB-31739FD3E58E}">
      <dgm:prSet/>
      <dgm:spPr/>
      <dgm:t>
        <a:bodyPr/>
        <a:lstStyle/>
        <a:p>
          <a:endParaRPr lang="en-US"/>
        </a:p>
      </dgm:t>
    </dgm:pt>
    <dgm:pt modelId="{AFDD0D0C-ED11-4735-85C6-B5A8477E2508}" type="sibTrans" cxnId="{8AB45C0E-E96F-468C-A6FB-31739FD3E58E}">
      <dgm:prSet/>
      <dgm:spPr/>
      <dgm:t>
        <a:bodyPr/>
        <a:lstStyle/>
        <a:p>
          <a:endParaRPr lang="en-US"/>
        </a:p>
      </dgm:t>
    </dgm:pt>
    <dgm:pt modelId="{458140E5-228C-4C18-B559-3C75258006AB}">
      <dgm:prSet/>
      <dgm:spPr/>
      <dgm:t>
        <a:bodyPr/>
        <a:lstStyle/>
        <a:p>
          <a:r>
            <a:rPr lang="en-US"/>
            <a:t>The graduate students for acting as a sounding board and offering advice</a:t>
          </a:r>
        </a:p>
      </dgm:t>
    </dgm:pt>
    <dgm:pt modelId="{B54093BB-D626-4210-A2D0-3138BE9C88A6}" type="parTrans" cxnId="{91894410-D47C-4035-AB40-5446679715AB}">
      <dgm:prSet/>
      <dgm:spPr/>
      <dgm:t>
        <a:bodyPr/>
        <a:lstStyle/>
        <a:p>
          <a:endParaRPr lang="en-US"/>
        </a:p>
      </dgm:t>
    </dgm:pt>
    <dgm:pt modelId="{296C3914-DA9D-489E-8324-E84A3F1CBCD5}" type="sibTrans" cxnId="{91894410-D47C-4035-AB40-5446679715AB}">
      <dgm:prSet/>
      <dgm:spPr/>
      <dgm:t>
        <a:bodyPr/>
        <a:lstStyle/>
        <a:p>
          <a:endParaRPr lang="en-US"/>
        </a:p>
      </dgm:t>
    </dgm:pt>
    <dgm:pt modelId="{4B6D2904-7366-47CF-A41F-F9A884ABAE2C}" type="pres">
      <dgm:prSet presAssocID="{198F1B79-A60A-4909-9FDA-32BA1CCAC94E}" presName="linear" presStyleCnt="0">
        <dgm:presLayoutVars>
          <dgm:animLvl val="lvl"/>
          <dgm:resizeHandles val="exact"/>
        </dgm:presLayoutVars>
      </dgm:prSet>
      <dgm:spPr/>
    </dgm:pt>
    <dgm:pt modelId="{4F4F592C-E6E7-4DDD-868A-D8D6E86C0430}" type="pres">
      <dgm:prSet presAssocID="{9B9BFC46-4861-4CD9-9023-D102299A7F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A52CF1-EA2A-47A1-9894-7BBD233E10D6}" type="pres">
      <dgm:prSet presAssocID="{EBEEBA2B-A978-4C29-8C99-11C7EF156E19}" presName="spacer" presStyleCnt="0"/>
      <dgm:spPr/>
    </dgm:pt>
    <dgm:pt modelId="{A7BFD564-DC9C-4DCD-8541-A9E12D7E2DE6}" type="pres">
      <dgm:prSet presAssocID="{E4CE4AC9-953D-4D44-8971-239A2C0E61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A4CB10-CAD3-4328-9CFC-CA1E7E895A5A}" type="pres">
      <dgm:prSet presAssocID="{AFDD0D0C-ED11-4735-85C6-B5A8477E2508}" presName="spacer" presStyleCnt="0"/>
      <dgm:spPr/>
    </dgm:pt>
    <dgm:pt modelId="{4913A565-A9D6-4665-A8F8-53B6A9D7035F}" type="pres">
      <dgm:prSet presAssocID="{458140E5-228C-4C18-B559-3C75258006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B45C0E-E96F-468C-A6FB-31739FD3E58E}" srcId="{198F1B79-A60A-4909-9FDA-32BA1CCAC94E}" destId="{E4CE4AC9-953D-4D44-8971-239A2C0E61A2}" srcOrd="1" destOrd="0" parTransId="{A87ED5CA-AFCF-4D1B-BD28-5A8B83858C78}" sibTransId="{AFDD0D0C-ED11-4735-85C6-B5A8477E2508}"/>
    <dgm:cxn modelId="{1044AF0E-9D9D-4CF3-B33C-4E4116FE5C5A}" type="presOf" srcId="{458140E5-228C-4C18-B559-3C75258006AB}" destId="{4913A565-A9D6-4665-A8F8-53B6A9D7035F}" srcOrd="0" destOrd="0" presId="urn:microsoft.com/office/officeart/2005/8/layout/vList2"/>
    <dgm:cxn modelId="{91894410-D47C-4035-AB40-5446679715AB}" srcId="{198F1B79-A60A-4909-9FDA-32BA1CCAC94E}" destId="{458140E5-228C-4C18-B559-3C75258006AB}" srcOrd="2" destOrd="0" parTransId="{B54093BB-D626-4210-A2D0-3138BE9C88A6}" sibTransId="{296C3914-DA9D-489E-8324-E84A3F1CBCD5}"/>
    <dgm:cxn modelId="{28351B32-9C1F-4D4C-8A94-A6D76B582744}" type="presOf" srcId="{E4CE4AC9-953D-4D44-8971-239A2C0E61A2}" destId="{A7BFD564-DC9C-4DCD-8541-A9E12D7E2DE6}" srcOrd="0" destOrd="0" presId="urn:microsoft.com/office/officeart/2005/8/layout/vList2"/>
    <dgm:cxn modelId="{E3574974-1A21-441F-8820-E42F65C5ADB1}" type="presOf" srcId="{9B9BFC46-4861-4CD9-9023-D102299A7F9B}" destId="{4F4F592C-E6E7-4DDD-868A-D8D6E86C0430}" srcOrd="0" destOrd="0" presId="urn:microsoft.com/office/officeart/2005/8/layout/vList2"/>
    <dgm:cxn modelId="{6DD8A37A-2D24-4C6E-9ECE-92B70E0D1998}" type="presOf" srcId="{198F1B79-A60A-4909-9FDA-32BA1CCAC94E}" destId="{4B6D2904-7366-47CF-A41F-F9A884ABAE2C}" srcOrd="0" destOrd="0" presId="urn:microsoft.com/office/officeart/2005/8/layout/vList2"/>
    <dgm:cxn modelId="{3256D1EB-8CE6-48E7-809D-D34F80E46B55}" srcId="{198F1B79-A60A-4909-9FDA-32BA1CCAC94E}" destId="{9B9BFC46-4861-4CD9-9023-D102299A7F9B}" srcOrd="0" destOrd="0" parTransId="{7FB0B18A-4419-4E5F-AB9C-3B9267DBF123}" sibTransId="{EBEEBA2B-A978-4C29-8C99-11C7EF156E19}"/>
    <dgm:cxn modelId="{5CD22407-DD26-4346-8AB3-AB2C72F9C74D}" type="presParOf" srcId="{4B6D2904-7366-47CF-A41F-F9A884ABAE2C}" destId="{4F4F592C-E6E7-4DDD-868A-D8D6E86C0430}" srcOrd="0" destOrd="0" presId="urn:microsoft.com/office/officeart/2005/8/layout/vList2"/>
    <dgm:cxn modelId="{FE6D121D-A774-437A-AFCA-9FF9C0007C2C}" type="presParOf" srcId="{4B6D2904-7366-47CF-A41F-F9A884ABAE2C}" destId="{EFA52CF1-EA2A-47A1-9894-7BBD233E10D6}" srcOrd="1" destOrd="0" presId="urn:microsoft.com/office/officeart/2005/8/layout/vList2"/>
    <dgm:cxn modelId="{3030DC43-415F-43CA-93AA-7E032FF0D9E9}" type="presParOf" srcId="{4B6D2904-7366-47CF-A41F-F9A884ABAE2C}" destId="{A7BFD564-DC9C-4DCD-8541-A9E12D7E2DE6}" srcOrd="2" destOrd="0" presId="urn:microsoft.com/office/officeart/2005/8/layout/vList2"/>
    <dgm:cxn modelId="{D90CEC01-F2A5-4069-B9FF-5143B33ECFBE}" type="presParOf" srcId="{4B6D2904-7366-47CF-A41F-F9A884ABAE2C}" destId="{20A4CB10-CAD3-4328-9CFC-CA1E7E895A5A}" srcOrd="3" destOrd="0" presId="urn:microsoft.com/office/officeart/2005/8/layout/vList2"/>
    <dgm:cxn modelId="{6577C48C-3E83-4653-9CCC-1B016F21FCE2}" type="presParOf" srcId="{4B6D2904-7366-47CF-A41F-F9A884ABAE2C}" destId="{4913A565-A9D6-4665-A8F8-53B6A9D703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53B8D-A79C-4758-9C1F-6C6F3B6AD5D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E19914-978E-4195-941A-9A4AB1BF375E}">
      <dgm:prSet/>
      <dgm:spPr/>
      <dgm:t>
        <a:bodyPr/>
        <a:lstStyle/>
        <a:p>
          <a:r>
            <a:rPr lang="en-US"/>
            <a:t>High elevation rock outcrops</a:t>
          </a:r>
        </a:p>
      </dgm:t>
    </dgm:pt>
    <dgm:pt modelId="{AEA61DCE-90AD-4A42-80FF-AD266C866B9E}" type="parTrans" cxnId="{1CB50E61-AA27-44C7-8EA9-B099E6BC90B3}">
      <dgm:prSet/>
      <dgm:spPr/>
      <dgm:t>
        <a:bodyPr/>
        <a:lstStyle/>
        <a:p>
          <a:endParaRPr lang="en-US"/>
        </a:p>
      </dgm:t>
    </dgm:pt>
    <dgm:pt modelId="{A83A8FEC-4861-4932-9A85-06DAA49C7D3F}" type="sibTrans" cxnId="{1CB50E61-AA27-44C7-8EA9-B099E6BC90B3}">
      <dgm:prSet/>
      <dgm:spPr/>
      <dgm:t>
        <a:bodyPr/>
        <a:lstStyle/>
        <a:p>
          <a:endParaRPr lang="en-US"/>
        </a:p>
      </dgm:t>
    </dgm:pt>
    <dgm:pt modelId="{34B58BE1-9999-4BF4-BE37-0F7575ACF8AE}">
      <dgm:prSet/>
      <dgm:spPr/>
      <dgm:t>
        <a:bodyPr/>
        <a:lstStyle/>
        <a:p>
          <a:r>
            <a:rPr lang="en-US"/>
            <a:t>Grass balds</a:t>
          </a:r>
        </a:p>
      </dgm:t>
    </dgm:pt>
    <dgm:pt modelId="{EE46466F-C541-45D0-A740-09702002F755}" type="parTrans" cxnId="{085BCF7A-57E8-4697-8E6B-7DACB1F35B84}">
      <dgm:prSet/>
      <dgm:spPr/>
      <dgm:t>
        <a:bodyPr/>
        <a:lstStyle/>
        <a:p>
          <a:endParaRPr lang="en-US"/>
        </a:p>
      </dgm:t>
    </dgm:pt>
    <dgm:pt modelId="{952FF779-2CE2-4ABE-915B-ADEBF720DE11}" type="sibTrans" cxnId="{085BCF7A-57E8-4697-8E6B-7DACB1F35B84}">
      <dgm:prSet/>
      <dgm:spPr/>
      <dgm:t>
        <a:bodyPr/>
        <a:lstStyle/>
        <a:p>
          <a:endParaRPr lang="en-US"/>
        </a:p>
      </dgm:t>
    </dgm:pt>
    <dgm:pt modelId="{B2ABDBA9-7116-49BE-8387-BACA89D7FD32}">
      <dgm:prSet/>
      <dgm:spPr/>
      <dgm:t>
        <a:bodyPr/>
        <a:lstStyle/>
        <a:p>
          <a:r>
            <a:rPr lang="en-US"/>
            <a:t>Dominated by grass and sedge species with various forbs</a:t>
          </a:r>
        </a:p>
      </dgm:t>
    </dgm:pt>
    <dgm:pt modelId="{FD4BA119-10B5-497E-9262-9A04298AB58A}" type="parTrans" cxnId="{6C67CE88-221E-41FC-B539-CC514F23B2E4}">
      <dgm:prSet/>
      <dgm:spPr/>
      <dgm:t>
        <a:bodyPr/>
        <a:lstStyle/>
        <a:p>
          <a:endParaRPr lang="en-US"/>
        </a:p>
      </dgm:t>
    </dgm:pt>
    <dgm:pt modelId="{6AB41302-1369-446C-8D22-35B8E066426A}" type="sibTrans" cxnId="{6C67CE88-221E-41FC-B539-CC514F23B2E4}">
      <dgm:prSet/>
      <dgm:spPr/>
      <dgm:t>
        <a:bodyPr/>
        <a:lstStyle/>
        <a:p>
          <a:endParaRPr lang="en-US"/>
        </a:p>
      </dgm:t>
    </dgm:pt>
    <dgm:pt modelId="{3C429561-5FAC-4FDF-A002-C651CDB9B4EB}">
      <dgm:prSet/>
      <dgm:spPr/>
      <dgm:t>
        <a:bodyPr/>
        <a:lstStyle/>
        <a:p>
          <a:r>
            <a:rPr lang="en-US"/>
            <a:t>Heath balds</a:t>
          </a:r>
        </a:p>
      </dgm:t>
    </dgm:pt>
    <dgm:pt modelId="{E7F698D2-D652-4EA1-9E8A-48FFC6B21621}" type="parTrans" cxnId="{1B17DB5A-8AA7-486C-A492-8BF5D1E604B3}">
      <dgm:prSet/>
      <dgm:spPr/>
      <dgm:t>
        <a:bodyPr/>
        <a:lstStyle/>
        <a:p>
          <a:endParaRPr lang="en-US"/>
        </a:p>
      </dgm:t>
    </dgm:pt>
    <dgm:pt modelId="{83AB99B5-7529-4B9A-99F1-794338DFA93C}" type="sibTrans" cxnId="{1B17DB5A-8AA7-486C-A492-8BF5D1E604B3}">
      <dgm:prSet/>
      <dgm:spPr/>
      <dgm:t>
        <a:bodyPr/>
        <a:lstStyle/>
        <a:p>
          <a:endParaRPr lang="en-US"/>
        </a:p>
      </dgm:t>
    </dgm:pt>
    <dgm:pt modelId="{77DE3B52-8C74-4A4B-8FFE-7C30C7B179B6}">
      <dgm:prSet/>
      <dgm:spPr/>
      <dgm:t>
        <a:bodyPr/>
        <a:lstStyle/>
        <a:p>
          <a:r>
            <a:rPr lang="en-US"/>
            <a:t>Dominated by ericaceous flora with few grasses, sedges, or forbs</a:t>
          </a:r>
        </a:p>
      </dgm:t>
    </dgm:pt>
    <dgm:pt modelId="{ECDC75C6-D6FA-4927-A0DA-89737FDE2BC0}" type="parTrans" cxnId="{5D2BD121-BB07-4584-B1D5-327E60BD45F6}">
      <dgm:prSet/>
      <dgm:spPr/>
      <dgm:t>
        <a:bodyPr/>
        <a:lstStyle/>
        <a:p>
          <a:endParaRPr lang="en-US"/>
        </a:p>
      </dgm:t>
    </dgm:pt>
    <dgm:pt modelId="{88621545-15FB-4488-8B09-D324434373AD}" type="sibTrans" cxnId="{5D2BD121-BB07-4584-B1D5-327E60BD45F6}">
      <dgm:prSet/>
      <dgm:spPr/>
      <dgm:t>
        <a:bodyPr/>
        <a:lstStyle/>
        <a:p>
          <a:endParaRPr lang="en-US"/>
        </a:p>
      </dgm:t>
    </dgm:pt>
    <dgm:pt modelId="{F17EDA98-EE7A-41CB-992F-505E7A5AC30A}" type="pres">
      <dgm:prSet presAssocID="{29E53B8D-A79C-4758-9C1F-6C6F3B6AD5DA}" presName="linear" presStyleCnt="0">
        <dgm:presLayoutVars>
          <dgm:animLvl val="lvl"/>
          <dgm:resizeHandles val="exact"/>
        </dgm:presLayoutVars>
      </dgm:prSet>
      <dgm:spPr/>
    </dgm:pt>
    <dgm:pt modelId="{31275DBE-7B30-4F47-A52E-0F9D8849E839}" type="pres">
      <dgm:prSet presAssocID="{8FE19914-978E-4195-941A-9A4AB1BF37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0088D9-F477-444E-962C-B77A167D56ED}" type="pres">
      <dgm:prSet presAssocID="{A83A8FEC-4861-4932-9A85-06DAA49C7D3F}" presName="spacer" presStyleCnt="0"/>
      <dgm:spPr/>
    </dgm:pt>
    <dgm:pt modelId="{E739B981-3254-446F-9D5F-A28647840B5B}" type="pres">
      <dgm:prSet presAssocID="{34B58BE1-9999-4BF4-BE37-0F7575ACF8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E8B54E-5AE5-47F7-8146-BA6EC51D3323}" type="pres">
      <dgm:prSet presAssocID="{34B58BE1-9999-4BF4-BE37-0F7575ACF8AE}" presName="childText" presStyleLbl="revTx" presStyleIdx="0" presStyleCnt="2">
        <dgm:presLayoutVars>
          <dgm:bulletEnabled val="1"/>
        </dgm:presLayoutVars>
      </dgm:prSet>
      <dgm:spPr/>
    </dgm:pt>
    <dgm:pt modelId="{3A67D742-059D-47B1-9CC5-0956944E311D}" type="pres">
      <dgm:prSet presAssocID="{3C429561-5FAC-4FDF-A002-C651CDB9B4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0711F6-89F6-461E-9D1D-AD581303B336}" type="pres">
      <dgm:prSet presAssocID="{3C429561-5FAC-4FDF-A002-C651CDB9B4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D2BD121-BB07-4584-B1D5-327E60BD45F6}" srcId="{3C429561-5FAC-4FDF-A002-C651CDB9B4EB}" destId="{77DE3B52-8C74-4A4B-8FFE-7C30C7B179B6}" srcOrd="0" destOrd="0" parTransId="{ECDC75C6-D6FA-4927-A0DA-89737FDE2BC0}" sibTransId="{88621545-15FB-4488-8B09-D324434373AD}"/>
    <dgm:cxn modelId="{B0D59C5E-3C37-4BC3-BB60-B797ACD84E8B}" type="presOf" srcId="{34B58BE1-9999-4BF4-BE37-0F7575ACF8AE}" destId="{E739B981-3254-446F-9D5F-A28647840B5B}" srcOrd="0" destOrd="0" presId="urn:microsoft.com/office/officeart/2005/8/layout/vList2"/>
    <dgm:cxn modelId="{1CB50E61-AA27-44C7-8EA9-B099E6BC90B3}" srcId="{29E53B8D-A79C-4758-9C1F-6C6F3B6AD5DA}" destId="{8FE19914-978E-4195-941A-9A4AB1BF375E}" srcOrd="0" destOrd="0" parTransId="{AEA61DCE-90AD-4A42-80FF-AD266C866B9E}" sibTransId="{A83A8FEC-4861-4932-9A85-06DAA49C7D3F}"/>
    <dgm:cxn modelId="{8A3DDA6A-2649-4189-A29B-5A33851EED35}" type="presOf" srcId="{29E53B8D-A79C-4758-9C1F-6C6F3B6AD5DA}" destId="{F17EDA98-EE7A-41CB-992F-505E7A5AC30A}" srcOrd="0" destOrd="0" presId="urn:microsoft.com/office/officeart/2005/8/layout/vList2"/>
    <dgm:cxn modelId="{2C7D0E4D-B1E8-46E8-B6C7-876C3CEF91A8}" type="presOf" srcId="{8FE19914-978E-4195-941A-9A4AB1BF375E}" destId="{31275DBE-7B30-4F47-A52E-0F9D8849E839}" srcOrd="0" destOrd="0" presId="urn:microsoft.com/office/officeart/2005/8/layout/vList2"/>
    <dgm:cxn modelId="{B549364D-AAC2-4756-8EDA-48EF12230482}" type="presOf" srcId="{77DE3B52-8C74-4A4B-8FFE-7C30C7B179B6}" destId="{200711F6-89F6-461E-9D1D-AD581303B336}" srcOrd="0" destOrd="0" presId="urn:microsoft.com/office/officeart/2005/8/layout/vList2"/>
    <dgm:cxn modelId="{085BCF7A-57E8-4697-8E6B-7DACB1F35B84}" srcId="{29E53B8D-A79C-4758-9C1F-6C6F3B6AD5DA}" destId="{34B58BE1-9999-4BF4-BE37-0F7575ACF8AE}" srcOrd="1" destOrd="0" parTransId="{EE46466F-C541-45D0-A740-09702002F755}" sibTransId="{952FF779-2CE2-4ABE-915B-ADEBF720DE11}"/>
    <dgm:cxn modelId="{1B17DB5A-8AA7-486C-A492-8BF5D1E604B3}" srcId="{29E53B8D-A79C-4758-9C1F-6C6F3B6AD5DA}" destId="{3C429561-5FAC-4FDF-A002-C651CDB9B4EB}" srcOrd="2" destOrd="0" parTransId="{E7F698D2-D652-4EA1-9E8A-48FFC6B21621}" sibTransId="{83AB99B5-7529-4B9A-99F1-794338DFA93C}"/>
    <dgm:cxn modelId="{9CE60288-F001-431D-BAF0-E041A7D0036E}" type="presOf" srcId="{B2ABDBA9-7116-49BE-8387-BACA89D7FD32}" destId="{AAE8B54E-5AE5-47F7-8146-BA6EC51D3323}" srcOrd="0" destOrd="0" presId="urn:microsoft.com/office/officeart/2005/8/layout/vList2"/>
    <dgm:cxn modelId="{6C67CE88-221E-41FC-B539-CC514F23B2E4}" srcId="{34B58BE1-9999-4BF4-BE37-0F7575ACF8AE}" destId="{B2ABDBA9-7116-49BE-8387-BACA89D7FD32}" srcOrd="0" destOrd="0" parTransId="{FD4BA119-10B5-497E-9262-9A04298AB58A}" sibTransId="{6AB41302-1369-446C-8D22-35B8E066426A}"/>
    <dgm:cxn modelId="{9CFA62A0-6452-48DB-AD09-E4ECC492060E}" type="presOf" srcId="{3C429561-5FAC-4FDF-A002-C651CDB9B4EB}" destId="{3A67D742-059D-47B1-9CC5-0956944E311D}" srcOrd="0" destOrd="0" presId="urn:microsoft.com/office/officeart/2005/8/layout/vList2"/>
    <dgm:cxn modelId="{0D4A7EB4-C6F5-494D-93F3-149AEBA84982}" type="presParOf" srcId="{F17EDA98-EE7A-41CB-992F-505E7A5AC30A}" destId="{31275DBE-7B30-4F47-A52E-0F9D8849E839}" srcOrd="0" destOrd="0" presId="urn:microsoft.com/office/officeart/2005/8/layout/vList2"/>
    <dgm:cxn modelId="{95C47DC0-349F-4DCB-8A7A-E535D3FE965C}" type="presParOf" srcId="{F17EDA98-EE7A-41CB-992F-505E7A5AC30A}" destId="{080088D9-F477-444E-962C-B77A167D56ED}" srcOrd="1" destOrd="0" presId="urn:microsoft.com/office/officeart/2005/8/layout/vList2"/>
    <dgm:cxn modelId="{0D4F0D14-0742-4488-979C-BEAF411BDEFF}" type="presParOf" srcId="{F17EDA98-EE7A-41CB-992F-505E7A5AC30A}" destId="{E739B981-3254-446F-9D5F-A28647840B5B}" srcOrd="2" destOrd="0" presId="urn:microsoft.com/office/officeart/2005/8/layout/vList2"/>
    <dgm:cxn modelId="{D6E554ED-85AD-4FF5-8896-1A076E096FF7}" type="presParOf" srcId="{F17EDA98-EE7A-41CB-992F-505E7A5AC30A}" destId="{AAE8B54E-5AE5-47F7-8146-BA6EC51D3323}" srcOrd="3" destOrd="0" presId="urn:microsoft.com/office/officeart/2005/8/layout/vList2"/>
    <dgm:cxn modelId="{F1521C16-96C9-4F07-98E7-E5C688BBF9B1}" type="presParOf" srcId="{F17EDA98-EE7A-41CB-992F-505E7A5AC30A}" destId="{3A67D742-059D-47B1-9CC5-0956944E311D}" srcOrd="4" destOrd="0" presId="urn:microsoft.com/office/officeart/2005/8/layout/vList2"/>
    <dgm:cxn modelId="{F11DCC3E-3E91-4677-A33D-C3A589193571}" type="presParOf" srcId="{F17EDA98-EE7A-41CB-992F-505E7A5AC30A}" destId="{200711F6-89F6-461E-9D1D-AD581303B33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BBF0A-755E-43B3-9C29-CD5E9658D16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65FE16-4D63-477D-AC65-6DB88CCDADD5}">
      <dgm:prSet/>
      <dgm:spPr/>
      <dgm:t>
        <a:bodyPr/>
        <a:lstStyle/>
        <a:p>
          <a:r>
            <a:rPr lang="en-US"/>
            <a:t>Still in debate about the origins of balds; manmade or natural ecosystems.</a:t>
          </a:r>
        </a:p>
      </dgm:t>
    </dgm:pt>
    <dgm:pt modelId="{6A2F38C2-E542-462D-A49C-0A7442F480ED}" type="parTrans" cxnId="{61063C60-8C22-439D-80F1-7BB9D3651BF1}">
      <dgm:prSet/>
      <dgm:spPr/>
      <dgm:t>
        <a:bodyPr/>
        <a:lstStyle/>
        <a:p>
          <a:endParaRPr lang="en-US"/>
        </a:p>
      </dgm:t>
    </dgm:pt>
    <dgm:pt modelId="{EE70D74E-C60D-471B-9EF6-524EAF270D13}" type="sibTrans" cxnId="{61063C60-8C22-439D-80F1-7BB9D3651BF1}">
      <dgm:prSet/>
      <dgm:spPr/>
      <dgm:t>
        <a:bodyPr/>
        <a:lstStyle/>
        <a:p>
          <a:endParaRPr lang="en-US"/>
        </a:p>
      </dgm:t>
    </dgm:pt>
    <dgm:pt modelId="{37DC1F80-1EC0-4DC9-809D-C3E726E764B8}">
      <dgm:prSet/>
      <dgm:spPr/>
      <dgm:t>
        <a:bodyPr/>
        <a:lstStyle/>
        <a:p>
          <a:r>
            <a:rPr lang="en-US" dirty="0"/>
            <a:t>Either they were cleared by native people or by early colonists</a:t>
          </a:r>
        </a:p>
      </dgm:t>
    </dgm:pt>
    <dgm:pt modelId="{C212192A-080B-449D-81F5-5E1C63BE56BD}" type="parTrans" cxnId="{7E17F85F-A45A-4EE3-A0E6-E459AFBF86F5}">
      <dgm:prSet/>
      <dgm:spPr/>
      <dgm:t>
        <a:bodyPr/>
        <a:lstStyle/>
        <a:p>
          <a:endParaRPr lang="en-US"/>
        </a:p>
      </dgm:t>
    </dgm:pt>
    <dgm:pt modelId="{0C0CD9CA-1537-4A63-BC3D-B28C12F759DF}" type="sibTrans" cxnId="{7E17F85F-A45A-4EE3-A0E6-E459AFBF86F5}">
      <dgm:prSet/>
      <dgm:spPr/>
      <dgm:t>
        <a:bodyPr/>
        <a:lstStyle/>
        <a:p>
          <a:endParaRPr lang="en-US"/>
        </a:p>
      </dgm:t>
    </dgm:pt>
    <dgm:pt modelId="{731A65F9-D1CF-4155-84F0-A706E4853307}">
      <dgm:prSet/>
      <dgm:spPr/>
      <dgm:t>
        <a:bodyPr/>
        <a:lstStyle/>
        <a:p>
          <a:r>
            <a:rPr lang="en-US"/>
            <a:t>Anthropogenic perspective;</a:t>
          </a:r>
        </a:p>
      </dgm:t>
    </dgm:pt>
    <dgm:pt modelId="{6FCE9D0D-1485-4755-9332-56207844179E}" type="parTrans" cxnId="{E784CBCD-6C81-4EAF-9DD5-2E846176EF88}">
      <dgm:prSet/>
      <dgm:spPr/>
      <dgm:t>
        <a:bodyPr/>
        <a:lstStyle/>
        <a:p>
          <a:endParaRPr lang="en-US"/>
        </a:p>
      </dgm:t>
    </dgm:pt>
    <dgm:pt modelId="{6DDD144C-AD67-433F-9B3D-FB58D155E7DB}" type="sibTrans" cxnId="{E784CBCD-6C81-4EAF-9DD5-2E846176EF88}">
      <dgm:prSet/>
      <dgm:spPr/>
      <dgm:t>
        <a:bodyPr/>
        <a:lstStyle/>
        <a:p>
          <a:endParaRPr lang="en-US"/>
        </a:p>
      </dgm:t>
    </dgm:pt>
    <dgm:pt modelId="{DE5B7640-244D-4823-A2EE-67790E62969F}">
      <dgm:prSet/>
      <dgm:spPr/>
      <dgm:t>
        <a:bodyPr/>
        <a:lstStyle/>
        <a:p>
          <a:r>
            <a:rPr lang="en-US" dirty="0"/>
            <a:t>They were occasionally cleared for timber by early colonists</a:t>
          </a:r>
        </a:p>
      </dgm:t>
    </dgm:pt>
    <dgm:pt modelId="{A0D3A75E-3263-4CEA-BD6A-86FD159A8975}" type="parTrans" cxnId="{AF2435B4-9FF0-44B9-94E4-0976221CA638}">
      <dgm:prSet/>
      <dgm:spPr/>
      <dgm:t>
        <a:bodyPr/>
        <a:lstStyle/>
        <a:p>
          <a:endParaRPr lang="en-US"/>
        </a:p>
      </dgm:t>
    </dgm:pt>
    <dgm:pt modelId="{39417AA3-10D7-4104-B881-EA199859FAFF}" type="sibTrans" cxnId="{AF2435B4-9FF0-44B9-94E4-0976221CA638}">
      <dgm:prSet/>
      <dgm:spPr/>
      <dgm:t>
        <a:bodyPr/>
        <a:lstStyle/>
        <a:p>
          <a:endParaRPr lang="en-US"/>
        </a:p>
      </dgm:t>
    </dgm:pt>
    <dgm:pt modelId="{09A48592-35EF-4074-9157-448CB422CB33}">
      <dgm:prSet/>
      <dgm:spPr/>
      <dgm:t>
        <a:bodyPr/>
        <a:lstStyle/>
        <a:p>
          <a:r>
            <a:rPr lang="en-US" dirty="0"/>
            <a:t>There are some instances of prescribed fire to expand bald boundaries</a:t>
          </a:r>
        </a:p>
      </dgm:t>
    </dgm:pt>
    <dgm:pt modelId="{9A46F720-473A-42EB-B441-7A3B262EED50}" type="parTrans" cxnId="{B70CD601-7ECE-4FFC-B01A-BE9EEA696021}">
      <dgm:prSet/>
      <dgm:spPr/>
      <dgm:t>
        <a:bodyPr/>
        <a:lstStyle/>
        <a:p>
          <a:endParaRPr lang="en-US"/>
        </a:p>
      </dgm:t>
    </dgm:pt>
    <dgm:pt modelId="{54C5A72F-5D01-4CF3-BCFA-0DE3C8CC0901}" type="sibTrans" cxnId="{B70CD601-7ECE-4FFC-B01A-BE9EEA696021}">
      <dgm:prSet/>
      <dgm:spPr/>
      <dgm:t>
        <a:bodyPr/>
        <a:lstStyle/>
        <a:p>
          <a:endParaRPr lang="en-US"/>
        </a:p>
      </dgm:t>
    </dgm:pt>
    <dgm:pt modelId="{10D6B0F7-D5EC-4CD9-BF5A-BDC3494540CB}">
      <dgm:prSet/>
      <dgm:spPr/>
      <dgm:t>
        <a:bodyPr/>
        <a:lstStyle/>
        <a:p>
          <a:r>
            <a:rPr lang="en-US"/>
            <a:t>Natural ecosystem perspective;</a:t>
          </a:r>
        </a:p>
      </dgm:t>
    </dgm:pt>
    <dgm:pt modelId="{EF8E8EB9-6E08-4EED-A434-1171671F7730}" type="parTrans" cxnId="{9A3DAE86-4DDE-4014-9595-6F289AC821E3}">
      <dgm:prSet/>
      <dgm:spPr/>
      <dgm:t>
        <a:bodyPr/>
        <a:lstStyle/>
        <a:p>
          <a:endParaRPr lang="en-US"/>
        </a:p>
      </dgm:t>
    </dgm:pt>
    <dgm:pt modelId="{710F537A-C707-4A67-B53C-C491A81DD816}" type="sibTrans" cxnId="{9A3DAE86-4DDE-4014-9595-6F289AC821E3}">
      <dgm:prSet/>
      <dgm:spPr/>
      <dgm:t>
        <a:bodyPr/>
        <a:lstStyle/>
        <a:p>
          <a:endParaRPr lang="en-US"/>
        </a:p>
      </dgm:t>
    </dgm:pt>
    <dgm:pt modelId="{62E1151E-3829-4081-B5B5-7CF031C58082}">
      <dgm:prSet/>
      <dgm:spPr/>
      <dgm:t>
        <a:bodyPr/>
        <a:lstStyle/>
        <a:p>
          <a:r>
            <a:rPr lang="en-US" dirty="0"/>
            <a:t>Herbivore grazing drove back woody vegetation</a:t>
          </a:r>
        </a:p>
      </dgm:t>
    </dgm:pt>
    <dgm:pt modelId="{642DA9F0-8AC1-4181-9379-C2561ADC68A3}" type="parTrans" cxnId="{B19529C6-D4C5-4FC9-8D80-21BFD907E181}">
      <dgm:prSet/>
      <dgm:spPr/>
      <dgm:t>
        <a:bodyPr/>
        <a:lstStyle/>
        <a:p>
          <a:endParaRPr lang="en-US"/>
        </a:p>
      </dgm:t>
    </dgm:pt>
    <dgm:pt modelId="{F64EBE7D-A3C9-42B2-9D7D-958D413A2CE0}" type="sibTrans" cxnId="{B19529C6-D4C5-4FC9-8D80-21BFD907E181}">
      <dgm:prSet/>
      <dgm:spPr/>
      <dgm:t>
        <a:bodyPr/>
        <a:lstStyle/>
        <a:p>
          <a:endParaRPr lang="en-US"/>
        </a:p>
      </dgm:t>
    </dgm:pt>
    <dgm:pt modelId="{21FCD84C-E350-4B45-95F1-24CDB48E01AD}">
      <dgm:prSet/>
      <dgm:spPr/>
      <dgm:t>
        <a:bodyPr/>
        <a:lstStyle/>
        <a:p>
          <a:r>
            <a:rPr lang="en-US" dirty="0"/>
            <a:t>Climate extremes around the Pleistocene further opened these areas</a:t>
          </a:r>
        </a:p>
      </dgm:t>
    </dgm:pt>
    <dgm:pt modelId="{EA3F32C2-C7B3-4F50-A742-B5C425EECDEF}" type="parTrans" cxnId="{10049C1E-9A59-4F6F-9F71-4969765712DA}">
      <dgm:prSet/>
      <dgm:spPr/>
      <dgm:t>
        <a:bodyPr/>
        <a:lstStyle/>
        <a:p>
          <a:endParaRPr lang="en-US"/>
        </a:p>
      </dgm:t>
    </dgm:pt>
    <dgm:pt modelId="{E63D9CF4-9A07-44DC-8654-05E8FAF13EB3}" type="sibTrans" cxnId="{10049C1E-9A59-4F6F-9F71-4969765712DA}">
      <dgm:prSet/>
      <dgm:spPr/>
      <dgm:t>
        <a:bodyPr/>
        <a:lstStyle/>
        <a:p>
          <a:endParaRPr lang="en-US"/>
        </a:p>
      </dgm:t>
    </dgm:pt>
    <dgm:pt modelId="{A99162C6-F7C6-4277-92F8-EB0B55B31ED2}">
      <dgm:prSet/>
      <dgm:spPr/>
      <dgm:t>
        <a:bodyPr/>
        <a:lstStyle/>
        <a:p>
          <a:r>
            <a:rPr lang="en-US" dirty="0"/>
            <a:t>A combination of the two led to persistence of light dependent species that favor frequent disturbance</a:t>
          </a:r>
        </a:p>
      </dgm:t>
    </dgm:pt>
    <dgm:pt modelId="{7E14EF57-1E55-4BA7-B537-6B26805AD69A}" type="parTrans" cxnId="{69268F67-93F4-49A5-B6D6-4DCA1863DFFF}">
      <dgm:prSet/>
      <dgm:spPr/>
      <dgm:t>
        <a:bodyPr/>
        <a:lstStyle/>
        <a:p>
          <a:endParaRPr lang="en-US"/>
        </a:p>
      </dgm:t>
    </dgm:pt>
    <dgm:pt modelId="{06C010E0-17B0-4587-BDFD-C2F75CB28EC0}" type="sibTrans" cxnId="{69268F67-93F4-49A5-B6D6-4DCA1863DFFF}">
      <dgm:prSet/>
      <dgm:spPr/>
      <dgm:t>
        <a:bodyPr/>
        <a:lstStyle/>
        <a:p>
          <a:endParaRPr lang="en-US"/>
        </a:p>
      </dgm:t>
    </dgm:pt>
    <dgm:pt modelId="{26688AB5-B23D-453C-8CDC-67B9A3397D0E}">
      <dgm:prSet/>
      <dgm:spPr/>
      <dgm:t>
        <a:bodyPr/>
        <a:lstStyle/>
        <a:p>
          <a:r>
            <a:rPr lang="en-US" dirty="0"/>
            <a:t>Used as summertime rangeland for cattle by colonists</a:t>
          </a:r>
        </a:p>
      </dgm:t>
    </dgm:pt>
    <dgm:pt modelId="{4936342A-3FDF-4A66-BEEB-52ADB1D71309}" type="parTrans" cxnId="{E094CEB3-5771-46ED-9A92-9E562005238B}">
      <dgm:prSet/>
      <dgm:spPr/>
    </dgm:pt>
    <dgm:pt modelId="{D22D33E6-97F5-4D63-AF64-51C11C092AB3}" type="sibTrans" cxnId="{E094CEB3-5771-46ED-9A92-9E562005238B}">
      <dgm:prSet/>
      <dgm:spPr/>
    </dgm:pt>
    <dgm:pt modelId="{0CEA7175-7B40-4462-B0E1-AB3F4D4FB344}">
      <dgm:prSet/>
      <dgm:spPr/>
      <dgm:t>
        <a:bodyPr/>
        <a:lstStyle/>
        <a:p>
          <a:r>
            <a:rPr lang="en-US" dirty="0"/>
            <a:t>Or they are climate-herbivore driven ecosystems</a:t>
          </a:r>
        </a:p>
      </dgm:t>
    </dgm:pt>
    <dgm:pt modelId="{AD9F0CA3-BAA6-4474-97A6-0AED67902814}" type="parTrans" cxnId="{8A837216-0B2F-4D18-B0C6-1326CCC8CFCD}">
      <dgm:prSet/>
      <dgm:spPr/>
    </dgm:pt>
    <dgm:pt modelId="{367C3251-1BA9-4514-B42D-40667C632447}" type="sibTrans" cxnId="{8A837216-0B2F-4D18-B0C6-1326CCC8CFCD}">
      <dgm:prSet/>
      <dgm:spPr/>
    </dgm:pt>
    <dgm:pt modelId="{C4F3CF91-21DD-4F22-995C-CDCEDB349B62}" type="pres">
      <dgm:prSet presAssocID="{CB6BBF0A-755E-43B3-9C29-CD5E9658D166}" presName="linear" presStyleCnt="0">
        <dgm:presLayoutVars>
          <dgm:animLvl val="lvl"/>
          <dgm:resizeHandles val="exact"/>
        </dgm:presLayoutVars>
      </dgm:prSet>
      <dgm:spPr/>
    </dgm:pt>
    <dgm:pt modelId="{A6F4B6CF-6B94-47C2-B2B5-DF1FA7B3565B}" type="pres">
      <dgm:prSet presAssocID="{B265FE16-4D63-477D-AC65-6DB88CCDAD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8F8EDC-4E7B-4537-9726-65B80529936E}" type="pres">
      <dgm:prSet presAssocID="{B265FE16-4D63-477D-AC65-6DB88CCDADD5}" presName="childText" presStyleLbl="revTx" presStyleIdx="0" presStyleCnt="3">
        <dgm:presLayoutVars>
          <dgm:bulletEnabled val="1"/>
        </dgm:presLayoutVars>
      </dgm:prSet>
      <dgm:spPr/>
    </dgm:pt>
    <dgm:pt modelId="{20E75EA7-507D-4788-8BDD-9DA3262F4A0A}" type="pres">
      <dgm:prSet presAssocID="{731A65F9-D1CF-4155-84F0-A706E48533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F99DF0-B38C-41E6-9237-11096140A9D9}" type="pres">
      <dgm:prSet presAssocID="{731A65F9-D1CF-4155-84F0-A706E4853307}" presName="childText" presStyleLbl="revTx" presStyleIdx="1" presStyleCnt="3">
        <dgm:presLayoutVars>
          <dgm:bulletEnabled val="1"/>
        </dgm:presLayoutVars>
      </dgm:prSet>
      <dgm:spPr/>
    </dgm:pt>
    <dgm:pt modelId="{3594C701-75FB-4D14-9649-63C095B5C6BB}" type="pres">
      <dgm:prSet presAssocID="{10D6B0F7-D5EC-4CD9-BF5A-BDC3494540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72D786-B63B-4D7D-BFE9-F25A00363543}" type="pres">
      <dgm:prSet presAssocID="{10D6B0F7-D5EC-4CD9-BF5A-BDC3494540C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70CD601-7ECE-4FFC-B01A-BE9EEA696021}" srcId="{731A65F9-D1CF-4155-84F0-A706E4853307}" destId="{09A48592-35EF-4074-9157-448CB422CB33}" srcOrd="2" destOrd="0" parTransId="{9A46F720-473A-42EB-B441-7A3B262EED50}" sibTransId="{54C5A72F-5D01-4CF3-BCFA-0DE3C8CC0901}"/>
    <dgm:cxn modelId="{4EB17D0C-B511-4783-AC12-5D006784DD3E}" type="presOf" srcId="{A99162C6-F7C6-4277-92F8-EB0B55B31ED2}" destId="{1272D786-B63B-4D7D-BFE9-F25A00363543}" srcOrd="0" destOrd="2" presId="urn:microsoft.com/office/officeart/2005/8/layout/vList2"/>
    <dgm:cxn modelId="{8A837216-0B2F-4D18-B0C6-1326CCC8CFCD}" srcId="{B265FE16-4D63-477D-AC65-6DB88CCDADD5}" destId="{0CEA7175-7B40-4462-B0E1-AB3F4D4FB344}" srcOrd="1" destOrd="0" parTransId="{AD9F0CA3-BAA6-4474-97A6-0AED67902814}" sibTransId="{367C3251-1BA9-4514-B42D-40667C632447}"/>
    <dgm:cxn modelId="{D4C6F918-C333-4CFF-81A1-A0448B802F08}" type="presOf" srcId="{37DC1F80-1EC0-4DC9-809D-C3E726E764B8}" destId="{DD8F8EDC-4E7B-4537-9726-65B80529936E}" srcOrd="0" destOrd="0" presId="urn:microsoft.com/office/officeart/2005/8/layout/vList2"/>
    <dgm:cxn modelId="{2BDA611C-9E65-4DB0-85B1-63E563291753}" type="presOf" srcId="{09A48592-35EF-4074-9157-448CB422CB33}" destId="{E1F99DF0-B38C-41E6-9237-11096140A9D9}" srcOrd="0" destOrd="2" presId="urn:microsoft.com/office/officeart/2005/8/layout/vList2"/>
    <dgm:cxn modelId="{10049C1E-9A59-4F6F-9F71-4969765712DA}" srcId="{10D6B0F7-D5EC-4CD9-BF5A-BDC3494540CB}" destId="{21FCD84C-E350-4B45-95F1-24CDB48E01AD}" srcOrd="1" destOrd="0" parTransId="{EA3F32C2-C7B3-4F50-A742-B5C425EECDEF}" sibTransId="{E63D9CF4-9A07-44DC-8654-05E8FAF13EB3}"/>
    <dgm:cxn modelId="{7E17F85F-A45A-4EE3-A0E6-E459AFBF86F5}" srcId="{B265FE16-4D63-477D-AC65-6DB88CCDADD5}" destId="{37DC1F80-1EC0-4DC9-809D-C3E726E764B8}" srcOrd="0" destOrd="0" parTransId="{C212192A-080B-449D-81F5-5E1C63BE56BD}" sibTransId="{0C0CD9CA-1537-4A63-BC3D-B28C12F759DF}"/>
    <dgm:cxn modelId="{61063C60-8C22-439D-80F1-7BB9D3651BF1}" srcId="{CB6BBF0A-755E-43B3-9C29-CD5E9658D166}" destId="{B265FE16-4D63-477D-AC65-6DB88CCDADD5}" srcOrd="0" destOrd="0" parTransId="{6A2F38C2-E542-462D-A49C-0A7442F480ED}" sibTransId="{EE70D74E-C60D-471B-9EF6-524EAF270D13}"/>
    <dgm:cxn modelId="{DFE2DB65-3C03-4256-ABEC-6FE37DEA23AF}" type="presOf" srcId="{21FCD84C-E350-4B45-95F1-24CDB48E01AD}" destId="{1272D786-B63B-4D7D-BFE9-F25A00363543}" srcOrd="0" destOrd="1" presId="urn:microsoft.com/office/officeart/2005/8/layout/vList2"/>
    <dgm:cxn modelId="{69268F67-93F4-49A5-B6D6-4DCA1863DFFF}" srcId="{10D6B0F7-D5EC-4CD9-BF5A-BDC3494540CB}" destId="{A99162C6-F7C6-4277-92F8-EB0B55B31ED2}" srcOrd="2" destOrd="0" parTransId="{7E14EF57-1E55-4BA7-B537-6B26805AD69A}" sibTransId="{06C010E0-17B0-4587-BDFD-C2F75CB28EC0}"/>
    <dgm:cxn modelId="{9632B36C-8EAA-472D-BAAF-F0B8FADCE1B3}" type="presOf" srcId="{DE5B7640-244D-4823-A2EE-67790E62969F}" destId="{E1F99DF0-B38C-41E6-9237-11096140A9D9}" srcOrd="0" destOrd="0" presId="urn:microsoft.com/office/officeart/2005/8/layout/vList2"/>
    <dgm:cxn modelId="{24117982-8B15-4005-8507-FF94DDFC5345}" type="presOf" srcId="{B265FE16-4D63-477D-AC65-6DB88CCDADD5}" destId="{A6F4B6CF-6B94-47C2-B2B5-DF1FA7B3565B}" srcOrd="0" destOrd="0" presId="urn:microsoft.com/office/officeart/2005/8/layout/vList2"/>
    <dgm:cxn modelId="{9A3DAE86-4DDE-4014-9595-6F289AC821E3}" srcId="{CB6BBF0A-755E-43B3-9C29-CD5E9658D166}" destId="{10D6B0F7-D5EC-4CD9-BF5A-BDC3494540CB}" srcOrd="2" destOrd="0" parTransId="{EF8E8EB9-6E08-4EED-A434-1171671F7730}" sibTransId="{710F537A-C707-4A67-B53C-C491A81DD816}"/>
    <dgm:cxn modelId="{AF506699-777F-4199-8C5E-DCF16362F28F}" type="presOf" srcId="{0CEA7175-7B40-4462-B0E1-AB3F4D4FB344}" destId="{DD8F8EDC-4E7B-4537-9726-65B80529936E}" srcOrd="0" destOrd="1" presId="urn:microsoft.com/office/officeart/2005/8/layout/vList2"/>
    <dgm:cxn modelId="{51DE2CAC-92CE-46E4-8897-F2F7FA89AAAA}" type="presOf" srcId="{10D6B0F7-D5EC-4CD9-BF5A-BDC3494540CB}" destId="{3594C701-75FB-4D14-9649-63C095B5C6BB}" srcOrd="0" destOrd="0" presId="urn:microsoft.com/office/officeart/2005/8/layout/vList2"/>
    <dgm:cxn modelId="{E094CEB3-5771-46ED-9A92-9E562005238B}" srcId="{731A65F9-D1CF-4155-84F0-A706E4853307}" destId="{26688AB5-B23D-453C-8CDC-67B9A3397D0E}" srcOrd="1" destOrd="0" parTransId="{4936342A-3FDF-4A66-BEEB-52ADB1D71309}" sibTransId="{D22D33E6-97F5-4D63-AF64-51C11C092AB3}"/>
    <dgm:cxn modelId="{AF2435B4-9FF0-44B9-94E4-0976221CA638}" srcId="{731A65F9-D1CF-4155-84F0-A706E4853307}" destId="{DE5B7640-244D-4823-A2EE-67790E62969F}" srcOrd="0" destOrd="0" parTransId="{A0D3A75E-3263-4CEA-BD6A-86FD159A8975}" sibTransId="{39417AA3-10D7-4104-B881-EA199859FAFF}"/>
    <dgm:cxn modelId="{7E2B57C3-100E-43B7-92E3-406560CC838E}" type="presOf" srcId="{731A65F9-D1CF-4155-84F0-A706E4853307}" destId="{20E75EA7-507D-4788-8BDD-9DA3262F4A0A}" srcOrd="0" destOrd="0" presId="urn:microsoft.com/office/officeart/2005/8/layout/vList2"/>
    <dgm:cxn modelId="{B19529C6-D4C5-4FC9-8D80-21BFD907E181}" srcId="{10D6B0F7-D5EC-4CD9-BF5A-BDC3494540CB}" destId="{62E1151E-3829-4081-B5B5-7CF031C58082}" srcOrd="0" destOrd="0" parTransId="{642DA9F0-8AC1-4181-9379-C2561ADC68A3}" sibTransId="{F64EBE7D-A3C9-42B2-9D7D-958D413A2CE0}"/>
    <dgm:cxn modelId="{E784CBCD-6C81-4EAF-9DD5-2E846176EF88}" srcId="{CB6BBF0A-755E-43B3-9C29-CD5E9658D166}" destId="{731A65F9-D1CF-4155-84F0-A706E4853307}" srcOrd="1" destOrd="0" parTransId="{6FCE9D0D-1485-4755-9332-56207844179E}" sibTransId="{6DDD144C-AD67-433F-9B3D-FB58D155E7DB}"/>
    <dgm:cxn modelId="{948874CF-EE93-4DBB-996B-DF2A942B9753}" type="presOf" srcId="{CB6BBF0A-755E-43B3-9C29-CD5E9658D166}" destId="{C4F3CF91-21DD-4F22-995C-CDCEDB349B62}" srcOrd="0" destOrd="0" presId="urn:microsoft.com/office/officeart/2005/8/layout/vList2"/>
    <dgm:cxn modelId="{0765A4D3-BD97-4B4A-BAFB-078094C591F6}" type="presOf" srcId="{26688AB5-B23D-453C-8CDC-67B9A3397D0E}" destId="{E1F99DF0-B38C-41E6-9237-11096140A9D9}" srcOrd="0" destOrd="1" presId="urn:microsoft.com/office/officeart/2005/8/layout/vList2"/>
    <dgm:cxn modelId="{6A77EADC-E558-4EDE-B7E4-7F8BDDF94DE3}" type="presOf" srcId="{62E1151E-3829-4081-B5B5-7CF031C58082}" destId="{1272D786-B63B-4D7D-BFE9-F25A00363543}" srcOrd="0" destOrd="0" presId="urn:microsoft.com/office/officeart/2005/8/layout/vList2"/>
    <dgm:cxn modelId="{E65A68AA-B001-4763-A0DA-D99FA0FC08CD}" type="presParOf" srcId="{C4F3CF91-21DD-4F22-995C-CDCEDB349B62}" destId="{A6F4B6CF-6B94-47C2-B2B5-DF1FA7B3565B}" srcOrd="0" destOrd="0" presId="urn:microsoft.com/office/officeart/2005/8/layout/vList2"/>
    <dgm:cxn modelId="{1515A352-FB60-4EAE-98F2-81F1C83F3663}" type="presParOf" srcId="{C4F3CF91-21DD-4F22-995C-CDCEDB349B62}" destId="{DD8F8EDC-4E7B-4537-9726-65B80529936E}" srcOrd="1" destOrd="0" presId="urn:microsoft.com/office/officeart/2005/8/layout/vList2"/>
    <dgm:cxn modelId="{8CB170F7-D78B-4CBC-8AE4-81C0C5056AC0}" type="presParOf" srcId="{C4F3CF91-21DD-4F22-995C-CDCEDB349B62}" destId="{20E75EA7-507D-4788-8BDD-9DA3262F4A0A}" srcOrd="2" destOrd="0" presId="urn:microsoft.com/office/officeart/2005/8/layout/vList2"/>
    <dgm:cxn modelId="{C37A84C3-E6FC-4C1F-BC01-56EFDD5456B5}" type="presParOf" srcId="{C4F3CF91-21DD-4F22-995C-CDCEDB349B62}" destId="{E1F99DF0-B38C-41E6-9237-11096140A9D9}" srcOrd="3" destOrd="0" presId="urn:microsoft.com/office/officeart/2005/8/layout/vList2"/>
    <dgm:cxn modelId="{20B6EEFE-1660-45F7-8365-45B9E0B0481C}" type="presParOf" srcId="{C4F3CF91-21DD-4F22-995C-CDCEDB349B62}" destId="{3594C701-75FB-4D14-9649-63C095B5C6BB}" srcOrd="4" destOrd="0" presId="urn:microsoft.com/office/officeart/2005/8/layout/vList2"/>
    <dgm:cxn modelId="{229B58C1-5A6A-4032-A8FB-248BE8AAE7BE}" type="presParOf" srcId="{C4F3CF91-21DD-4F22-995C-CDCEDB349B62}" destId="{1272D786-B63B-4D7D-BFE9-F25A0036354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429524-4A1B-4E92-9427-38EACE023E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882FFF-63D6-495F-8198-030F78735B47}">
      <dgm:prSet/>
      <dgm:spPr/>
      <dgm:t>
        <a:bodyPr/>
        <a:lstStyle/>
        <a:p>
          <a:r>
            <a:rPr lang="en-US"/>
            <a:t>Located along the borders of NC and TN on the Appalachian trail of Roan Mountain</a:t>
          </a:r>
        </a:p>
      </dgm:t>
    </dgm:pt>
    <dgm:pt modelId="{F6656972-7FA1-421E-8689-1F9EC9774303}" type="parTrans" cxnId="{E39FC428-E228-4EA0-AC5C-7EA90B7FAC4C}">
      <dgm:prSet/>
      <dgm:spPr/>
      <dgm:t>
        <a:bodyPr/>
        <a:lstStyle/>
        <a:p>
          <a:endParaRPr lang="en-US"/>
        </a:p>
      </dgm:t>
    </dgm:pt>
    <dgm:pt modelId="{A83EDD1F-9A02-4484-BE3D-2D4E323938E5}" type="sibTrans" cxnId="{E39FC428-E228-4EA0-AC5C-7EA90B7FAC4C}">
      <dgm:prSet/>
      <dgm:spPr/>
      <dgm:t>
        <a:bodyPr/>
        <a:lstStyle/>
        <a:p>
          <a:endParaRPr lang="en-US"/>
        </a:p>
      </dgm:t>
    </dgm:pt>
    <dgm:pt modelId="{FD3A2947-2DB1-4138-8205-27FF7AF7CC5A}">
      <dgm:prSet/>
      <dgm:spPr/>
      <dgm:t>
        <a:bodyPr/>
        <a:lstStyle/>
        <a:p>
          <a:r>
            <a:rPr lang="en-US"/>
            <a:t>First bald on Carver’s gap</a:t>
          </a:r>
        </a:p>
      </dgm:t>
    </dgm:pt>
    <dgm:pt modelId="{486A997A-8740-410C-AF72-EA250189A04E}" type="parTrans" cxnId="{7AF55A8E-5338-4388-9FD0-C67E9ACC68E4}">
      <dgm:prSet/>
      <dgm:spPr/>
      <dgm:t>
        <a:bodyPr/>
        <a:lstStyle/>
        <a:p>
          <a:endParaRPr lang="en-US"/>
        </a:p>
      </dgm:t>
    </dgm:pt>
    <dgm:pt modelId="{3A5860F2-3E88-4773-AB47-0FCAB6062CB8}" type="sibTrans" cxnId="{7AF55A8E-5338-4388-9FD0-C67E9ACC68E4}">
      <dgm:prSet/>
      <dgm:spPr/>
      <dgm:t>
        <a:bodyPr/>
        <a:lstStyle/>
        <a:p>
          <a:endParaRPr lang="en-US"/>
        </a:p>
      </dgm:t>
    </dgm:pt>
    <dgm:pt modelId="{E9CAD3C6-1F44-458F-8DBD-4B56DA78C2F4}">
      <dgm:prSet/>
      <dgm:spPr/>
      <dgm:t>
        <a:bodyPr/>
        <a:lstStyle/>
        <a:p>
          <a:r>
            <a:rPr lang="en-US"/>
            <a:t>followed by Jane bald and Grassy Ridge bald</a:t>
          </a:r>
        </a:p>
      </dgm:t>
    </dgm:pt>
    <dgm:pt modelId="{A722F481-A490-411D-A47A-E2C4474C6BE2}" type="parTrans" cxnId="{887057EA-E6D4-4B0F-9A81-493903EEE419}">
      <dgm:prSet/>
      <dgm:spPr/>
      <dgm:t>
        <a:bodyPr/>
        <a:lstStyle/>
        <a:p>
          <a:endParaRPr lang="en-US"/>
        </a:p>
      </dgm:t>
    </dgm:pt>
    <dgm:pt modelId="{D1011D70-B194-40F8-90B8-1BCBBA415249}" type="sibTrans" cxnId="{887057EA-E6D4-4B0F-9A81-493903EEE419}">
      <dgm:prSet/>
      <dgm:spPr/>
      <dgm:t>
        <a:bodyPr/>
        <a:lstStyle/>
        <a:p>
          <a:endParaRPr lang="en-US"/>
        </a:p>
      </dgm:t>
    </dgm:pt>
    <dgm:pt modelId="{1157D3AB-29AC-4AB4-8FA1-65B333318123}">
      <dgm:prSet/>
      <dgm:spPr/>
      <dgm:t>
        <a:bodyPr/>
        <a:lstStyle/>
        <a:p>
          <a:r>
            <a:rPr lang="en-US"/>
            <a:t>20 miles north of Bakersville, NC</a:t>
          </a:r>
        </a:p>
      </dgm:t>
    </dgm:pt>
    <dgm:pt modelId="{1310B87F-9109-471F-8C3A-E1BC6483260B}" type="parTrans" cxnId="{C12ECCEB-324D-4F71-A159-6CF57F8D1313}">
      <dgm:prSet/>
      <dgm:spPr/>
      <dgm:t>
        <a:bodyPr/>
        <a:lstStyle/>
        <a:p>
          <a:endParaRPr lang="en-US"/>
        </a:p>
      </dgm:t>
    </dgm:pt>
    <dgm:pt modelId="{6616E328-DA43-4B20-960B-21658B4689AB}" type="sibTrans" cxnId="{C12ECCEB-324D-4F71-A159-6CF57F8D1313}">
      <dgm:prSet/>
      <dgm:spPr/>
      <dgm:t>
        <a:bodyPr/>
        <a:lstStyle/>
        <a:p>
          <a:endParaRPr lang="en-US"/>
        </a:p>
      </dgm:t>
    </dgm:pt>
    <dgm:pt modelId="{F79909F8-42E1-495C-A03D-80E367D8E7FE}">
      <dgm:prSet/>
      <dgm:spPr/>
      <dgm:t>
        <a:bodyPr/>
        <a:lstStyle/>
        <a:p>
          <a:r>
            <a:rPr lang="en-US"/>
            <a:t>13 miles south of Roan Mountain, TN</a:t>
          </a:r>
        </a:p>
      </dgm:t>
    </dgm:pt>
    <dgm:pt modelId="{80FAEBAF-8BC1-4C40-B5B8-99D1C9CEB6C9}" type="parTrans" cxnId="{169AB1E0-18DE-48DB-9CAA-7C7886007A1E}">
      <dgm:prSet/>
      <dgm:spPr/>
      <dgm:t>
        <a:bodyPr/>
        <a:lstStyle/>
        <a:p>
          <a:endParaRPr lang="en-US"/>
        </a:p>
      </dgm:t>
    </dgm:pt>
    <dgm:pt modelId="{16E146E2-F6F1-4BD1-94FD-378FD43B6FCB}" type="sibTrans" cxnId="{169AB1E0-18DE-48DB-9CAA-7C7886007A1E}">
      <dgm:prSet/>
      <dgm:spPr/>
      <dgm:t>
        <a:bodyPr/>
        <a:lstStyle/>
        <a:p>
          <a:endParaRPr lang="en-US"/>
        </a:p>
      </dgm:t>
    </dgm:pt>
    <dgm:pt modelId="{E019F5FB-EA60-4132-9EFE-7F2BB617AA67}" type="pres">
      <dgm:prSet presAssocID="{71429524-4A1B-4E92-9427-38EACE023E1D}" presName="linear" presStyleCnt="0">
        <dgm:presLayoutVars>
          <dgm:animLvl val="lvl"/>
          <dgm:resizeHandles val="exact"/>
        </dgm:presLayoutVars>
      </dgm:prSet>
      <dgm:spPr/>
    </dgm:pt>
    <dgm:pt modelId="{D219DC4C-B4BD-4CCF-AB78-7EDE08F4334C}" type="pres">
      <dgm:prSet presAssocID="{D9882FFF-63D6-495F-8198-030F78735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AA3E28-9299-463C-A98B-12444E017C7F}" type="pres">
      <dgm:prSet presAssocID="{A83EDD1F-9A02-4484-BE3D-2D4E323938E5}" presName="spacer" presStyleCnt="0"/>
      <dgm:spPr/>
    </dgm:pt>
    <dgm:pt modelId="{51002C99-F369-4853-87FA-4E0422BC8772}" type="pres">
      <dgm:prSet presAssocID="{FD3A2947-2DB1-4138-8205-27FF7AF7CC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E67C3-112D-499D-9F33-4BF51DD4CBBB}" type="pres">
      <dgm:prSet presAssocID="{FD3A2947-2DB1-4138-8205-27FF7AF7CC5A}" presName="childText" presStyleLbl="revTx" presStyleIdx="0" presStyleCnt="1">
        <dgm:presLayoutVars>
          <dgm:bulletEnabled val="1"/>
        </dgm:presLayoutVars>
      </dgm:prSet>
      <dgm:spPr/>
    </dgm:pt>
    <dgm:pt modelId="{8EF4AF02-2BD5-49C1-9562-6C1901456BEF}" type="pres">
      <dgm:prSet presAssocID="{1157D3AB-29AC-4AB4-8FA1-65B3333181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673B7C-B80E-49A6-AC06-284F76FA820D}" type="pres">
      <dgm:prSet presAssocID="{6616E328-DA43-4B20-960B-21658B4689AB}" presName="spacer" presStyleCnt="0"/>
      <dgm:spPr/>
    </dgm:pt>
    <dgm:pt modelId="{DC866F64-E17D-4EBC-9A6E-B026D1D96890}" type="pres">
      <dgm:prSet presAssocID="{F79909F8-42E1-495C-A03D-80E367D8E7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08D914-1E7C-400A-BDCC-5E1098C1615E}" type="presOf" srcId="{FD3A2947-2DB1-4138-8205-27FF7AF7CC5A}" destId="{51002C99-F369-4853-87FA-4E0422BC8772}" srcOrd="0" destOrd="0" presId="urn:microsoft.com/office/officeart/2005/8/layout/vList2"/>
    <dgm:cxn modelId="{E39FC428-E228-4EA0-AC5C-7EA90B7FAC4C}" srcId="{71429524-4A1B-4E92-9427-38EACE023E1D}" destId="{D9882FFF-63D6-495F-8198-030F78735B47}" srcOrd="0" destOrd="0" parTransId="{F6656972-7FA1-421E-8689-1F9EC9774303}" sibTransId="{A83EDD1F-9A02-4484-BE3D-2D4E323938E5}"/>
    <dgm:cxn modelId="{037FCC36-F168-4791-B80B-EE7425633D0F}" type="presOf" srcId="{71429524-4A1B-4E92-9427-38EACE023E1D}" destId="{E019F5FB-EA60-4132-9EFE-7F2BB617AA67}" srcOrd="0" destOrd="0" presId="urn:microsoft.com/office/officeart/2005/8/layout/vList2"/>
    <dgm:cxn modelId="{6EFEA268-538F-411F-8825-89C22CE81EE3}" type="presOf" srcId="{E9CAD3C6-1F44-458F-8DBD-4B56DA78C2F4}" destId="{CA7E67C3-112D-499D-9F33-4BF51DD4CBBB}" srcOrd="0" destOrd="0" presId="urn:microsoft.com/office/officeart/2005/8/layout/vList2"/>
    <dgm:cxn modelId="{7AF55A8E-5338-4388-9FD0-C67E9ACC68E4}" srcId="{71429524-4A1B-4E92-9427-38EACE023E1D}" destId="{FD3A2947-2DB1-4138-8205-27FF7AF7CC5A}" srcOrd="1" destOrd="0" parTransId="{486A997A-8740-410C-AF72-EA250189A04E}" sibTransId="{3A5860F2-3E88-4773-AB47-0FCAB6062CB8}"/>
    <dgm:cxn modelId="{12B75EA7-FA26-442B-928D-F26FA72E1F1E}" type="presOf" srcId="{1157D3AB-29AC-4AB4-8FA1-65B333318123}" destId="{8EF4AF02-2BD5-49C1-9562-6C1901456BEF}" srcOrd="0" destOrd="0" presId="urn:microsoft.com/office/officeart/2005/8/layout/vList2"/>
    <dgm:cxn modelId="{B89D55B6-F8A8-4FF8-8C9A-64A933246C69}" type="presOf" srcId="{D9882FFF-63D6-495F-8198-030F78735B47}" destId="{D219DC4C-B4BD-4CCF-AB78-7EDE08F4334C}" srcOrd="0" destOrd="0" presId="urn:microsoft.com/office/officeart/2005/8/layout/vList2"/>
    <dgm:cxn modelId="{A75CF4CF-2918-470E-AF60-EBEDC76D7216}" type="presOf" srcId="{F79909F8-42E1-495C-A03D-80E367D8E7FE}" destId="{DC866F64-E17D-4EBC-9A6E-B026D1D96890}" srcOrd="0" destOrd="0" presId="urn:microsoft.com/office/officeart/2005/8/layout/vList2"/>
    <dgm:cxn modelId="{169AB1E0-18DE-48DB-9CAA-7C7886007A1E}" srcId="{71429524-4A1B-4E92-9427-38EACE023E1D}" destId="{F79909F8-42E1-495C-A03D-80E367D8E7FE}" srcOrd="3" destOrd="0" parTransId="{80FAEBAF-8BC1-4C40-B5B8-99D1C9CEB6C9}" sibTransId="{16E146E2-F6F1-4BD1-94FD-378FD43B6FCB}"/>
    <dgm:cxn modelId="{887057EA-E6D4-4B0F-9A81-493903EEE419}" srcId="{FD3A2947-2DB1-4138-8205-27FF7AF7CC5A}" destId="{E9CAD3C6-1F44-458F-8DBD-4B56DA78C2F4}" srcOrd="0" destOrd="0" parTransId="{A722F481-A490-411D-A47A-E2C4474C6BE2}" sibTransId="{D1011D70-B194-40F8-90B8-1BCBBA415249}"/>
    <dgm:cxn modelId="{C12ECCEB-324D-4F71-A159-6CF57F8D1313}" srcId="{71429524-4A1B-4E92-9427-38EACE023E1D}" destId="{1157D3AB-29AC-4AB4-8FA1-65B333318123}" srcOrd="2" destOrd="0" parTransId="{1310B87F-9109-471F-8C3A-E1BC6483260B}" sibTransId="{6616E328-DA43-4B20-960B-21658B4689AB}"/>
    <dgm:cxn modelId="{2F22DA52-BE6E-4C46-92AA-C1DA80B76E30}" type="presParOf" srcId="{E019F5FB-EA60-4132-9EFE-7F2BB617AA67}" destId="{D219DC4C-B4BD-4CCF-AB78-7EDE08F4334C}" srcOrd="0" destOrd="0" presId="urn:microsoft.com/office/officeart/2005/8/layout/vList2"/>
    <dgm:cxn modelId="{E984F64C-6B57-4B99-8F71-CBE3A648DE8B}" type="presParOf" srcId="{E019F5FB-EA60-4132-9EFE-7F2BB617AA67}" destId="{BAAA3E28-9299-463C-A98B-12444E017C7F}" srcOrd="1" destOrd="0" presId="urn:microsoft.com/office/officeart/2005/8/layout/vList2"/>
    <dgm:cxn modelId="{AE6E892D-F473-41F7-94D4-6A7E95B1E756}" type="presParOf" srcId="{E019F5FB-EA60-4132-9EFE-7F2BB617AA67}" destId="{51002C99-F369-4853-87FA-4E0422BC8772}" srcOrd="2" destOrd="0" presId="urn:microsoft.com/office/officeart/2005/8/layout/vList2"/>
    <dgm:cxn modelId="{893D33CB-491D-41D8-93DB-DEC448547240}" type="presParOf" srcId="{E019F5FB-EA60-4132-9EFE-7F2BB617AA67}" destId="{CA7E67C3-112D-499D-9F33-4BF51DD4CBBB}" srcOrd="3" destOrd="0" presId="urn:microsoft.com/office/officeart/2005/8/layout/vList2"/>
    <dgm:cxn modelId="{BE4EA40C-E084-4E69-ADFD-D182AEB11659}" type="presParOf" srcId="{E019F5FB-EA60-4132-9EFE-7F2BB617AA67}" destId="{8EF4AF02-2BD5-49C1-9562-6C1901456BEF}" srcOrd="4" destOrd="0" presId="urn:microsoft.com/office/officeart/2005/8/layout/vList2"/>
    <dgm:cxn modelId="{A009CA6D-58F3-4ADF-9E35-06D86D09129A}" type="presParOf" srcId="{E019F5FB-EA60-4132-9EFE-7F2BB617AA67}" destId="{66673B7C-B80E-49A6-AC06-284F76FA820D}" srcOrd="5" destOrd="0" presId="urn:microsoft.com/office/officeart/2005/8/layout/vList2"/>
    <dgm:cxn modelId="{E6BA756D-AFD5-4B4C-ABFB-FBFB5D71C9E9}" type="presParOf" srcId="{E019F5FB-EA60-4132-9EFE-7F2BB617AA67}" destId="{DC866F64-E17D-4EBC-9A6E-B026D1D968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8399F8-E2DA-4610-B5D2-7006C42B6EA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13857C-7938-4147-A3C1-B30BDA46CAAD}">
      <dgm:prSet/>
      <dgm:spPr/>
      <dgm:t>
        <a:bodyPr/>
        <a:lstStyle/>
        <a:p>
          <a:r>
            <a:rPr lang="en-US" dirty="0"/>
            <a:t>Round bald is experiencing woody encroachment from the surrounding forests</a:t>
          </a:r>
        </a:p>
      </dgm:t>
    </dgm:pt>
    <dgm:pt modelId="{9A223E5C-801C-4730-9866-A5CF4DAF7BBE}" type="parTrans" cxnId="{979F568D-1F7B-4BFC-A183-69762F767EFA}">
      <dgm:prSet/>
      <dgm:spPr/>
      <dgm:t>
        <a:bodyPr/>
        <a:lstStyle/>
        <a:p>
          <a:endParaRPr lang="en-US"/>
        </a:p>
      </dgm:t>
    </dgm:pt>
    <dgm:pt modelId="{BACECAEF-A17D-47F2-8EC7-F2AAC0B6F372}" type="sibTrans" cxnId="{979F568D-1F7B-4BFC-A183-69762F767EFA}">
      <dgm:prSet/>
      <dgm:spPr/>
      <dgm:t>
        <a:bodyPr/>
        <a:lstStyle/>
        <a:p>
          <a:endParaRPr lang="en-US"/>
        </a:p>
      </dgm:t>
    </dgm:pt>
    <dgm:pt modelId="{254E0082-B58E-46EC-975A-3A5FD2BA77E1}">
      <dgm:prSet/>
      <dgm:spPr/>
      <dgm:t>
        <a:bodyPr/>
        <a:lstStyle/>
        <a:p>
          <a:r>
            <a:rPr lang="en-US" dirty="0"/>
            <a:t>Main contributors; </a:t>
          </a:r>
          <a:r>
            <a:rPr lang="en-US" i="1" dirty="0"/>
            <a:t>Rubus canadensis </a:t>
          </a:r>
          <a:r>
            <a:rPr lang="en-US" dirty="0"/>
            <a:t>and </a:t>
          </a:r>
          <a:r>
            <a:rPr lang="en-US" i="1" dirty="0"/>
            <a:t>Rubus </a:t>
          </a:r>
          <a:r>
            <a:rPr lang="en-US" i="1" dirty="0" err="1"/>
            <a:t>allegheniensis</a:t>
          </a:r>
          <a:r>
            <a:rPr lang="en-US" i="1" dirty="0"/>
            <a:t> </a:t>
          </a:r>
          <a:r>
            <a:rPr lang="en-US" dirty="0"/>
            <a:t>(Blackberry spp.)</a:t>
          </a:r>
        </a:p>
      </dgm:t>
    </dgm:pt>
    <dgm:pt modelId="{7CA68413-0FC7-401E-B089-17A0BEF3363D}" type="parTrans" cxnId="{F1D5F6C4-D661-450B-8C0A-D5C6063DF52B}">
      <dgm:prSet/>
      <dgm:spPr/>
      <dgm:t>
        <a:bodyPr/>
        <a:lstStyle/>
        <a:p>
          <a:endParaRPr lang="en-US"/>
        </a:p>
      </dgm:t>
    </dgm:pt>
    <dgm:pt modelId="{2EC9B8E1-5F5B-4FFE-883F-41DB099C23F9}" type="sibTrans" cxnId="{F1D5F6C4-D661-450B-8C0A-D5C6063DF52B}">
      <dgm:prSet/>
      <dgm:spPr/>
      <dgm:t>
        <a:bodyPr/>
        <a:lstStyle/>
        <a:p>
          <a:endParaRPr lang="en-US"/>
        </a:p>
      </dgm:t>
    </dgm:pt>
    <dgm:pt modelId="{F50381E3-9C04-45AF-A7E4-86E016E60CD3}">
      <dgm:prSet/>
      <dgm:spPr/>
      <dgm:t>
        <a:bodyPr/>
        <a:lstStyle/>
        <a:p>
          <a:r>
            <a:rPr lang="en-US"/>
            <a:t>Grows predominantly from rootstocks to form a colony and outcompetes grasses, sedges, and slow growing forbs</a:t>
          </a:r>
        </a:p>
      </dgm:t>
    </dgm:pt>
    <dgm:pt modelId="{C1D966D8-8A5C-4245-8275-A2DDC8F1B4A2}" type="parTrans" cxnId="{1028D84F-DB54-4972-A099-08E7D2A338C5}">
      <dgm:prSet/>
      <dgm:spPr/>
      <dgm:t>
        <a:bodyPr/>
        <a:lstStyle/>
        <a:p>
          <a:endParaRPr lang="en-US"/>
        </a:p>
      </dgm:t>
    </dgm:pt>
    <dgm:pt modelId="{F483CBD3-4E09-46E5-A4F6-CE1B5C5DF52B}" type="sibTrans" cxnId="{1028D84F-DB54-4972-A099-08E7D2A338C5}">
      <dgm:prSet/>
      <dgm:spPr/>
      <dgm:t>
        <a:bodyPr/>
        <a:lstStyle/>
        <a:p>
          <a:endParaRPr lang="en-US"/>
        </a:p>
      </dgm:t>
    </dgm:pt>
    <dgm:pt modelId="{B280B084-77E6-4AE6-8606-7625238D4589}">
      <dgm:prSet/>
      <dgm:spPr/>
      <dgm:t>
        <a:bodyPr/>
        <a:lstStyle/>
        <a:p>
          <a:r>
            <a:rPr lang="en-US"/>
            <a:t>Repeated disturbance is needed to maintain dominance of grasses</a:t>
          </a:r>
        </a:p>
      </dgm:t>
    </dgm:pt>
    <dgm:pt modelId="{870517A7-0F83-47D3-B572-1355B715E73A}" type="parTrans" cxnId="{7C2C3E93-936F-404A-8C73-72E4CBB6E2A4}">
      <dgm:prSet/>
      <dgm:spPr/>
      <dgm:t>
        <a:bodyPr/>
        <a:lstStyle/>
        <a:p>
          <a:endParaRPr lang="en-US"/>
        </a:p>
      </dgm:t>
    </dgm:pt>
    <dgm:pt modelId="{138D4CE8-C304-4ADF-A317-19EEE08C83ED}" type="sibTrans" cxnId="{7C2C3E93-936F-404A-8C73-72E4CBB6E2A4}">
      <dgm:prSet/>
      <dgm:spPr/>
      <dgm:t>
        <a:bodyPr/>
        <a:lstStyle/>
        <a:p>
          <a:endParaRPr lang="en-US"/>
        </a:p>
      </dgm:t>
    </dgm:pt>
    <dgm:pt modelId="{52286D67-A0CB-4B23-9470-A174B931328A}" type="pres">
      <dgm:prSet presAssocID="{9D8399F8-E2DA-4610-B5D2-7006C42B6EAE}" presName="linear" presStyleCnt="0">
        <dgm:presLayoutVars>
          <dgm:animLvl val="lvl"/>
          <dgm:resizeHandles val="exact"/>
        </dgm:presLayoutVars>
      </dgm:prSet>
      <dgm:spPr/>
    </dgm:pt>
    <dgm:pt modelId="{784917CC-74DA-45AA-A192-7F8285878435}" type="pres">
      <dgm:prSet presAssocID="{9013857C-7938-4147-A3C1-B30BDA46CA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178747-1A71-442E-8A9F-124F34AC851D}" type="pres">
      <dgm:prSet presAssocID="{BACECAEF-A17D-47F2-8EC7-F2AAC0B6F372}" presName="spacer" presStyleCnt="0"/>
      <dgm:spPr/>
    </dgm:pt>
    <dgm:pt modelId="{502ADA0A-0F63-4D15-8C30-40060635DBED}" type="pres">
      <dgm:prSet presAssocID="{254E0082-B58E-46EC-975A-3A5FD2BA77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0A7CA9-D16F-49E6-BC41-E501CDD7DC6B}" type="pres">
      <dgm:prSet presAssocID="{254E0082-B58E-46EC-975A-3A5FD2BA77E1}" presName="childText" presStyleLbl="revTx" presStyleIdx="0" presStyleCnt="1">
        <dgm:presLayoutVars>
          <dgm:bulletEnabled val="1"/>
        </dgm:presLayoutVars>
      </dgm:prSet>
      <dgm:spPr/>
    </dgm:pt>
    <dgm:pt modelId="{88B92F14-DB45-460A-8EA2-709C8AFD06AB}" type="pres">
      <dgm:prSet presAssocID="{B280B084-77E6-4AE6-8606-7625238D45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648D12-21BC-4D70-AF16-BF441F734DE2}" type="presOf" srcId="{254E0082-B58E-46EC-975A-3A5FD2BA77E1}" destId="{502ADA0A-0F63-4D15-8C30-40060635DBED}" srcOrd="0" destOrd="0" presId="urn:microsoft.com/office/officeart/2005/8/layout/vList2"/>
    <dgm:cxn modelId="{5E76F95D-A8EE-450E-A60A-9C1F739C8443}" type="presOf" srcId="{F50381E3-9C04-45AF-A7E4-86E016E60CD3}" destId="{980A7CA9-D16F-49E6-BC41-E501CDD7DC6B}" srcOrd="0" destOrd="0" presId="urn:microsoft.com/office/officeart/2005/8/layout/vList2"/>
    <dgm:cxn modelId="{1028D84F-DB54-4972-A099-08E7D2A338C5}" srcId="{254E0082-B58E-46EC-975A-3A5FD2BA77E1}" destId="{F50381E3-9C04-45AF-A7E4-86E016E60CD3}" srcOrd="0" destOrd="0" parTransId="{C1D966D8-8A5C-4245-8275-A2DDC8F1B4A2}" sibTransId="{F483CBD3-4E09-46E5-A4F6-CE1B5C5DF52B}"/>
    <dgm:cxn modelId="{979F568D-1F7B-4BFC-A183-69762F767EFA}" srcId="{9D8399F8-E2DA-4610-B5D2-7006C42B6EAE}" destId="{9013857C-7938-4147-A3C1-B30BDA46CAAD}" srcOrd="0" destOrd="0" parTransId="{9A223E5C-801C-4730-9866-A5CF4DAF7BBE}" sibTransId="{BACECAEF-A17D-47F2-8EC7-F2AAC0B6F372}"/>
    <dgm:cxn modelId="{7C2C3E93-936F-404A-8C73-72E4CBB6E2A4}" srcId="{9D8399F8-E2DA-4610-B5D2-7006C42B6EAE}" destId="{B280B084-77E6-4AE6-8606-7625238D4589}" srcOrd="2" destOrd="0" parTransId="{870517A7-0F83-47D3-B572-1355B715E73A}" sibTransId="{138D4CE8-C304-4ADF-A317-19EEE08C83ED}"/>
    <dgm:cxn modelId="{572087A6-1027-4A20-B54B-E0103678954F}" type="presOf" srcId="{B280B084-77E6-4AE6-8606-7625238D4589}" destId="{88B92F14-DB45-460A-8EA2-709C8AFD06AB}" srcOrd="0" destOrd="0" presId="urn:microsoft.com/office/officeart/2005/8/layout/vList2"/>
    <dgm:cxn modelId="{F68189B2-377E-4C06-9964-2F2EF087683E}" type="presOf" srcId="{9D8399F8-E2DA-4610-B5D2-7006C42B6EAE}" destId="{52286D67-A0CB-4B23-9470-A174B931328A}" srcOrd="0" destOrd="0" presId="urn:microsoft.com/office/officeart/2005/8/layout/vList2"/>
    <dgm:cxn modelId="{F1D5F6C4-D661-450B-8C0A-D5C6063DF52B}" srcId="{9D8399F8-E2DA-4610-B5D2-7006C42B6EAE}" destId="{254E0082-B58E-46EC-975A-3A5FD2BA77E1}" srcOrd="1" destOrd="0" parTransId="{7CA68413-0FC7-401E-B089-17A0BEF3363D}" sibTransId="{2EC9B8E1-5F5B-4FFE-883F-41DB099C23F9}"/>
    <dgm:cxn modelId="{15B2E1FC-CCBF-42AF-B527-CA57795B08FD}" type="presOf" srcId="{9013857C-7938-4147-A3C1-B30BDA46CAAD}" destId="{784917CC-74DA-45AA-A192-7F8285878435}" srcOrd="0" destOrd="0" presId="urn:microsoft.com/office/officeart/2005/8/layout/vList2"/>
    <dgm:cxn modelId="{7F088FEA-4DCD-462D-85AC-AC8FB27E038E}" type="presParOf" srcId="{52286D67-A0CB-4B23-9470-A174B931328A}" destId="{784917CC-74DA-45AA-A192-7F8285878435}" srcOrd="0" destOrd="0" presId="urn:microsoft.com/office/officeart/2005/8/layout/vList2"/>
    <dgm:cxn modelId="{8490C314-E226-48AD-A52F-BFA66597218C}" type="presParOf" srcId="{52286D67-A0CB-4B23-9470-A174B931328A}" destId="{A6178747-1A71-442E-8A9F-124F34AC851D}" srcOrd="1" destOrd="0" presId="urn:microsoft.com/office/officeart/2005/8/layout/vList2"/>
    <dgm:cxn modelId="{9867FCE9-0799-4F07-B7CE-6D625B002F14}" type="presParOf" srcId="{52286D67-A0CB-4B23-9470-A174B931328A}" destId="{502ADA0A-0F63-4D15-8C30-40060635DBED}" srcOrd="2" destOrd="0" presId="urn:microsoft.com/office/officeart/2005/8/layout/vList2"/>
    <dgm:cxn modelId="{D3ABAF2D-B090-4BF0-9A73-EC6AB2E4D8B9}" type="presParOf" srcId="{52286D67-A0CB-4B23-9470-A174B931328A}" destId="{980A7CA9-D16F-49E6-BC41-E501CDD7DC6B}" srcOrd="3" destOrd="0" presId="urn:microsoft.com/office/officeart/2005/8/layout/vList2"/>
    <dgm:cxn modelId="{EB28AF59-FAE9-4313-8F70-27A3A72D04F2}" type="presParOf" srcId="{52286D67-A0CB-4B23-9470-A174B931328A}" destId="{88B92F14-DB45-460A-8EA2-709C8AFD06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C68B36-D3BB-4D2B-9FD9-B04849EF3F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919799-C948-4F7A-8BAD-79CE5EB07C1C}">
      <dgm:prSet/>
      <dgm:spPr/>
      <dgm:t>
        <a:bodyPr/>
        <a:lstStyle/>
        <a:p>
          <a:r>
            <a:rPr lang="en-US"/>
            <a:t>Round bald is considered a grass bald and its preservation as a grass bald is of high importance</a:t>
          </a:r>
        </a:p>
      </dgm:t>
    </dgm:pt>
    <dgm:pt modelId="{49B2A99C-4420-4042-84B3-18746A6BFB31}" type="parTrans" cxnId="{5ABE2C7B-3846-424B-B30E-0C3F37BE961D}">
      <dgm:prSet/>
      <dgm:spPr/>
      <dgm:t>
        <a:bodyPr/>
        <a:lstStyle/>
        <a:p>
          <a:endParaRPr lang="en-US"/>
        </a:p>
      </dgm:t>
    </dgm:pt>
    <dgm:pt modelId="{01A1A843-6518-4AEF-A7A9-58288ABDFAFF}" type="sibTrans" cxnId="{5ABE2C7B-3846-424B-B30E-0C3F37BE961D}">
      <dgm:prSet/>
      <dgm:spPr/>
      <dgm:t>
        <a:bodyPr/>
        <a:lstStyle/>
        <a:p>
          <a:endParaRPr lang="en-US"/>
        </a:p>
      </dgm:t>
    </dgm:pt>
    <dgm:pt modelId="{79B5E2DD-E97E-4D8C-9DA0-F2E44EED2410}">
      <dgm:prSet/>
      <dgm:spPr/>
      <dgm:t>
        <a:bodyPr/>
        <a:lstStyle/>
        <a:p>
          <a:r>
            <a:rPr lang="en-US" dirty="0"/>
            <a:t>It is managed through mowing of woody vegetation in the summer months prior to the fruiting of blackberry</a:t>
          </a:r>
        </a:p>
      </dgm:t>
    </dgm:pt>
    <dgm:pt modelId="{62C301D8-B0A1-45AB-942D-E9D66F38DEB3}" type="parTrans" cxnId="{E0420383-567E-414D-911D-05C03A4F39B2}">
      <dgm:prSet/>
      <dgm:spPr/>
      <dgm:t>
        <a:bodyPr/>
        <a:lstStyle/>
        <a:p>
          <a:endParaRPr lang="en-US"/>
        </a:p>
      </dgm:t>
    </dgm:pt>
    <dgm:pt modelId="{B56E3A28-F2BD-4AD6-8659-322B1F445C00}" type="sibTrans" cxnId="{E0420383-567E-414D-911D-05C03A4F39B2}">
      <dgm:prSet/>
      <dgm:spPr/>
      <dgm:t>
        <a:bodyPr/>
        <a:lstStyle/>
        <a:p>
          <a:endParaRPr lang="en-US"/>
        </a:p>
      </dgm:t>
    </dgm:pt>
    <dgm:pt modelId="{7A91D266-E70C-4CB6-AEB8-0332930A3F7D}">
      <dgm:prSet/>
      <dgm:spPr/>
      <dgm:t>
        <a:bodyPr/>
        <a:lstStyle/>
        <a:p>
          <a:r>
            <a:rPr lang="en-US"/>
            <a:t>In 2020 a survey by Stokes and Horton was conducted following 30-years of mowing management</a:t>
          </a:r>
        </a:p>
      </dgm:t>
    </dgm:pt>
    <dgm:pt modelId="{AA138894-294C-4335-B54A-7B57FA152F8B}" type="parTrans" cxnId="{9C88BF3E-084D-4D32-9403-4F0DA48D2D03}">
      <dgm:prSet/>
      <dgm:spPr/>
      <dgm:t>
        <a:bodyPr/>
        <a:lstStyle/>
        <a:p>
          <a:endParaRPr lang="en-US"/>
        </a:p>
      </dgm:t>
    </dgm:pt>
    <dgm:pt modelId="{8B6ACFD8-E4FB-4244-990D-6B7ED2DD30B8}" type="sibTrans" cxnId="{9C88BF3E-084D-4D32-9403-4F0DA48D2D03}">
      <dgm:prSet/>
      <dgm:spPr/>
      <dgm:t>
        <a:bodyPr/>
        <a:lstStyle/>
        <a:p>
          <a:endParaRPr lang="en-US"/>
        </a:p>
      </dgm:t>
    </dgm:pt>
    <dgm:pt modelId="{D6010B05-5ADC-40C6-8540-801009183ED0}">
      <dgm:prSet/>
      <dgm:spPr/>
      <dgm:t>
        <a:bodyPr/>
        <a:lstStyle/>
        <a:p>
          <a:r>
            <a:rPr lang="en-US"/>
            <a:t>It is continually monitored as part of the Appalachian Trail system by the Southern Appalachian Highlands Conservancy</a:t>
          </a:r>
        </a:p>
      </dgm:t>
    </dgm:pt>
    <dgm:pt modelId="{68C0D660-EA0E-4581-8C15-8A7DAD615078}" type="parTrans" cxnId="{284E193F-5D1A-4FC2-A38C-857C62FF4D54}">
      <dgm:prSet/>
      <dgm:spPr/>
      <dgm:t>
        <a:bodyPr/>
        <a:lstStyle/>
        <a:p>
          <a:endParaRPr lang="en-US"/>
        </a:p>
      </dgm:t>
    </dgm:pt>
    <dgm:pt modelId="{346E973C-AAAD-491C-BBAA-BF9A30DA1CDD}" type="sibTrans" cxnId="{284E193F-5D1A-4FC2-A38C-857C62FF4D54}">
      <dgm:prSet/>
      <dgm:spPr/>
      <dgm:t>
        <a:bodyPr/>
        <a:lstStyle/>
        <a:p>
          <a:endParaRPr lang="en-US"/>
        </a:p>
      </dgm:t>
    </dgm:pt>
    <dgm:pt modelId="{6B835F4A-93DF-4C8B-A709-2BCA5CD4E76A}" type="pres">
      <dgm:prSet presAssocID="{D0C68B36-D3BB-4D2B-9FD9-B04849EF3F14}" presName="linear" presStyleCnt="0">
        <dgm:presLayoutVars>
          <dgm:animLvl val="lvl"/>
          <dgm:resizeHandles val="exact"/>
        </dgm:presLayoutVars>
      </dgm:prSet>
      <dgm:spPr/>
    </dgm:pt>
    <dgm:pt modelId="{1048685B-45D4-4F7B-B435-B6C2A9E3C5EA}" type="pres">
      <dgm:prSet presAssocID="{DE919799-C948-4F7A-8BAD-79CE5EB07C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36ADE2-F858-4AC7-AFBF-1848EAFC87D0}" type="pres">
      <dgm:prSet presAssocID="{01A1A843-6518-4AEF-A7A9-58288ABDFAFF}" presName="spacer" presStyleCnt="0"/>
      <dgm:spPr/>
    </dgm:pt>
    <dgm:pt modelId="{F886BE21-ECDE-4417-9849-D5708621CA2D}" type="pres">
      <dgm:prSet presAssocID="{79B5E2DD-E97E-4D8C-9DA0-F2E44EED24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630325-785E-4A83-B62C-F9814687CDA6}" type="pres">
      <dgm:prSet presAssocID="{B56E3A28-F2BD-4AD6-8659-322B1F445C00}" presName="spacer" presStyleCnt="0"/>
      <dgm:spPr/>
    </dgm:pt>
    <dgm:pt modelId="{436E09D2-062A-4269-B225-CEB9D12918A6}" type="pres">
      <dgm:prSet presAssocID="{7A91D266-E70C-4CB6-AEB8-0332930A3F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62C53E-F590-4F77-AA5D-3D2A1FF353E2}" type="pres">
      <dgm:prSet presAssocID="{8B6ACFD8-E4FB-4244-990D-6B7ED2DD30B8}" presName="spacer" presStyleCnt="0"/>
      <dgm:spPr/>
    </dgm:pt>
    <dgm:pt modelId="{45DFDCDA-2520-46C2-9960-C1EA9AB9B1F6}" type="pres">
      <dgm:prSet presAssocID="{D6010B05-5ADC-40C6-8540-801009183E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5FC108-606D-4001-ACC3-B6BBE1F8536B}" type="presOf" srcId="{79B5E2DD-E97E-4D8C-9DA0-F2E44EED2410}" destId="{F886BE21-ECDE-4417-9849-D5708621CA2D}" srcOrd="0" destOrd="0" presId="urn:microsoft.com/office/officeart/2005/8/layout/vList2"/>
    <dgm:cxn modelId="{5F9B1D0A-5C37-4D43-A835-180112C82732}" type="presOf" srcId="{D0C68B36-D3BB-4D2B-9FD9-B04849EF3F14}" destId="{6B835F4A-93DF-4C8B-A709-2BCA5CD4E76A}" srcOrd="0" destOrd="0" presId="urn:microsoft.com/office/officeart/2005/8/layout/vList2"/>
    <dgm:cxn modelId="{9C88BF3E-084D-4D32-9403-4F0DA48D2D03}" srcId="{D0C68B36-D3BB-4D2B-9FD9-B04849EF3F14}" destId="{7A91D266-E70C-4CB6-AEB8-0332930A3F7D}" srcOrd="2" destOrd="0" parTransId="{AA138894-294C-4335-B54A-7B57FA152F8B}" sibTransId="{8B6ACFD8-E4FB-4244-990D-6B7ED2DD30B8}"/>
    <dgm:cxn modelId="{284E193F-5D1A-4FC2-A38C-857C62FF4D54}" srcId="{D0C68B36-D3BB-4D2B-9FD9-B04849EF3F14}" destId="{D6010B05-5ADC-40C6-8540-801009183ED0}" srcOrd="3" destOrd="0" parTransId="{68C0D660-EA0E-4581-8C15-8A7DAD615078}" sibTransId="{346E973C-AAAD-491C-BBAA-BF9A30DA1CDD}"/>
    <dgm:cxn modelId="{5ABE2C7B-3846-424B-B30E-0C3F37BE961D}" srcId="{D0C68B36-D3BB-4D2B-9FD9-B04849EF3F14}" destId="{DE919799-C948-4F7A-8BAD-79CE5EB07C1C}" srcOrd="0" destOrd="0" parTransId="{49B2A99C-4420-4042-84B3-18746A6BFB31}" sibTransId="{01A1A843-6518-4AEF-A7A9-58288ABDFAFF}"/>
    <dgm:cxn modelId="{E0420383-567E-414D-911D-05C03A4F39B2}" srcId="{D0C68B36-D3BB-4D2B-9FD9-B04849EF3F14}" destId="{79B5E2DD-E97E-4D8C-9DA0-F2E44EED2410}" srcOrd="1" destOrd="0" parTransId="{62C301D8-B0A1-45AB-942D-E9D66F38DEB3}" sibTransId="{B56E3A28-F2BD-4AD6-8659-322B1F445C00}"/>
    <dgm:cxn modelId="{6123C3A4-A781-4CEA-89F5-809AB9AFBD73}" type="presOf" srcId="{7A91D266-E70C-4CB6-AEB8-0332930A3F7D}" destId="{436E09D2-062A-4269-B225-CEB9D12918A6}" srcOrd="0" destOrd="0" presId="urn:microsoft.com/office/officeart/2005/8/layout/vList2"/>
    <dgm:cxn modelId="{BA9B26B5-DCE1-4267-B5E0-114FD541E812}" type="presOf" srcId="{D6010B05-5ADC-40C6-8540-801009183ED0}" destId="{45DFDCDA-2520-46C2-9960-C1EA9AB9B1F6}" srcOrd="0" destOrd="0" presId="urn:microsoft.com/office/officeart/2005/8/layout/vList2"/>
    <dgm:cxn modelId="{FAC3F6E2-D848-4DC3-9272-DE9297040522}" type="presOf" srcId="{DE919799-C948-4F7A-8BAD-79CE5EB07C1C}" destId="{1048685B-45D4-4F7B-B435-B6C2A9E3C5EA}" srcOrd="0" destOrd="0" presId="urn:microsoft.com/office/officeart/2005/8/layout/vList2"/>
    <dgm:cxn modelId="{28E0C2C5-E1E7-4883-A6B0-3D0BBAC37AB8}" type="presParOf" srcId="{6B835F4A-93DF-4C8B-A709-2BCA5CD4E76A}" destId="{1048685B-45D4-4F7B-B435-B6C2A9E3C5EA}" srcOrd="0" destOrd="0" presId="urn:microsoft.com/office/officeart/2005/8/layout/vList2"/>
    <dgm:cxn modelId="{CD9C14B6-3C3E-401B-8FAE-3E1B5DD529D3}" type="presParOf" srcId="{6B835F4A-93DF-4C8B-A709-2BCA5CD4E76A}" destId="{8336ADE2-F858-4AC7-AFBF-1848EAFC87D0}" srcOrd="1" destOrd="0" presId="urn:microsoft.com/office/officeart/2005/8/layout/vList2"/>
    <dgm:cxn modelId="{3816C8D8-9320-43F6-9385-A923D3AEEDAF}" type="presParOf" srcId="{6B835F4A-93DF-4C8B-A709-2BCA5CD4E76A}" destId="{F886BE21-ECDE-4417-9849-D5708621CA2D}" srcOrd="2" destOrd="0" presId="urn:microsoft.com/office/officeart/2005/8/layout/vList2"/>
    <dgm:cxn modelId="{E164DE47-5D9A-47B0-BA79-A6FED4351584}" type="presParOf" srcId="{6B835F4A-93DF-4C8B-A709-2BCA5CD4E76A}" destId="{19630325-785E-4A83-B62C-F9814687CDA6}" srcOrd="3" destOrd="0" presId="urn:microsoft.com/office/officeart/2005/8/layout/vList2"/>
    <dgm:cxn modelId="{DCF54C79-1B05-483B-B56A-2816000D87E5}" type="presParOf" srcId="{6B835F4A-93DF-4C8B-A709-2BCA5CD4E76A}" destId="{436E09D2-062A-4269-B225-CEB9D12918A6}" srcOrd="4" destOrd="0" presId="urn:microsoft.com/office/officeart/2005/8/layout/vList2"/>
    <dgm:cxn modelId="{5B27ECB0-BF49-4F61-87E3-8D507E5DD9A2}" type="presParOf" srcId="{6B835F4A-93DF-4C8B-A709-2BCA5CD4E76A}" destId="{8962C53E-F590-4F77-AA5D-3D2A1FF353E2}" srcOrd="5" destOrd="0" presId="urn:microsoft.com/office/officeart/2005/8/layout/vList2"/>
    <dgm:cxn modelId="{9AB9FC78-B92A-480B-BC1C-D6A767ECCA5F}" type="presParOf" srcId="{6B835F4A-93DF-4C8B-A709-2BCA5CD4E76A}" destId="{45DFDCDA-2520-46C2-9960-C1EA9AB9B1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A3BE0A-DA09-4CB4-9FD9-D2BB74BA79E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AE08D-A9E1-4633-BCDC-CBCFFC86D96B}">
      <dgm:prSet/>
      <dgm:spPr/>
      <dgm:t>
        <a:bodyPr/>
        <a:lstStyle/>
        <a:p>
          <a:r>
            <a:rPr lang="en-US"/>
            <a:t>In February 2022, a low-intensity ground fire occurred on Round Bald</a:t>
          </a:r>
        </a:p>
      </dgm:t>
    </dgm:pt>
    <dgm:pt modelId="{2761CDE6-3F14-4273-B4C7-BC247F7844F4}" type="parTrans" cxnId="{0C412DE1-EF55-43EE-B801-C16F63E999B1}">
      <dgm:prSet/>
      <dgm:spPr/>
      <dgm:t>
        <a:bodyPr/>
        <a:lstStyle/>
        <a:p>
          <a:endParaRPr lang="en-US"/>
        </a:p>
      </dgm:t>
    </dgm:pt>
    <dgm:pt modelId="{2C7C6247-343C-4838-AA85-E2C546E4B567}" type="sibTrans" cxnId="{0C412DE1-EF55-43EE-B801-C16F63E999B1}">
      <dgm:prSet/>
      <dgm:spPr/>
      <dgm:t>
        <a:bodyPr/>
        <a:lstStyle/>
        <a:p>
          <a:endParaRPr lang="en-US"/>
        </a:p>
      </dgm:t>
    </dgm:pt>
    <dgm:pt modelId="{41C7042B-AD7C-447E-81FA-292D42829C17}">
      <dgm:prSet/>
      <dgm:spPr/>
      <dgm:t>
        <a:bodyPr/>
        <a:lstStyle/>
        <a:p>
          <a:r>
            <a:rPr lang="en-US"/>
            <a:t>Approximately 9.7 hectares were burned</a:t>
          </a:r>
        </a:p>
      </dgm:t>
    </dgm:pt>
    <dgm:pt modelId="{01C31685-B8EF-4D12-95A8-7433B97B9D41}" type="parTrans" cxnId="{07692F40-518F-4B93-8835-ADA3806A5987}">
      <dgm:prSet/>
      <dgm:spPr/>
      <dgm:t>
        <a:bodyPr/>
        <a:lstStyle/>
        <a:p>
          <a:endParaRPr lang="en-US"/>
        </a:p>
      </dgm:t>
    </dgm:pt>
    <dgm:pt modelId="{8EB63AAE-5251-43F8-A300-31A1C0F8340E}" type="sibTrans" cxnId="{07692F40-518F-4B93-8835-ADA3806A5987}">
      <dgm:prSet/>
      <dgm:spPr/>
      <dgm:t>
        <a:bodyPr/>
        <a:lstStyle/>
        <a:p>
          <a:endParaRPr lang="en-US"/>
        </a:p>
      </dgm:t>
    </dgm:pt>
    <dgm:pt modelId="{330C4602-F3FE-4B5A-885E-A555D4D0C6BC}">
      <dgm:prSet/>
      <dgm:spPr/>
      <dgm:t>
        <a:bodyPr/>
        <a:lstStyle/>
        <a:p>
          <a:r>
            <a:rPr lang="en-US"/>
            <a:t>The fire occurred across the first four transects measured by Stokes and Horton in 2020</a:t>
          </a:r>
        </a:p>
      </dgm:t>
    </dgm:pt>
    <dgm:pt modelId="{C4B56CE5-BF2F-41B2-8A6F-CA54388DE3F3}" type="parTrans" cxnId="{BD696059-791B-4E5A-A844-B46C3A025BB3}">
      <dgm:prSet/>
      <dgm:spPr/>
      <dgm:t>
        <a:bodyPr/>
        <a:lstStyle/>
        <a:p>
          <a:endParaRPr lang="en-US"/>
        </a:p>
      </dgm:t>
    </dgm:pt>
    <dgm:pt modelId="{B9FE00C4-D53D-4490-9174-18DB6C320E67}" type="sibTrans" cxnId="{BD696059-791B-4E5A-A844-B46C3A025BB3}">
      <dgm:prSet/>
      <dgm:spPr/>
      <dgm:t>
        <a:bodyPr/>
        <a:lstStyle/>
        <a:p>
          <a:endParaRPr lang="en-US"/>
        </a:p>
      </dgm:t>
    </dgm:pt>
    <dgm:pt modelId="{186B30BE-474E-4D3C-A2C6-255B1872D351}">
      <dgm:prSet/>
      <dgm:spPr/>
      <dgm:t>
        <a:bodyPr/>
        <a:lstStyle/>
        <a:p>
          <a:r>
            <a:rPr lang="en-US"/>
            <a:t>This provided an avenue to examine vegetation dynamics before and after a disturbance</a:t>
          </a:r>
        </a:p>
      </dgm:t>
    </dgm:pt>
    <dgm:pt modelId="{46807B2F-54AA-4CF1-A3BC-5F8229F334B7}" type="parTrans" cxnId="{CD091CB4-F481-4DBE-BAD6-22BDA85DF488}">
      <dgm:prSet/>
      <dgm:spPr/>
      <dgm:t>
        <a:bodyPr/>
        <a:lstStyle/>
        <a:p>
          <a:endParaRPr lang="en-US"/>
        </a:p>
      </dgm:t>
    </dgm:pt>
    <dgm:pt modelId="{F7D3EDF3-FA98-48EE-BB9C-DB1AC9B282E7}" type="sibTrans" cxnId="{CD091CB4-F481-4DBE-BAD6-22BDA85DF488}">
      <dgm:prSet/>
      <dgm:spPr/>
      <dgm:t>
        <a:bodyPr/>
        <a:lstStyle/>
        <a:p>
          <a:endParaRPr lang="en-US"/>
        </a:p>
      </dgm:t>
    </dgm:pt>
    <dgm:pt modelId="{41E3FAAB-3902-4DAB-8D56-A0EEDE96E73B}" type="pres">
      <dgm:prSet presAssocID="{B6A3BE0A-DA09-4CB4-9FD9-D2BB74BA79EA}" presName="linear" presStyleCnt="0">
        <dgm:presLayoutVars>
          <dgm:animLvl val="lvl"/>
          <dgm:resizeHandles val="exact"/>
        </dgm:presLayoutVars>
      </dgm:prSet>
      <dgm:spPr/>
    </dgm:pt>
    <dgm:pt modelId="{BB162CD7-B6EA-4F7B-BC2F-64B4E444A0DB}" type="pres">
      <dgm:prSet presAssocID="{989AE08D-A9E1-4633-BCDC-CBCFFC86D9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7EA96E-99A4-46F8-9BCF-F250EF5F2DDA}" type="pres">
      <dgm:prSet presAssocID="{2C7C6247-343C-4838-AA85-E2C546E4B567}" presName="spacer" presStyleCnt="0"/>
      <dgm:spPr/>
    </dgm:pt>
    <dgm:pt modelId="{40F87B6C-5D84-475D-A023-71612F6ED37B}" type="pres">
      <dgm:prSet presAssocID="{41C7042B-AD7C-447E-81FA-292D42829C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4264CE-F82A-42CC-BCAF-7CF16642B039}" type="pres">
      <dgm:prSet presAssocID="{8EB63AAE-5251-43F8-A300-31A1C0F8340E}" presName="spacer" presStyleCnt="0"/>
      <dgm:spPr/>
    </dgm:pt>
    <dgm:pt modelId="{FEFB95B3-99CF-4FC5-987F-580E4C785274}" type="pres">
      <dgm:prSet presAssocID="{330C4602-F3FE-4B5A-885E-A555D4D0C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B220AC0-DA2A-4FE2-B2E8-04D31F9DE0FA}" type="pres">
      <dgm:prSet presAssocID="{330C4602-F3FE-4B5A-885E-A555D4D0C6B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610930-BAAB-491D-8D99-CD365271886E}" type="presOf" srcId="{186B30BE-474E-4D3C-A2C6-255B1872D351}" destId="{2B220AC0-DA2A-4FE2-B2E8-04D31F9DE0FA}" srcOrd="0" destOrd="0" presId="urn:microsoft.com/office/officeart/2005/8/layout/vList2"/>
    <dgm:cxn modelId="{EBA84A3E-0F19-4AB1-A629-D85B3AA9499E}" type="presOf" srcId="{41C7042B-AD7C-447E-81FA-292D42829C17}" destId="{40F87B6C-5D84-475D-A023-71612F6ED37B}" srcOrd="0" destOrd="0" presId="urn:microsoft.com/office/officeart/2005/8/layout/vList2"/>
    <dgm:cxn modelId="{07692F40-518F-4B93-8835-ADA3806A5987}" srcId="{B6A3BE0A-DA09-4CB4-9FD9-D2BB74BA79EA}" destId="{41C7042B-AD7C-447E-81FA-292D42829C17}" srcOrd="1" destOrd="0" parTransId="{01C31685-B8EF-4D12-95A8-7433B97B9D41}" sibTransId="{8EB63AAE-5251-43F8-A300-31A1C0F8340E}"/>
    <dgm:cxn modelId="{F0796C49-D3B8-45DD-ABC9-DA18428D2796}" type="presOf" srcId="{330C4602-F3FE-4B5A-885E-A555D4D0C6BC}" destId="{FEFB95B3-99CF-4FC5-987F-580E4C785274}" srcOrd="0" destOrd="0" presId="urn:microsoft.com/office/officeart/2005/8/layout/vList2"/>
    <dgm:cxn modelId="{BD696059-791B-4E5A-A844-B46C3A025BB3}" srcId="{B6A3BE0A-DA09-4CB4-9FD9-D2BB74BA79EA}" destId="{330C4602-F3FE-4B5A-885E-A555D4D0C6BC}" srcOrd="2" destOrd="0" parTransId="{C4B56CE5-BF2F-41B2-8A6F-CA54388DE3F3}" sibTransId="{B9FE00C4-D53D-4490-9174-18DB6C320E67}"/>
    <dgm:cxn modelId="{CD091CB4-F481-4DBE-BAD6-22BDA85DF488}" srcId="{330C4602-F3FE-4B5A-885E-A555D4D0C6BC}" destId="{186B30BE-474E-4D3C-A2C6-255B1872D351}" srcOrd="0" destOrd="0" parTransId="{46807B2F-54AA-4CF1-A3BC-5F8229F334B7}" sibTransId="{F7D3EDF3-FA98-48EE-BB9C-DB1AC9B282E7}"/>
    <dgm:cxn modelId="{696808C5-9351-42BE-BA2F-47FEBFAD87A1}" type="presOf" srcId="{989AE08D-A9E1-4633-BCDC-CBCFFC86D96B}" destId="{BB162CD7-B6EA-4F7B-BC2F-64B4E444A0DB}" srcOrd="0" destOrd="0" presId="urn:microsoft.com/office/officeart/2005/8/layout/vList2"/>
    <dgm:cxn modelId="{0C412DE1-EF55-43EE-B801-C16F63E999B1}" srcId="{B6A3BE0A-DA09-4CB4-9FD9-D2BB74BA79EA}" destId="{989AE08D-A9E1-4633-BCDC-CBCFFC86D96B}" srcOrd="0" destOrd="0" parTransId="{2761CDE6-3F14-4273-B4C7-BC247F7844F4}" sibTransId="{2C7C6247-343C-4838-AA85-E2C546E4B567}"/>
    <dgm:cxn modelId="{F554F2E9-0F9F-4816-AB2A-DD25A0B08EAE}" type="presOf" srcId="{B6A3BE0A-DA09-4CB4-9FD9-D2BB74BA79EA}" destId="{41E3FAAB-3902-4DAB-8D56-A0EEDE96E73B}" srcOrd="0" destOrd="0" presId="urn:microsoft.com/office/officeart/2005/8/layout/vList2"/>
    <dgm:cxn modelId="{5070C036-F577-4AE3-AB53-AE96A4C1386E}" type="presParOf" srcId="{41E3FAAB-3902-4DAB-8D56-A0EEDE96E73B}" destId="{BB162CD7-B6EA-4F7B-BC2F-64B4E444A0DB}" srcOrd="0" destOrd="0" presId="urn:microsoft.com/office/officeart/2005/8/layout/vList2"/>
    <dgm:cxn modelId="{B15E833E-2C02-4141-A87B-FEB1A6EDD750}" type="presParOf" srcId="{41E3FAAB-3902-4DAB-8D56-A0EEDE96E73B}" destId="{FE7EA96E-99A4-46F8-9BCF-F250EF5F2DDA}" srcOrd="1" destOrd="0" presId="urn:microsoft.com/office/officeart/2005/8/layout/vList2"/>
    <dgm:cxn modelId="{EC0E19E9-1873-46A6-BCA8-82528C81DC01}" type="presParOf" srcId="{41E3FAAB-3902-4DAB-8D56-A0EEDE96E73B}" destId="{40F87B6C-5D84-475D-A023-71612F6ED37B}" srcOrd="2" destOrd="0" presId="urn:microsoft.com/office/officeart/2005/8/layout/vList2"/>
    <dgm:cxn modelId="{8C477324-FF6F-48B0-B434-85EE80A62243}" type="presParOf" srcId="{41E3FAAB-3902-4DAB-8D56-A0EEDE96E73B}" destId="{434264CE-F82A-42CC-BCAF-7CF16642B039}" srcOrd="3" destOrd="0" presId="urn:microsoft.com/office/officeart/2005/8/layout/vList2"/>
    <dgm:cxn modelId="{692CE4E5-2510-474C-A28D-9D6A9A6A9D72}" type="presParOf" srcId="{41E3FAAB-3902-4DAB-8D56-A0EEDE96E73B}" destId="{FEFB95B3-99CF-4FC5-987F-580E4C785274}" srcOrd="4" destOrd="0" presId="urn:microsoft.com/office/officeart/2005/8/layout/vList2"/>
    <dgm:cxn modelId="{8585B504-F5B7-422A-8650-2E1E59545D6C}" type="presParOf" srcId="{41E3FAAB-3902-4DAB-8D56-A0EEDE96E73B}" destId="{2B220AC0-DA2A-4FE2-B2E8-04D31F9DE0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2F67A4-9010-4D34-B760-36252C5A2ED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B9739C-B225-4E5E-960D-AE93BF985679}">
      <dgm:prSet/>
      <dgm:spPr/>
      <dgm:t>
        <a:bodyPr/>
        <a:lstStyle/>
        <a:p>
          <a:r>
            <a:rPr lang="en-US"/>
            <a:t>1. Quantify vegetation composition and the soil seed bank over the first and second growing seasons following the low intensity ground fire on Round Bald</a:t>
          </a:r>
        </a:p>
      </dgm:t>
    </dgm:pt>
    <dgm:pt modelId="{2A441A89-185E-4286-A833-DC6930B7A17D}" type="parTrans" cxnId="{1E6A03E3-AC82-457C-BAF8-3733F5AA89E6}">
      <dgm:prSet/>
      <dgm:spPr/>
      <dgm:t>
        <a:bodyPr/>
        <a:lstStyle/>
        <a:p>
          <a:endParaRPr lang="en-US"/>
        </a:p>
      </dgm:t>
    </dgm:pt>
    <dgm:pt modelId="{58C6B606-E8C5-48C9-8237-99517996E4FD}" type="sibTrans" cxnId="{1E6A03E3-AC82-457C-BAF8-3733F5AA89E6}">
      <dgm:prSet/>
      <dgm:spPr/>
      <dgm:t>
        <a:bodyPr/>
        <a:lstStyle/>
        <a:p>
          <a:endParaRPr lang="en-US"/>
        </a:p>
      </dgm:t>
    </dgm:pt>
    <dgm:pt modelId="{F142F8DE-2380-4E88-B6D3-1AC21857B46B}">
      <dgm:prSet/>
      <dgm:spPr/>
      <dgm:t>
        <a:bodyPr/>
        <a:lstStyle/>
        <a:p>
          <a:r>
            <a:rPr lang="en-US" dirty="0"/>
            <a:t>2. Inform managing agencies about the benefits/drawbacks of naturally occurring fires</a:t>
          </a:r>
        </a:p>
      </dgm:t>
    </dgm:pt>
    <dgm:pt modelId="{DF4E4409-8BBF-477A-A0F6-6B9CBDE87623}" type="parTrans" cxnId="{4C5C3F42-0C69-4EA5-B6F2-73C462961D6F}">
      <dgm:prSet/>
      <dgm:spPr/>
      <dgm:t>
        <a:bodyPr/>
        <a:lstStyle/>
        <a:p>
          <a:endParaRPr lang="en-US"/>
        </a:p>
      </dgm:t>
    </dgm:pt>
    <dgm:pt modelId="{2EA9F445-42EF-4710-B456-9EDC6DB40775}" type="sibTrans" cxnId="{4C5C3F42-0C69-4EA5-B6F2-73C462961D6F}">
      <dgm:prSet/>
      <dgm:spPr/>
      <dgm:t>
        <a:bodyPr/>
        <a:lstStyle/>
        <a:p>
          <a:endParaRPr lang="en-US"/>
        </a:p>
      </dgm:t>
    </dgm:pt>
    <dgm:pt modelId="{EF6A9053-5971-453C-B72F-8EE669D1506A}" type="pres">
      <dgm:prSet presAssocID="{EB2F67A4-9010-4D34-B760-36252C5A2ED1}" presName="linear" presStyleCnt="0">
        <dgm:presLayoutVars>
          <dgm:animLvl val="lvl"/>
          <dgm:resizeHandles val="exact"/>
        </dgm:presLayoutVars>
      </dgm:prSet>
      <dgm:spPr/>
    </dgm:pt>
    <dgm:pt modelId="{6E0564C4-3CE5-401D-9EB2-C93DCDA445A1}" type="pres">
      <dgm:prSet presAssocID="{69B9739C-B225-4E5E-960D-AE93BF9856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079EEC-4A48-440E-B649-9ADD5AF47384}" type="pres">
      <dgm:prSet presAssocID="{58C6B606-E8C5-48C9-8237-99517996E4FD}" presName="spacer" presStyleCnt="0"/>
      <dgm:spPr/>
    </dgm:pt>
    <dgm:pt modelId="{037961A6-6E5D-42D4-83CD-52AF4D23E83E}" type="pres">
      <dgm:prSet presAssocID="{F142F8DE-2380-4E88-B6D3-1AC21857B4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C5C3F42-0C69-4EA5-B6F2-73C462961D6F}" srcId="{EB2F67A4-9010-4D34-B760-36252C5A2ED1}" destId="{F142F8DE-2380-4E88-B6D3-1AC21857B46B}" srcOrd="1" destOrd="0" parTransId="{DF4E4409-8BBF-477A-A0F6-6B9CBDE87623}" sibTransId="{2EA9F445-42EF-4710-B456-9EDC6DB40775}"/>
    <dgm:cxn modelId="{2DBBB151-FD3A-4470-99D0-BEC8846595A7}" type="presOf" srcId="{EB2F67A4-9010-4D34-B760-36252C5A2ED1}" destId="{EF6A9053-5971-453C-B72F-8EE669D1506A}" srcOrd="0" destOrd="0" presId="urn:microsoft.com/office/officeart/2005/8/layout/vList2"/>
    <dgm:cxn modelId="{ABB4BAB1-9C01-45FF-8D20-445E48578664}" type="presOf" srcId="{F142F8DE-2380-4E88-B6D3-1AC21857B46B}" destId="{037961A6-6E5D-42D4-83CD-52AF4D23E83E}" srcOrd="0" destOrd="0" presId="urn:microsoft.com/office/officeart/2005/8/layout/vList2"/>
    <dgm:cxn modelId="{0786FFD0-70E0-437E-A4F1-5C6610345303}" type="presOf" srcId="{69B9739C-B225-4E5E-960D-AE93BF985679}" destId="{6E0564C4-3CE5-401D-9EB2-C93DCDA445A1}" srcOrd="0" destOrd="0" presId="urn:microsoft.com/office/officeart/2005/8/layout/vList2"/>
    <dgm:cxn modelId="{1E6A03E3-AC82-457C-BAF8-3733F5AA89E6}" srcId="{EB2F67A4-9010-4D34-B760-36252C5A2ED1}" destId="{69B9739C-B225-4E5E-960D-AE93BF985679}" srcOrd="0" destOrd="0" parTransId="{2A441A89-185E-4286-A833-DC6930B7A17D}" sibTransId="{58C6B606-E8C5-48C9-8237-99517996E4FD}"/>
    <dgm:cxn modelId="{A6C46B84-9D45-4D4F-B28B-03D7ADD3BC3F}" type="presParOf" srcId="{EF6A9053-5971-453C-B72F-8EE669D1506A}" destId="{6E0564C4-3CE5-401D-9EB2-C93DCDA445A1}" srcOrd="0" destOrd="0" presId="urn:microsoft.com/office/officeart/2005/8/layout/vList2"/>
    <dgm:cxn modelId="{F228D369-063C-48E0-83FA-DCDCF2FA628D}" type="presParOf" srcId="{EF6A9053-5971-453C-B72F-8EE669D1506A}" destId="{44079EEC-4A48-440E-B649-9ADD5AF47384}" srcOrd="1" destOrd="0" presId="urn:microsoft.com/office/officeart/2005/8/layout/vList2"/>
    <dgm:cxn modelId="{E3369699-1BDF-4E66-92F3-63685236796F}" type="presParOf" srcId="{EF6A9053-5971-453C-B72F-8EE669D1506A}" destId="{037961A6-6E5D-42D4-83CD-52AF4D23E8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A136EB-43FC-4DCB-BEA8-124AA2C348F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D4CD77A-B6F6-44E2-B715-C90003D56F65}">
      <dgm:prSet/>
      <dgm:spPr/>
      <dgm:t>
        <a:bodyPr/>
        <a:lstStyle/>
        <a:p>
          <a:r>
            <a:rPr lang="en-US" dirty="0"/>
            <a:t>Located in the Roan Mountain Massif of the Unaka Mountain range across Pisgah and Cherokee National Forests</a:t>
          </a:r>
        </a:p>
      </dgm:t>
    </dgm:pt>
    <dgm:pt modelId="{A753BF17-7D29-461B-9012-898E6EB9D28A}" type="parTrans" cxnId="{FE2FFE3C-B47E-482A-B1F0-8829B9A7F42E}">
      <dgm:prSet/>
      <dgm:spPr/>
      <dgm:t>
        <a:bodyPr/>
        <a:lstStyle/>
        <a:p>
          <a:endParaRPr lang="en-US"/>
        </a:p>
      </dgm:t>
    </dgm:pt>
    <dgm:pt modelId="{870D8893-F205-49AC-B8F1-A36E6F0D8D41}" type="sibTrans" cxnId="{FE2FFE3C-B47E-482A-B1F0-8829B9A7F42E}">
      <dgm:prSet/>
      <dgm:spPr/>
      <dgm:t>
        <a:bodyPr/>
        <a:lstStyle/>
        <a:p>
          <a:endParaRPr lang="en-US"/>
        </a:p>
      </dgm:t>
    </dgm:pt>
    <dgm:pt modelId="{B90BC9B8-576A-4D97-9E51-FC94C4AD4705}">
      <dgm:prSet/>
      <dgm:spPr/>
      <dgm:t>
        <a:bodyPr/>
        <a:lstStyle/>
        <a:p>
          <a:r>
            <a:rPr lang="en-US" dirty="0"/>
            <a:t>The Appalachian trail bisects the study site into North and South of the trail</a:t>
          </a:r>
        </a:p>
      </dgm:t>
    </dgm:pt>
    <dgm:pt modelId="{329086AD-E5A9-4705-B582-3D5106FD83B2}" type="parTrans" cxnId="{62C8EBC2-2750-4215-ADBB-4C2B1A3C2FDD}">
      <dgm:prSet/>
      <dgm:spPr/>
      <dgm:t>
        <a:bodyPr/>
        <a:lstStyle/>
        <a:p>
          <a:endParaRPr lang="en-US"/>
        </a:p>
      </dgm:t>
    </dgm:pt>
    <dgm:pt modelId="{04AA22D4-1726-4638-82AC-A32BCF4C20F6}" type="sibTrans" cxnId="{62C8EBC2-2750-4215-ADBB-4C2B1A3C2FDD}">
      <dgm:prSet/>
      <dgm:spPr/>
      <dgm:t>
        <a:bodyPr/>
        <a:lstStyle/>
        <a:p>
          <a:endParaRPr lang="en-US"/>
        </a:p>
      </dgm:t>
    </dgm:pt>
    <dgm:pt modelId="{28A01C80-45D6-487D-99DB-A811085AA5D6}" type="pres">
      <dgm:prSet presAssocID="{FBA136EB-43FC-4DCB-BEA8-124AA2C348F7}" presName="linear" presStyleCnt="0">
        <dgm:presLayoutVars>
          <dgm:animLvl val="lvl"/>
          <dgm:resizeHandles val="exact"/>
        </dgm:presLayoutVars>
      </dgm:prSet>
      <dgm:spPr/>
    </dgm:pt>
    <dgm:pt modelId="{ADC44503-C111-4BC1-8C1C-2E4339B91183}" type="pres">
      <dgm:prSet presAssocID="{CD4CD77A-B6F6-44E2-B715-C90003D56F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9C8A2A-823F-45A9-9764-C11B8F7F0378}" type="pres">
      <dgm:prSet presAssocID="{870D8893-F205-49AC-B8F1-A36E6F0D8D41}" presName="spacer" presStyleCnt="0"/>
      <dgm:spPr/>
    </dgm:pt>
    <dgm:pt modelId="{D2A4F93B-3E26-4D68-8606-8038E819A2FB}" type="pres">
      <dgm:prSet presAssocID="{B90BC9B8-576A-4D97-9E51-FC94C4AD47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D1A53B-ED9E-4639-AFD3-D38DE8BDD9B9}" type="presOf" srcId="{FBA136EB-43FC-4DCB-BEA8-124AA2C348F7}" destId="{28A01C80-45D6-487D-99DB-A811085AA5D6}" srcOrd="0" destOrd="0" presId="urn:microsoft.com/office/officeart/2005/8/layout/vList2"/>
    <dgm:cxn modelId="{FE2FFE3C-B47E-482A-B1F0-8829B9A7F42E}" srcId="{FBA136EB-43FC-4DCB-BEA8-124AA2C348F7}" destId="{CD4CD77A-B6F6-44E2-B715-C90003D56F65}" srcOrd="0" destOrd="0" parTransId="{A753BF17-7D29-461B-9012-898E6EB9D28A}" sibTransId="{870D8893-F205-49AC-B8F1-A36E6F0D8D41}"/>
    <dgm:cxn modelId="{3AEDB249-D84B-4503-B9A4-51D4A7EE0DA4}" type="presOf" srcId="{CD4CD77A-B6F6-44E2-B715-C90003D56F65}" destId="{ADC44503-C111-4BC1-8C1C-2E4339B91183}" srcOrd="0" destOrd="0" presId="urn:microsoft.com/office/officeart/2005/8/layout/vList2"/>
    <dgm:cxn modelId="{9F8B73AB-6882-47B9-8658-751D5E89D54F}" type="presOf" srcId="{B90BC9B8-576A-4D97-9E51-FC94C4AD4705}" destId="{D2A4F93B-3E26-4D68-8606-8038E819A2FB}" srcOrd="0" destOrd="0" presId="urn:microsoft.com/office/officeart/2005/8/layout/vList2"/>
    <dgm:cxn modelId="{62C8EBC2-2750-4215-ADBB-4C2B1A3C2FDD}" srcId="{FBA136EB-43FC-4DCB-BEA8-124AA2C348F7}" destId="{B90BC9B8-576A-4D97-9E51-FC94C4AD4705}" srcOrd="1" destOrd="0" parTransId="{329086AD-E5A9-4705-B582-3D5106FD83B2}" sibTransId="{04AA22D4-1726-4638-82AC-A32BCF4C20F6}"/>
    <dgm:cxn modelId="{DA51EBE4-3AF5-46AB-B5D3-42C8B3BC2A59}" type="presParOf" srcId="{28A01C80-45D6-487D-99DB-A811085AA5D6}" destId="{ADC44503-C111-4BC1-8C1C-2E4339B91183}" srcOrd="0" destOrd="0" presId="urn:microsoft.com/office/officeart/2005/8/layout/vList2"/>
    <dgm:cxn modelId="{A0DF524F-4446-440A-A5DE-511A82D07401}" type="presParOf" srcId="{28A01C80-45D6-487D-99DB-A811085AA5D6}" destId="{199C8A2A-823F-45A9-9764-C11B8F7F0378}" srcOrd="1" destOrd="0" presId="urn:microsoft.com/office/officeart/2005/8/layout/vList2"/>
    <dgm:cxn modelId="{0F9761A1-1C1F-44CF-8402-D160F9A659AC}" type="presParOf" srcId="{28A01C80-45D6-487D-99DB-A811085AA5D6}" destId="{D2A4F93B-3E26-4D68-8606-8038E819A2F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9015E-2EB8-4F0B-8816-6EC949CBFC4A}">
      <dsp:nvSpPr>
        <dsp:cNvPr id="0" name=""/>
        <dsp:cNvSpPr/>
      </dsp:nvSpPr>
      <dsp:spPr>
        <a:xfrm>
          <a:off x="0" y="1783"/>
          <a:ext cx="1585294" cy="7798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Upper montane treeless meadows</a:t>
          </a:r>
        </a:p>
      </dsp:txBody>
      <dsp:txXfrm>
        <a:off x="38069" y="39852"/>
        <a:ext cx="1509156" cy="703705"/>
      </dsp:txXfrm>
    </dsp:sp>
    <dsp:sp modelId="{3321C700-00DD-4722-A661-B0DD08D623C4}">
      <dsp:nvSpPr>
        <dsp:cNvPr id="0" name=""/>
        <dsp:cNvSpPr/>
      </dsp:nvSpPr>
      <dsp:spPr>
        <a:xfrm>
          <a:off x="0" y="820618"/>
          <a:ext cx="1585294" cy="779843"/>
        </a:xfrm>
        <a:prstGeom prst="roundRect">
          <a:avLst/>
        </a:prstGeom>
        <a:gradFill rotWithShape="0">
          <a:gsLst>
            <a:gs pos="0">
              <a:schemeClr val="accent2">
                <a:hueOff val="-177515"/>
                <a:satOff val="-1467"/>
                <a:lumOff val="-3137"/>
                <a:alphaOff val="0"/>
                <a:tint val="96000"/>
                <a:lumMod val="104000"/>
              </a:schemeClr>
            </a:gs>
            <a:gs pos="100000">
              <a:schemeClr val="accent2">
                <a:hueOff val="-177515"/>
                <a:satOff val="-1467"/>
                <a:lumOff val="-313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 high floral and faunal diversity</a:t>
          </a:r>
        </a:p>
      </dsp:txBody>
      <dsp:txXfrm>
        <a:off x="38069" y="858687"/>
        <a:ext cx="1509156" cy="703705"/>
      </dsp:txXfrm>
    </dsp:sp>
    <dsp:sp modelId="{829BBB7F-5B93-433A-A08C-53F885CCEFD7}">
      <dsp:nvSpPr>
        <dsp:cNvPr id="0" name=""/>
        <dsp:cNvSpPr/>
      </dsp:nvSpPr>
      <dsp:spPr>
        <a:xfrm rot="5400000">
          <a:off x="2682508" y="620224"/>
          <a:ext cx="623874" cy="281830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Lilium </a:t>
          </a:r>
          <a:r>
            <a:rPr lang="en-US" sz="1100" i="1" kern="1200" dirty="0" err="1"/>
            <a:t>grayi</a:t>
          </a:r>
          <a:r>
            <a:rPr lang="en-US" sz="1100" i="1" kern="1200" dirty="0"/>
            <a:t>		</a:t>
          </a:r>
          <a:r>
            <a:rPr lang="en-US" sz="1100" kern="1200" dirty="0"/>
            <a:t>Gray’s Lily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 err="1"/>
            <a:t>Geum</a:t>
          </a:r>
          <a:r>
            <a:rPr lang="en-US" sz="1100" i="1" kern="1200" dirty="0"/>
            <a:t> </a:t>
          </a:r>
          <a:r>
            <a:rPr lang="en-US" sz="1100" i="1" kern="1200" dirty="0" err="1"/>
            <a:t>radiatum</a:t>
          </a:r>
          <a:r>
            <a:rPr lang="en-US" sz="1100" i="1" kern="1200" dirty="0"/>
            <a:t>		</a:t>
          </a:r>
          <a:r>
            <a:rPr lang="en-US" sz="1100" kern="1200" dirty="0"/>
            <a:t>Spreading Avens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 err="1"/>
            <a:t>Carex</a:t>
          </a:r>
          <a:r>
            <a:rPr lang="en-US" sz="1100" i="1" kern="1200" dirty="0"/>
            <a:t> </a:t>
          </a:r>
          <a:r>
            <a:rPr lang="en-US" sz="1100" i="1" kern="1200" dirty="0" err="1"/>
            <a:t>roanensis</a:t>
          </a:r>
          <a:r>
            <a:rPr lang="en-US" sz="1100" i="1" kern="1200" dirty="0"/>
            <a:t>		</a:t>
          </a:r>
          <a:r>
            <a:rPr lang="en-US" sz="1100" kern="1200" dirty="0"/>
            <a:t>Roan Sedge</a:t>
          </a:r>
        </a:p>
      </dsp:txBody>
      <dsp:txXfrm rot="-5400000">
        <a:off x="1585295" y="1747893"/>
        <a:ext cx="2787846" cy="562964"/>
      </dsp:txXfrm>
    </dsp:sp>
    <dsp:sp modelId="{4A671D66-B39B-4EC0-8022-E6C733CFA670}">
      <dsp:nvSpPr>
        <dsp:cNvPr id="0" name=""/>
        <dsp:cNvSpPr/>
      </dsp:nvSpPr>
      <dsp:spPr>
        <a:xfrm>
          <a:off x="0" y="1639453"/>
          <a:ext cx="1585294" cy="779843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Host to many rare endemic species</a:t>
          </a:r>
        </a:p>
      </dsp:txBody>
      <dsp:txXfrm>
        <a:off x="38069" y="1677522"/>
        <a:ext cx="1509156" cy="703705"/>
      </dsp:txXfrm>
    </dsp:sp>
    <dsp:sp modelId="{21E65D23-0721-49EF-9AE9-F681631DCBA0}">
      <dsp:nvSpPr>
        <dsp:cNvPr id="0" name=""/>
        <dsp:cNvSpPr/>
      </dsp:nvSpPr>
      <dsp:spPr>
        <a:xfrm>
          <a:off x="0" y="2458289"/>
          <a:ext cx="1585294" cy="779843"/>
        </a:xfrm>
        <a:prstGeom prst="roundRect">
          <a:avLst/>
        </a:prstGeom>
        <a:gradFill rotWithShape="0">
          <a:gsLst>
            <a:gs pos="0">
              <a:schemeClr val="accent2">
                <a:hueOff val="-532544"/>
                <a:satOff val="-4401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32544"/>
                <a:satOff val="-4401"/>
                <a:lumOff val="-941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Panoramic views of surrounding mountain ranges</a:t>
          </a:r>
          <a:endParaRPr lang="en-US" sz="1200" kern="1200" dirty="0"/>
        </a:p>
      </dsp:txBody>
      <dsp:txXfrm>
        <a:off x="38069" y="2496358"/>
        <a:ext cx="1509156" cy="703705"/>
      </dsp:txXfrm>
    </dsp:sp>
    <dsp:sp modelId="{B0C2672F-7357-4269-8CF7-980CE01117C6}">
      <dsp:nvSpPr>
        <dsp:cNvPr id="0" name=""/>
        <dsp:cNvSpPr/>
      </dsp:nvSpPr>
      <dsp:spPr>
        <a:xfrm>
          <a:off x="0" y="3277124"/>
          <a:ext cx="1585294" cy="779843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Either natural ecosystems or anthropogenic in origin </a:t>
          </a:r>
        </a:p>
      </dsp:txBody>
      <dsp:txXfrm>
        <a:off x="38069" y="3315193"/>
        <a:ext cx="1509156" cy="7037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A0F9-1FC4-40F5-8E60-08BAA74D85C2}">
      <dsp:nvSpPr>
        <dsp:cNvPr id="0" name=""/>
        <dsp:cNvSpPr/>
      </dsp:nvSpPr>
      <dsp:spPr>
        <a:xfrm>
          <a:off x="0" y="399123"/>
          <a:ext cx="6266011" cy="5791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Divided into four transects that run north to south with the Appalachian Trail as the central line</a:t>
          </a:r>
        </a:p>
      </dsp:txBody>
      <dsp:txXfrm>
        <a:off x="28272" y="427395"/>
        <a:ext cx="6209467" cy="522605"/>
      </dsp:txXfrm>
    </dsp:sp>
    <dsp:sp modelId="{8AC4AE7F-8A1A-4EA5-9C9E-3107A514D963}">
      <dsp:nvSpPr>
        <dsp:cNvPr id="0" name=""/>
        <dsp:cNvSpPr/>
      </dsp:nvSpPr>
      <dsp:spPr>
        <a:xfrm>
          <a:off x="0" y="978273"/>
          <a:ext cx="626601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Each transect is 150 meters apart following Stokes and Horton (2022)</a:t>
          </a:r>
        </a:p>
      </dsp:txBody>
      <dsp:txXfrm>
        <a:off x="0" y="978273"/>
        <a:ext cx="6266011" cy="248400"/>
      </dsp:txXfrm>
    </dsp:sp>
    <dsp:sp modelId="{5A8671DB-84C1-4EB6-A8B3-E68D8C42C7BB}">
      <dsp:nvSpPr>
        <dsp:cNvPr id="0" name=""/>
        <dsp:cNvSpPr/>
      </dsp:nvSpPr>
      <dsp:spPr>
        <a:xfrm>
          <a:off x="0" y="1226673"/>
          <a:ext cx="6266011" cy="579149"/>
        </a:xfrm>
        <a:prstGeom prst="roundRect">
          <a:avLst/>
        </a:prstGeom>
        <a:gradFill rotWithShape="0">
          <a:gsLst>
            <a:gs pos="0">
              <a:schemeClr val="accent2">
                <a:hueOff val="-142012"/>
                <a:satOff val="-1174"/>
                <a:lumOff val="-2510"/>
                <a:alphaOff val="0"/>
                <a:tint val="96000"/>
                <a:lumMod val="104000"/>
              </a:schemeClr>
            </a:gs>
            <a:gs pos="100000">
              <a:schemeClr val="accent2">
                <a:hueOff val="-142012"/>
                <a:satOff val="-1174"/>
                <a:lumOff val="-25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Plots were sampled every 8-12 meters along each transect and were within 2 meters of the GPS points laid out by Stokes and Horton in 2020</a:t>
          </a:r>
        </a:p>
      </dsp:txBody>
      <dsp:txXfrm>
        <a:off x="28272" y="1254945"/>
        <a:ext cx="6209467" cy="522605"/>
      </dsp:txXfrm>
    </dsp:sp>
    <dsp:sp modelId="{D4D68385-437C-4063-B72B-8ED0AEB3701A}">
      <dsp:nvSpPr>
        <dsp:cNvPr id="0" name=""/>
        <dsp:cNvSpPr/>
      </dsp:nvSpPr>
      <dsp:spPr>
        <a:xfrm>
          <a:off x="0" y="1849023"/>
          <a:ext cx="6266011" cy="579149"/>
        </a:xfrm>
        <a:prstGeom prst="roundRect">
          <a:avLst/>
        </a:prstGeom>
        <a:gradFill rotWithShape="0">
          <a:gsLst>
            <a:gs pos="0">
              <a:schemeClr val="accent2">
                <a:hueOff val="-284024"/>
                <a:satOff val="-2347"/>
                <a:lumOff val="-5020"/>
                <a:alphaOff val="0"/>
                <a:tint val="96000"/>
                <a:lumMod val="104000"/>
              </a:schemeClr>
            </a:gs>
            <a:gs pos="100000">
              <a:schemeClr val="accent2">
                <a:hueOff val="-284024"/>
                <a:satOff val="-2347"/>
                <a:lumOff val="-502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plot was divided into 100 equal sized squares by a 1x1 square meter quadrat</a:t>
          </a:r>
        </a:p>
      </dsp:txBody>
      <dsp:txXfrm>
        <a:off x="28272" y="1877295"/>
        <a:ext cx="6209467" cy="522605"/>
      </dsp:txXfrm>
    </dsp:sp>
    <dsp:sp modelId="{36DC44E5-4823-4927-9108-AC36C448C586}">
      <dsp:nvSpPr>
        <dsp:cNvPr id="0" name=""/>
        <dsp:cNvSpPr/>
      </dsp:nvSpPr>
      <dsp:spPr>
        <a:xfrm>
          <a:off x="0" y="2471373"/>
          <a:ext cx="6266011" cy="579149"/>
        </a:xfrm>
        <a:prstGeom prst="roundRect">
          <a:avLst/>
        </a:prstGeom>
        <a:gradFill rotWithShape="0">
          <a:gsLst>
            <a:gs pos="0">
              <a:schemeClr val="accent2">
                <a:hueOff val="-426035"/>
                <a:satOff val="-3521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-426035"/>
                <a:satOff val="-3521"/>
                <a:lumOff val="-7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Functional vegetation groups were identified and recorded </a:t>
          </a:r>
        </a:p>
      </dsp:txBody>
      <dsp:txXfrm>
        <a:off x="28272" y="2499645"/>
        <a:ext cx="6209467" cy="522605"/>
      </dsp:txXfrm>
    </dsp:sp>
    <dsp:sp modelId="{BD180935-7C33-4732-A2DD-0003520A5AAC}">
      <dsp:nvSpPr>
        <dsp:cNvPr id="0" name=""/>
        <dsp:cNvSpPr/>
      </dsp:nvSpPr>
      <dsp:spPr>
        <a:xfrm>
          <a:off x="0" y="3050523"/>
          <a:ext cx="626601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Grass, Sedge, </a:t>
          </a:r>
          <a:r>
            <a:rPr lang="en-US" sz="1200" i="1" kern="1200"/>
            <a:t>Rubus</a:t>
          </a:r>
          <a:r>
            <a:rPr lang="en-US" sz="1200" kern="1200"/>
            <a:t>, </a:t>
          </a:r>
          <a:r>
            <a:rPr lang="en-US" sz="1200" i="1" kern="1200"/>
            <a:t>Vaccinium, Rhododendron, </a:t>
          </a:r>
          <a:r>
            <a:rPr lang="en-US" sz="1200" kern="1200"/>
            <a:t>forb, etc.</a:t>
          </a:r>
        </a:p>
      </dsp:txBody>
      <dsp:txXfrm>
        <a:off x="0" y="3050523"/>
        <a:ext cx="6266011" cy="248400"/>
      </dsp:txXfrm>
    </dsp:sp>
    <dsp:sp modelId="{8C9FACA7-76F9-4B77-927B-799E8FE9E611}">
      <dsp:nvSpPr>
        <dsp:cNvPr id="0" name=""/>
        <dsp:cNvSpPr/>
      </dsp:nvSpPr>
      <dsp:spPr>
        <a:xfrm>
          <a:off x="0" y="3298923"/>
          <a:ext cx="6266011" cy="579149"/>
        </a:xfrm>
        <a:prstGeom prst="roundRect">
          <a:avLst/>
        </a:prstGeom>
        <a:gradFill rotWithShape="0">
          <a:gsLst>
            <a:gs pos="0">
              <a:schemeClr val="accent2">
                <a:hueOff val="-568047"/>
                <a:satOff val="-4694"/>
                <a:lumOff val="-10039"/>
                <a:alphaOff val="0"/>
                <a:tint val="96000"/>
                <a:lumMod val="104000"/>
              </a:schemeClr>
            </a:gs>
            <a:gs pos="100000">
              <a:schemeClr val="accent2">
                <a:hueOff val="-568047"/>
                <a:satOff val="-4694"/>
                <a:lumOff val="-1003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2020, 226 plots were recorded along 12 transects</a:t>
          </a:r>
        </a:p>
      </dsp:txBody>
      <dsp:txXfrm>
        <a:off x="28272" y="3327195"/>
        <a:ext cx="6209467" cy="522605"/>
      </dsp:txXfrm>
    </dsp:sp>
    <dsp:sp modelId="{0A91BAF1-621B-45E9-9941-2FB693A95C20}">
      <dsp:nvSpPr>
        <dsp:cNvPr id="0" name=""/>
        <dsp:cNvSpPr/>
      </dsp:nvSpPr>
      <dsp:spPr>
        <a:xfrm>
          <a:off x="0" y="3921273"/>
          <a:ext cx="6266011" cy="579149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2022, 52 burned plots and 47 unburned plots were measured along the first four transects</a:t>
          </a:r>
        </a:p>
      </dsp:txBody>
      <dsp:txXfrm>
        <a:off x="28272" y="3949545"/>
        <a:ext cx="6209467" cy="522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95085-938F-47EB-904A-3531548606CF}">
      <dsp:nvSpPr>
        <dsp:cNvPr id="0" name=""/>
        <dsp:cNvSpPr/>
      </dsp:nvSpPr>
      <dsp:spPr>
        <a:xfrm>
          <a:off x="0" y="6813"/>
          <a:ext cx="6266011" cy="168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took soil seed bank samples to quantify the  “potential community” layer</a:t>
          </a:r>
        </a:p>
      </dsp:txBody>
      <dsp:txXfrm>
        <a:off x="82245" y="89058"/>
        <a:ext cx="6101521" cy="1520310"/>
      </dsp:txXfrm>
    </dsp:sp>
    <dsp:sp modelId="{3FABDEEC-CA66-4271-A81B-13A928C8A16F}">
      <dsp:nvSpPr>
        <dsp:cNvPr id="0" name=""/>
        <dsp:cNvSpPr/>
      </dsp:nvSpPr>
      <dsp:spPr>
        <a:xfrm>
          <a:off x="0" y="1783773"/>
          <a:ext cx="6266011" cy="168480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July 2022, a total of 24 soil samples were collected from each of four categories</a:t>
          </a:r>
        </a:p>
      </dsp:txBody>
      <dsp:txXfrm>
        <a:off x="82245" y="1866018"/>
        <a:ext cx="6101521" cy="1520310"/>
      </dsp:txXfrm>
    </dsp:sp>
    <dsp:sp modelId="{B1C1F49E-D47A-47FD-9297-9754B45BFC7A}">
      <dsp:nvSpPr>
        <dsp:cNvPr id="0" name=""/>
        <dsp:cNvSpPr/>
      </dsp:nvSpPr>
      <dsp:spPr>
        <a:xfrm>
          <a:off x="0" y="3468573"/>
          <a:ext cx="6266011" cy="142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&lt;25% Rubus-unburned, &lt;25% Rubus-burned, </a:t>
          </a:r>
          <a:br>
            <a:rPr lang="en-US" sz="2500" kern="1200" dirty="0"/>
          </a:br>
          <a:r>
            <a:rPr lang="en-US" sz="2500" kern="1200" dirty="0"/>
            <a:t>&gt;50% Rubus-unburned, &gt;50% Rubus-burned</a:t>
          </a:r>
        </a:p>
      </dsp:txBody>
      <dsp:txXfrm>
        <a:off x="0" y="3468573"/>
        <a:ext cx="6266011" cy="14241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BD66B-D679-4455-BC3F-CC86DEECDEFA}">
      <dsp:nvSpPr>
        <dsp:cNvPr id="0" name=""/>
        <dsp:cNvSpPr/>
      </dsp:nvSpPr>
      <dsp:spPr>
        <a:xfrm>
          <a:off x="0" y="267273"/>
          <a:ext cx="6266011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Seed bank samples were sown in 28x22 cm seedling trays filled with potting soil to 5 cm depth</a:t>
          </a:r>
        </a:p>
      </dsp:txBody>
      <dsp:txXfrm>
        <a:off x="37696" y="304969"/>
        <a:ext cx="6190619" cy="696808"/>
      </dsp:txXfrm>
    </dsp:sp>
    <dsp:sp modelId="{F188B4AF-342C-4F7B-8BA3-71A7EF95928D}">
      <dsp:nvSpPr>
        <dsp:cNvPr id="0" name=""/>
        <dsp:cNvSpPr/>
      </dsp:nvSpPr>
      <dsp:spPr>
        <a:xfrm>
          <a:off x="0" y="1039473"/>
          <a:ext cx="626601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An additional 6 trays acted as greenhouse controls</a:t>
          </a:r>
        </a:p>
      </dsp:txBody>
      <dsp:txXfrm>
        <a:off x="0" y="1039473"/>
        <a:ext cx="6266011" cy="331200"/>
      </dsp:txXfrm>
    </dsp:sp>
    <dsp:sp modelId="{5C6CD7D5-E196-41D0-B55A-6196959D1F63}">
      <dsp:nvSpPr>
        <dsp:cNvPr id="0" name=""/>
        <dsp:cNvSpPr/>
      </dsp:nvSpPr>
      <dsp:spPr>
        <a:xfrm>
          <a:off x="0" y="1370673"/>
          <a:ext cx="6266011" cy="772200"/>
        </a:xfrm>
        <a:prstGeom prst="roundRect">
          <a:avLst/>
        </a:prstGeom>
        <a:gradFill rotWithShape="0">
          <a:gsLst>
            <a:gs pos="0">
              <a:schemeClr val="accent2">
                <a:hueOff val="-177515"/>
                <a:satOff val="-1467"/>
                <a:lumOff val="-3137"/>
                <a:alphaOff val="0"/>
                <a:tint val="96000"/>
                <a:lumMod val="104000"/>
              </a:schemeClr>
            </a:gs>
            <a:gs pos="100000">
              <a:schemeClr val="accent2">
                <a:hueOff val="-177515"/>
                <a:satOff val="-1467"/>
                <a:lumOff val="-313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Trays were randomly arranged in two rows of fifteen trays, watered every 2-3 days, and rotated once monthly</a:t>
          </a:r>
        </a:p>
      </dsp:txBody>
      <dsp:txXfrm>
        <a:off x="37696" y="1408369"/>
        <a:ext cx="6190619" cy="696808"/>
      </dsp:txXfrm>
    </dsp:sp>
    <dsp:sp modelId="{346D2E98-ADD7-4BFC-BE65-5BB6E5DEC9A8}">
      <dsp:nvSpPr>
        <dsp:cNvPr id="0" name=""/>
        <dsp:cNvSpPr/>
      </dsp:nvSpPr>
      <dsp:spPr>
        <a:xfrm>
          <a:off x="0" y="2200473"/>
          <a:ext cx="6266011" cy="772200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Govee probe was used to continuously monitor temperature and percent relative humidity</a:t>
          </a:r>
        </a:p>
      </dsp:txBody>
      <dsp:txXfrm>
        <a:off x="37696" y="2238169"/>
        <a:ext cx="6190619" cy="696808"/>
      </dsp:txXfrm>
    </dsp:sp>
    <dsp:sp modelId="{52912835-1C07-4D5B-8B9D-4B41D706DF08}">
      <dsp:nvSpPr>
        <dsp:cNvPr id="0" name=""/>
        <dsp:cNvSpPr/>
      </dsp:nvSpPr>
      <dsp:spPr>
        <a:xfrm>
          <a:off x="0" y="3030273"/>
          <a:ext cx="6266011" cy="772200"/>
        </a:xfrm>
        <a:prstGeom prst="roundRect">
          <a:avLst/>
        </a:prstGeom>
        <a:gradFill rotWithShape="0">
          <a:gsLst>
            <a:gs pos="0">
              <a:schemeClr val="accent2">
                <a:hueOff val="-532544"/>
                <a:satOff val="-4401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32544"/>
                <a:satOff val="-4401"/>
                <a:lumOff val="-941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Species that grew were identified and recorded</a:t>
          </a:r>
        </a:p>
      </dsp:txBody>
      <dsp:txXfrm>
        <a:off x="37696" y="3067969"/>
        <a:ext cx="6190619" cy="696808"/>
      </dsp:txXfrm>
    </dsp:sp>
    <dsp:sp modelId="{1895B0E1-E7A4-4F55-8282-7465E6A5708C}">
      <dsp:nvSpPr>
        <dsp:cNvPr id="0" name=""/>
        <dsp:cNvSpPr/>
      </dsp:nvSpPr>
      <dsp:spPr>
        <a:xfrm>
          <a:off x="0" y="3860073"/>
          <a:ext cx="6266011" cy="77220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December of 2022 trays were set outside under a tarp to simulate winter weather</a:t>
          </a:r>
        </a:p>
      </dsp:txBody>
      <dsp:txXfrm>
        <a:off x="37696" y="3897769"/>
        <a:ext cx="6190619" cy="6968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216FF-53E1-406A-A78C-E17F6951FF74}">
      <dsp:nvSpPr>
        <dsp:cNvPr id="0" name=""/>
        <dsp:cNvSpPr/>
      </dsp:nvSpPr>
      <dsp:spPr>
        <a:xfrm>
          <a:off x="0" y="24273"/>
          <a:ext cx="6266011" cy="23750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 January 2023, a second seed bank sample was collected and set in the fridge until Spring 2023</a:t>
          </a:r>
        </a:p>
      </dsp:txBody>
      <dsp:txXfrm>
        <a:off x="115943" y="140216"/>
        <a:ext cx="6034125" cy="2143213"/>
      </dsp:txXfrm>
    </dsp:sp>
    <dsp:sp modelId="{87471A47-447F-49F1-9521-B3EB43EB9366}">
      <dsp:nvSpPr>
        <dsp:cNvPr id="0" name=""/>
        <dsp:cNvSpPr/>
      </dsp:nvSpPr>
      <dsp:spPr>
        <a:xfrm>
          <a:off x="0" y="2500173"/>
          <a:ext cx="6266011" cy="2375099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Seed bank samples will undergo seedling emergence and seed extraction trials to quantify the seed bank</a:t>
          </a:r>
        </a:p>
      </dsp:txBody>
      <dsp:txXfrm>
        <a:off x="115943" y="2616116"/>
        <a:ext cx="6034125" cy="214321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8A7C-131B-4433-BA00-FD61678C0D1A}">
      <dsp:nvSpPr>
        <dsp:cNvPr id="0" name=""/>
        <dsp:cNvSpPr/>
      </dsp:nvSpPr>
      <dsp:spPr>
        <a:xfrm>
          <a:off x="0" y="41127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Greater percentage of </a:t>
          </a:r>
          <a:r>
            <a:rPr lang="en-US" sz="2500" i="1" kern="1200"/>
            <a:t>Rubus</a:t>
          </a:r>
          <a:r>
            <a:rPr lang="en-US" sz="2500" kern="1200"/>
            <a:t> and Grass was within the fire boundary versus unburned.</a:t>
          </a:r>
        </a:p>
      </dsp:txBody>
      <dsp:txXfrm>
        <a:off x="47120" y="458393"/>
        <a:ext cx="6171771" cy="871010"/>
      </dsp:txXfrm>
    </dsp:sp>
    <dsp:sp modelId="{927766D8-B092-4BEB-A22C-3DCFE01639EE}">
      <dsp:nvSpPr>
        <dsp:cNvPr id="0" name=""/>
        <dsp:cNvSpPr/>
      </dsp:nvSpPr>
      <dsp:spPr>
        <a:xfrm>
          <a:off x="0" y="144852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-236686"/>
                <a:satOff val="-1956"/>
                <a:lumOff val="-4183"/>
                <a:alphaOff val="0"/>
                <a:tint val="96000"/>
                <a:lumMod val="104000"/>
              </a:schemeClr>
            </a:gs>
            <a:gs pos="100000">
              <a:schemeClr val="accent2">
                <a:hueOff val="-236686"/>
                <a:satOff val="-1956"/>
                <a:lumOff val="-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 showed a significant effect on </a:t>
          </a:r>
          <a:r>
            <a:rPr lang="en-US" sz="2500" i="1" kern="1200"/>
            <a:t>Rubus</a:t>
          </a:r>
          <a:r>
            <a:rPr lang="en-US" sz="2500" kern="1200"/>
            <a:t> (p=0.0478)</a:t>
          </a:r>
        </a:p>
      </dsp:txBody>
      <dsp:txXfrm>
        <a:off x="47120" y="1495643"/>
        <a:ext cx="6171771" cy="871010"/>
      </dsp:txXfrm>
    </dsp:sp>
    <dsp:sp modelId="{C2A78394-19BF-49D1-B2BC-F93919A98DBD}">
      <dsp:nvSpPr>
        <dsp:cNvPr id="0" name=""/>
        <dsp:cNvSpPr/>
      </dsp:nvSpPr>
      <dsp:spPr>
        <a:xfrm>
          <a:off x="0" y="248577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-473373"/>
                <a:satOff val="-3912"/>
                <a:lumOff val="-8366"/>
                <a:alphaOff val="0"/>
                <a:tint val="96000"/>
                <a:lumMod val="104000"/>
              </a:schemeClr>
            </a:gs>
            <a:gs pos="100000">
              <a:schemeClr val="accent2">
                <a:hueOff val="-473373"/>
                <a:satOff val="-3912"/>
                <a:lumOff val="-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 showed an insignificant effect on Grass (p=0.9729)</a:t>
          </a:r>
        </a:p>
      </dsp:txBody>
      <dsp:txXfrm>
        <a:off x="47120" y="2532893"/>
        <a:ext cx="6171771" cy="871010"/>
      </dsp:txXfrm>
    </dsp:sp>
    <dsp:sp modelId="{AFDD40A7-EFDA-47F6-931B-B0C7D519AE28}">
      <dsp:nvSpPr>
        <dsp:cNvPr id="0" name=""/>
        <dsp:cNvSpPr/>
      </dsp:nvSpPr>
      <dsp:spPr>
        <a:xfrm>
          <a:off x="0" y="352302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analysis is underway to determine effect size</a:t>
          </a:r>
        </a:p>
      </dsp:txBody>
      <dsp:txXfrm>
        <a:off x="47120" y="3570143"/>
        <a:ext cx="6171771" cy="8710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E98-8565-416C-9567-C700955C5E86}">
      <dsp:nvSpPr>
        <dsp:cNvPr id="0" name=""/>
        <dsp:cNvSpPr/>
      </dsp:nvSpPr>
      <dsp:spPr>
        <a:xfrm>
          <a:off x="0" y="162873"/>
          <a:ext cx="6266011" cy="22393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 expect grass species to respond favorably to the fire and rubus to be slightly decreased in area following the fire</a:t>
          </a:r>
        </a:p>
      </dsp:txBody>
      <dsp:txXfrm>
        <a:off x="109318" y="272191"/>
        <a:ext cx="6047375" cy="2020744"/>
      </dsp:txXfrm>
    </dsp:sp>
    <dsp:sp modelId="{C4F28FA8-8460-4DBB-BC94-411FABB1E89D}">
      <dsp:nvSpPr>
        <dsp:cNvPr id="0" name=""/>
        <dsp:cNvSpPr/>
      </dsp:nvSpPr>
      <dsp:spPr>
        <a:xfrm>
          <a:off x="0" y="2497293"/>
          <a:ext cx="6266011" cy="223938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Future PCA analysis will determine how different the 2023 vegetation community is to the 2022 and 2020 communities</a:t>
          </a:r>
        </a:p>
      </dsp:txBody>
      <dsp:txXfrm>
        <a:off x="109318" y="2606611"/>
        <a:ext cx="6047375" cy="20207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592C-E6E7-4DDD-868A-D8D6E86C0430}">
      <dsp:nvSpPr>
        <dsp:cNvPr id="0" name=""/>
        <dsp:cNvSpPr/>
      </dsp:nvSpPr>
      <dsp:spPr>
        <a:xfrm>
          <a:off x="0" y="131369"/>
          <a:ext cx="6309300" cy="1433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Graduate Thesis Committee for consistent guidance and direction</a:t>
          </a:r>
        </a:p>
      </dsp:txBody>
      <dsp:txXfrm>
        <a:off x="69973" y="201342"/>
        <a:ext cx="6169354" cy="1293450"/>
      </dsp:txXfrm>
    </dsp:sp>
    <dsp:sp modelId="{A7BFD564-DC9C-4DCD-8541-A9E12D7E2DE6}">
      <dsp:nvSpPr>
        <dsp:cNvPr id="0" name=""/>
        <dsp:cNvSpPr/>
      </dsp:nvSpPr>
      <dsp:spPr>
        <a:xfrm>
          <a:off x="0" y="1642525"/>
          <a:ext cx="6309300" cy="1433396"/>
        </a:xfrm>
        <a:prstGeom prst="roundRect">
          <a:avLst/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 Forest service, National Park Service, and the Southern Appalachian Highlands Conservancy for information</a:t>
          </a:r>
        </a:p>
      </dsp:txBody>
      <dsp:txXfrm>
        <a:off x="69973" y="1712498"/>
        <a:ext cx="6169354" cy="1293450"/>
      </dsp:txXfrm>
    </dsp:sp>
    <dsp:sp modelId="{4913A565-A9D6-4665-A8F8-53B6A9D7035F}">
      <dsp:nvSpPr>
        <dsp:cNvPr id="0" name=""/>
        <dsp:cNvSpPr/>
      </dsp:nvSpPr>
      <dsp:spPr>
        <a:xfrm>
          <a:off x="0" y="3153682"/>
          <a:ext cx="6309300" cy="1433396"/>
        </a:xfrm>
        <a:prstGeom prst="roundRec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graduate students for acting as a sounding board and offering advice</a:t>
          </a:r>
        </a:p>
      </dsp:txBody>
      <dsp:txXfrm>
        <a:off x="69973" y="3223655"/>
        <a:ext cx="6169354" cy="129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75DBE-7B30-4F47-A52E-0F9D8849E839}">
      <dsp:nvSpPr>
        <dsp:cNvPr id="0" name=""/>
        <dsp:cNvSpPr/>
      </dsp:nvSpPr>
      <dsp:spPr>
        <a:xfrm>
          <a:off x="0" y="236155"/>
          <a:ext cx="6266011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High elevation rock outcrops</a:t>
          </a:r>
        </a:p>
      </dsp:txBody>
      <dsp:txXfrm>
        <a:off x="42265" y="278420"/>
        <a:ext cx="6181481" cy="781270"/>
      </dsp:txXfrm>
    </dsp:sp>
    <dsp:sp modelId="{E739B981-3254-446F-9D5F-A28647840B5B}">
      <dsp:nvSpPr>
        <dsp:cNvPr id="0" name=""/>
        <dsp:cNvSpPr/>
      </dsp:nvSpPr>
      <dsp:spPr>
        <a:xfrm>
          <a:off x="0" y="1208515"/>
          <a:ext cx="6266011" cy="865800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Grass balds</a:t>
          </a:r>
        </a:p>
      </dsp:txBody>
      <dsp:txXfrm>
        <a:off x="42265" y="1250780"/>
        <a:ext cx="6181481" cy="781270"/>
      </dsp:txXfrm>
    </dsp:sp>
    <dsp:sp modelId="{AAE8B54E-5AE5-47F7-8146-BA6EC51D3323}">
      <dsp:nvSpPr>
        <dsp:cNvPr id="0" name=""/>
        <dsp:cNvSpPr/>
      </dsp:nvSpPr>
      <dsp:spPr>
        <a:xfrm>
          <a:off x="0" y="2074315"/>
          <a:ext cx="6266011" cy="86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Dominated by grass and sedge species with various forbs</a:t>
          </a:r>
        </a:p>
      </dsp:txBody>
      <dsp:txXfrm>
        <a:off x="0" y="2074315"/>
        <a:ext cx="6266011" cy="861637"/>
      </dsp:txXfrm>
    </dsp:sp>
    <dsp:sp modelId="{3A67D742-059D-47B1-9CC5-0956944E311D}">
      <dsp:nvSpPr>
        <dsp:cNvPr id="0" name=""/>
        <dsp:cNvSpPr/>
      </dsp:nvSpPr>
      <dsp:spPr>
        <a:xfrm>
          <a:off x="0" y="2935953"/>
          <a:ext cx="6266011" cy="86580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Heath balds</a:t>
          </a:r>
        </a:p>
      </dsp:txBody>
      <dsp:txXfrm>
        <a:off x="42265" y="2978218"/>
        <a:ext cx="6181481" cy="781270"/>
      </dsp:txXfrm>
    </dsp:sp>
    <dsp:sp modelId="{200711F6-89F6-461E-9D1D-AD581303B336}">
      <dsp:nvSpPr>
        <dsp:cNvPr id="0" name=""/>
        <dsp:cNvSpPr/>
      </dsp:nvSpPr>
      <dsp:spPr>
        <a:xfrm>
          <a:off x="0" y="3801753"/>
          <a:ext cx="6266011" cy="86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Dominated by ericaceous flora with few grasses, sedges, or forbs</a:t>
          </a:r>
        </a:p>
      </dsp:txBody>
      <dsp:txXfrm>
        <a:off x="0" y="3801753"/>
        <a:ext cx="6266011" cy="86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4B6CF-6B94-47C2-B2B5-DF1FA7B3565B}">
      <dsp:nvSpPr>
        <dsp:cNvPr id="0" name=""/>
        <dsp:cNvSpPr/>
      </dsp:nvSpPr>
      <dsp:spPr>
        <a:xfrm>
          <a:off x="0" y="257981"/>
          <a:ext cx="6266011" cy="7335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Still in debate about the origins of balds; manmade or natural ecosystems.</a:t>
          </a:r>
        </a:p>
      </dsp:txBody>
      <dsp:txXfrm>
        <a:off x="35811" y="293792"/>
        <a:ext cx="6194389" cy="661968"/>
      </dsp:txXfrm>
    </dsp:sp>
    <dsp:sp modelId="{DD8F8EDC-4E7B-4537-9726-65B80529936E}">
      <dsp:nvSpPr>
        <dsp:cNvPr id="0" name=""/>
        <dsp:cNvSpPr/>
      </dsp:nvSpPr>
      <dsp:spPr>
        <a:xfrm>
          <a:off x="0" y="991571"/>
          <a:ext cx="6266011" cy="49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Either they were cleared by native people or by early colonists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Or they are climate-herbivore driven ecosystems</a:t>
          </a:r>
        </a:p>
      </dsp:txBody>
      <dsp:txXfrm>
        <a:off x="0" y="991571"/>
        <a:ext cx="6266011" cy="491625"/>
      </dsp:txXfrm>
    </dsp:sp>
    <dsp:sp modelId="{20E75EA7-507D-4788-8BDD-9DA3262F4A0A}">
      <dsp:nvSpPr>
        <dsp:cNvPr id="0" name=""/>
        <dsp:cNvSpPr/>
      </dsp:nvSpPr>
      <dsp:spPr>
        <a:xfrm>
          <a:off x="0" y="1483196"/>
          <a:ext cx="6266011" cy="733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Anthropogenic perspective;</a:t>
          </a:r>
        </a:p>
      </dsp:txBody>
      <dsp:txXfrm>
        <a:off x="35811" y="1519007"/>
        <a:ext cx="6194389" cy="661968"/>
      </dsp:txXfrm>
    </dsp:sp>
    <dsp:sp modelId="{E1F99DF0-B38C-41E6-9237-11096140A9D9}">
      <dsp:nvSpPr>
        <dsp:cNvPr id="0" name=""/>
        <dsp:cNvSpPr/>
      </dsp:nvSpPr>
      <dsp:spPr>
        <a:xfrm>
          <a:off x="0" y="2216786"/>
          <a:ext cx="6266011" cy="74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They were occasionally cleared for timber by early colonists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Used as summertime rangeland for cattle by colonists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There are some instances of prescribed fire to expand bald boundaries</a:t>
          </a:r>
        </a:p>
      </dsp:txBody>
      <dsp:txXfrm>
        <a:off x="0" y="2216786"/>
        <a:ext cx="6266011" cy="747270"/>
      </dsp:txXfrm>
    </dsp:sp>
    <dsp:sp modelId="{3594C701-75FB-4D14-9649-63C095B5C6BB}">
      <dsp:nvSpPr>
        <dsp:cNvPr id="0" name=""/>
        <dsp:cNvSpPr/>
      </dsp:nvSpPr>
      <dsp:spPr>
        <a:xfrm>
          <a:off x="0" y="2964055"/>
          <a:ext cx="6266011" cy="7335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Natural ecosystem perspective;</a:t>
          </a:r>
        </a:p>
      </dsp:txBody>
      <dsp:txXfrm>
        <a:off x="35811" y="2999866"/>
        <a:ext cx="6194389" cy="661968"/>
      </dsp:txXfrm>
    </dsp:sp>
    <dsp:sp modelId="{1272D786-B63B-4D7D-BFE9-F25A00363543}">
      <dsp:nvSpPr>
        <dsp:cNvPr id="0" name=""/>
        <dsp:cNvSpPr/>
      </dsp:nvSpPr>
      <dsp:spPr>
        <a:xfrm>
          <a:off x="0" y="3697646"/>
          <a:ext cx="6266011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Herbivore grazing drove back woody vegetation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Climate extremes around the Pleistocene further opened these areas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 combination of the two led to persistence of light dependent species that favor frequent disturbance</a:t>
          </a:r>
        </a:p>
      </dsp:txBody>
      <dsp:txXfrm>
        <a:off x="0" y="3697646"/>
        <a:ext cx="6266011" cy="943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DC4C-B4BD-4CCF-AB78-7EDE08F4334C}">
      <dsp:nvSpPr>
        <dsp:cNvPr id="0" name=""/>
        <dsp:cNvSpPr/>
      </dsp:nvSpPr>
      <dsp:spPr>
        <a:xfrm>
          <a:off x="0" y="240273"/>
          <a:ext cx="6266011" cy="9652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Located along the borders of NC and TN on the Appalachian trail of Roan Mountain</a:t>
          </a:r>
        </a:p>
      </dsp:txBody>
      <dsp:txXfrm>
        <a:off x="47120" y="287393"/>
        <a:ext cx="6171771" cy="871010"/>
      </dsp:txXfrm>
    </dsp:sp>
    <dsp:sp modelId="{51002C99-F369-4853-87FA-4E0422BC8772}">
      <dsp:nvSpPr>
        <dsp:cNvPr id="0" name=""/>
        <dsp:cNvSpPr/>
      </dsp:nvSpPr>
      <dsp:spPr>
        <a:xfrm>
          <a:off x="0" y="1277523"/>
          <a:ext cx="6266011" cy="965250"/>
        </a:xfrm>
        <a:prstGeom prst="round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bald on Carver’s gap</a:t>
          </a:r>
        </a:p>
      </dsp:txBody>
      <dsp:txXfrm>
        <a:off x="47120" y="1324643"/>
        <a:ext cx="6171771" cy="871010"/>
      </dsp:txXfrm>
    </dsp:sp>
    <dsp:sp modelId="{CA7E67C3-112D-499D-9F33-4BF51DD4CBBB}">
      <dsp:nvSpPr>
        <dsp:cNvPr id="0" name=""/>
        <dsp:cNvSpPr/>
      </dsp:nvSpPr>
      <dsp:spPr>
        <a:xfrm>
          <a:off x="0" y="2242773"/>
          <a:ext cx="626601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followed by Jane bald and Grassy Ridge bald</a:t>
          </a:r>
        </a:p>
      </dsp:txBody>
      <dsp:txXfrm>
        <a:off x="0" y="2242773"/>
        <a:ext cx="6266011" cy="414000"/>
      </dsp:txXfrm>
    </dsp:sp>
    <dsp:sp modelId="{8EF4AF02-2BD5-49C1-9562-6C1901456BEF}">
      <dsp:nvSpPr>
        <dsp:cNvPr id="0" name=""/>
        <dsp:cNvSpPr/>
      </dsp:nvSpPr>
      <dsp:spPr>
        <a:xfrm>
          <a:off x="0" y="2656773"/>
          <a:ext cx="6266011" cy="965250"/>
        </a:xfrm>
        <a:prstGeom prst="round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 miles north of Bakersville, NC</a:t>
          </a:r>
        </a:p>
      </dsp:txBody>
      <dsp:txXfrm>
        <a:off x="47120" y="2703893"/>
        <a:ext cx="6171771" cy="871010"/>
      </dsp:txXfrm>
    </dsp:sp>
    <dsp:sp modelId="{DC866F64-E17D-4EBC-9A6E-B026D1D96890}">
      <dsp:nvSpPr>
        <dsp:cNvPr id="0" name=""/>
        <dsp:cNvSpPr/>
      </dsp:nvSpPr>
      <dsp:spPr>
        <a:xfrm>
          <a:off x="0" y="3694023"/>
          <a:ext cx="6266011" cy="965250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13 miles south of Roan Mountain, TN</a:t>
          </a:r>
        </a:p>
      </dsp:txBody>
      <dsp:txXfrm>
        <a:off x="47120" y="3741143"/>
        <a:ext cx="6171771" cy="871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917CC-74DA-45AA-A192-7F8285878435}">
      <dsp:nvSpPr>
        <dsp:cNvPr id="0" name=""/>
        <dsp:cNvSpPr/>
      </dsp:nvSpPr>
      <dsp:spPr>
        <a:xfrm>
          <a:off x="0" y="52602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Round bald is experiencing woody encroachment from the surrounding forests</a:t>
          </a:r>
        </a:p>
      </dsp:txBody>
      <dsp:txXfrm>
        <a:off x="47120" y="573143"/>
        <a:ext cx="6171771" cy="871010"/>
      </dsp:txXfrm>
    </dsp:sp>
    <dsp:sp modelId="{502ADA0A-0F63-4D15-8C30-40060635DBED}">
      <dsp:nvSpPr>
        <dsp:cNvPr id="0" name=""/>
        <dsp:cNvSpPr/>
      </dsp:nvSpPr>
      <dsp:spPr>
        <a:xfrm>
          <a:off x="0" y="156327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contributors; </a:t>
          </a:r>
          <a:r>
            <a:rPr lang="en-US" sz="2500" i="1" kern="1200" dirty="0"/>
            <a:t>Rubus canadensis </a:t>
          </a:r>
          <a:r>
            <a:rPr lang="en-US" sz="2500" kern="1200" dirty="0"/>
            <a:t>and </a:t>
          </a:r>
          <a:r>
            <a:rPr lang="en-US" sz="2500" i="1" kern="1200" dirty="0"/>
            <a:t>Rubus </a:t>
          </a:r>
          <a:r>
            <a:rPr lang="en-US" sz="2500" i="1" kern="1200" dirty="0" err="1"/>
            <a:t>allegheniensis</a:t>
          </a:r>
          <a:r>
            <a:rPr lang="en-US" sz="2500" i="1" kern="1200" dirty="0"/>
            <a:t> </a:t>
          </a:r>
          <a:r>
            <a:rPr lang="en-US" sz="2500" kern="1200" dirty="0"/>
            <a:t>(Blackberry spp.)</a:t>
          </a:r>
        </a:p>
      </dsp:txBody>
      <dsp:txXfrm>
        <a:off x="47120" y="1610393"/>
        <a:ext cx="6171771" cy="871010"/>
      </dsp:txXfrm>
    </dsp:sp>
    <dsp:sp modelId="{980A7CA9-D16F-49E6-BC41-E501CDD7DC6B}">
      <dsp:nvSpPr>
        <dsp:cNvPr id="0" name=""/>
        <dsp:cNvSpPr/>
      </dsp:nvSpPr>
      <dsp:spPr>
        <a:xfrm>
          <a:off x="0" y="2528523"/>
          <a:ext cx="6266011" cy="87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Grows predominantly from rootstocks to form a colony and outcompetes grasses, sedges, and slow growing forbs</a:t>
          </a:r>
        </a:p>
      </dsp:txBody>
      <dsp:txXfrm>
        <a:off x="0" y="2528523"/>
        <a:ext cx="6266011" cy="879750"/>
      </dsp:txXfrm>
    </dsp:sp>
    <dsp:sp modelId="{88B92F14-DB45-460A-8EA2-709C8AFD06AB}">
      <dsp:nvSpPr>
        <dsp:cNvPr id="0" name=""/>
        <dsp:cNvSpPr/>
      </dsp:nvSpPr>
      <dsp:spPr>
        <a:xfrm>
          <a:off x="0" y="3408273"/>
          <a:ext cx="6266011" cy="96525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Repeated disturbance is needed to maintain dominance of grasses</a:t>
          </a:r>
        </a:p>
      </dsp:txBody>
      <dsp:txXfrm>
        <a:off x="47120" y="3455393"/>
        <a:ext cx="6171771" cy="871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685B-45D4-4F7B-B435-B6C2A9E3C5EA}">
      <dsp:nvSpPr>
        <dsp:cNvPr id="0" name=""/>
        <dsp:cNvSpPr/>
      </dsp:nvSpPr>
      <dsp:spPr>
        <a:xfrm>
          <a:off x="0" y="38776"/>
          <a:ext cx="6309300" cy="11148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Round bald is considered a grass bald and its preservation as a grass bald is of high importance</a:t>
          </a:r>
        </a:p>
      </dsp:txBody>
      <dsp:txXfrm>
        <a:off x="54423" y="93199"/>
        <a:ext cx="6200454" cy="1006017"/>
      </dsp:txXfrm>
    </dsp:sp>
    <dsp:sp modelId="{F886BE21-ECDE-4417-9849-D5708621CA2D}">
      <dsp:nvSpPr>
        <dsp:cNvPr id="0" name=""/>
        <dsp:cNvSpPr/>
      </dsp:nvSpPr>
      <dsp:spPr>
        <a:xfrm>
          <a:off x="0" y="1214120"/>
          <a:ext cx="6309300" cy="1114863"/>
        </a:xfrm>
        <a:prstGeom prst="roundRect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is managed through mowing of woody vegetation in the summer months prior to the fruiting of blackberry</a:t>
          </a:r>
        </a:p>
      </dsp:txBody>
      <dsp:txXfrm>
        <a:off x="54423" y="1268543"/>
        <a:ext cx="6200454" cy="1006017"/>
      </dsp:txXfrm>
    </dsp:sp>
    <dsp:sp modelId="{436E09D2-062A-4269-B225-CEB9D12918A6}">
      <dsp:nvSpPr>
        <dsp:cNvPr id="0" name=""/>
        <dsp:cNvSpPr/>
      </dsp:nvSpPr>
      <dsp:spPr>
        <a:xfrm>
          <a:off x="0" y="2389464"/>
          <a:ext cx="6309300" cy="1114863"/>
        </a:xfrm>
        <a:prstGeom prst="roundRect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2020 a survey by Stokes and Horton was conducted following 30-years of mowing management</a:t>
          </a:r>
        </a:p>
      </dsp:txBody>
      <dsp:txXfrm>
        <a:off x="54423" y="2443887"/>
        <a:ext cx="6200454" cy="1006017"/>
      </dsp:txXfrm>
    </dsp:sp>
    <dsp:sp modelId="{45DFDCDA-2520-46C2-9960-C1EA9AB9B1F6}">
      <dsp:nvSpPr>
        <dsp:cNvPr id="0" name=""/>
        <dsp:cNvSpPr/>
      </dsp:nvSpPr>
      <dsp:spPr>
        <a:xfrm>
          <a:off x="0" y="3564807"/>
          <a:ext cx="6309300" cy="1114863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continually monitored as part of the Appalachian Trail system by the Southern Appalachian Highlands Conservancy</a:t>
          </a:r>
        </a:p>
      </dsp:txBody>
      <dsp:txXfrm>
        <a:off x="54423" y="3619230"/>
        <a:ext cx="6200454" cy="1006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62CD7-B6EA-4F7B-BC2F-64B4E444A0DB}">
      <dsp:nvSpPr>
        <dsp:cNvPr id="0" name=""/>
        <dsp:cNvSpPr/>
      </dsp:nvSpPr>
      <dsp:spPr>
        <a:xfrm>
          <a:off x="0" y="1694"/>
          <a:ext cx="6266011" cy="1380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February 2022, a low-intensity ground fire occurred on Round Bald</a:t>
          </a:r>
        </a:p>
      </dsp:txBody>
      <dsp:txXfrm>
        <a:off x="67381" y="69075"/>
        <a:ext cx="6131249" cy="1245545"/>
      </dsp:txXfrm>
    </dsp:sp>
    <dsp:sp modelId="{40F87B6C-5D84-475D-A023-71612F6ED37B}">
      <dsp:nvSpPr>
        <dsp:cNvPr id="0" name=""/>
        <dsp:cNvSpPr/>
      </dsp:nvSpPr>
      <dsp:spPr>
        <a:xfrm>
          <a:off x="0" y="1456882"/>
          <a:ext cx="6266011" cy="1380307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Approximately 9.7 hectares were burned</a:t>
          </a:r>
        </a:p>
      </dsp:txBody>
      <dsp:txXfrm>
        <a:off x="67381" y="1524263"/>
        <a:ext cx="6131249" cy="1245545"/>
      </dsp:txXfrm>
    </dsp:sp>
    <dsp:sp modelId="{FEFB95B3-99CF-4FC5-987F-580E4C785274}">
      <dsp:nvSpPr>
        <dsp:cNvPr id="0" name=""/>
        <dsp:cNvSpPr/>
      </dsp:nvSpPr>
      <dsp:spPr>
        <a:xfrm>
          <a:off x="0" y="2912069"/>
          <a:ext cx="6266011" cy="1380307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fire occurred across the first four transects measured by Stokes and Horton in 2020</a:t>
          </a:r>
        </a:p>
      </dsp:txBody>
      <dsp:txXfrm>
        <a:off x="67381" y="2979450"/>
        <a:ext cx="6131249" cy="1245545"/>
      </dsp:txXfrm>
    </dsp:sp>
    <dsp:sp modelId="{2B220AC0-DA2A-4FE2-B2E8-04D31F9DE0FA}">
      <dsp:nvSpPr>
        <dsp:cNvPr id="0" name=""/>
        <dsp:cNvSpPr/>
      </dsp:nvSpPr>
      <dsp:spPr>
        <a:xfrm>
          <a:off x="0" y="4292377"/>
          <a:ext cx="6266011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This provided an avenue to examine vegetation dynamics before and after a disturbance</a:t>
          </a:r>
        </a:p>
      </dsp:txBody>
      <dsp:txXfrm>
        <a:off x="0" y="4292377"/>
        <a:ext cx="6266011" cy="605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64C4-3CE5-401D-9EB2-C93DCDA445A1}">
      <dsp:nvSpPr>
        <dsp:cNvPr id="0" name=""/>
        <dsp:cNvSpPr/>
      </dsp:nvSpPr>
      <dsp:spPr>
        <a:xfrm>
          <a:off x="0" y="32913"/>
          <a:ext cx="6266011" cy="2375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Quantify vegetation composition and the soil seed bank over the first and second growing seasons following the low intensity ground fire on Round Bald</a:t>
          </a:r>
        </a:p>
      </dsp:txBody>
      <dsp:txXfrm>
        <a:off x="115943" y="148856"/>
        <a:ext cx="6034125" cy="2143214"/>
      </dsp:txXfrm>
    </dsp:sp>
    <dsp:sp modelId="{037961A6-6E5D-42D4-83CD-52AF4D23E83E}">
      <dsp:nvSpPr>
        <dsp:cNvPr id="0" name=""/>
        <dsp:cNvSpPr/>
      </dsp:nvSpPr>
      <dsp:spPr>
        <a:xfrm>
          <a:off x="0" y="2491533"/>
          <a:ext cx="6266011" cy="237510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2. Inform managing agencies about the benefits/drawbacks of naturally occurring fires</a:t>
          </a:r>
        </a:p>
      </dsp:txBody>
      <dsp:txXfrm>
        <a:off x="115943" y="2607476"/>
        <a:ext cx="6034125" cy="21432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4503-C111-4BC1-8C1C-2E4339B91183}">
      <dsp:nvSpPr>
        <dsp:cNvPr id="0" name=""/>
        <dsp:cNvSpPr/>
      </dsp:nvSpPr>
      <dsp:spPr>
        <a:xfrm>
          <a:off x="0" y="366175"/>
          <a:ext cx="4403596" cy="1628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Located in the Roan Mountain Massif of the Unaka Mountain range across Pisgah and Cherokee National Forests</a:t>
          </a:r>
        </a:p>
      </dsp:txBody>
      <dsp:txXfrm>
        <a:off x="79504" y="445679"/>
        <a:ext cx="4244588" cy="1469631"/>
      </dsp:txXfrm>
    </dsp:sp>
    <dsp:sp modelId="{D2A4F93B-3E26-4D68-8606-8038E819A2FB}">
      <dsp:nvSpPr>
        <dsp:cNvPr id="0" name=""/>
        <dsp:cNvSpPr/>
      </dsp:nvSpPr>
      <dsp:spPr>
        <a:xfrm>
          <a:off x="0" y="2063935"/>
          <a:ext cx="4403596" cy="1628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Appalachian trail bisects the study site into North and South of the trail</a:t>
          </a:r>
        </a:p>
      </dsp:txBody>
      <dsp:txXfrm>
        <a:off x="79504" y="2143439"/>
        <a:ext cx="4244588" cy="146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0D9A2-7568-4C63-B5E1-24851563AF8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B9EA6-9D52-41E9-A21E-5DD9BD5A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2022 potential sampling sites were pooled into the following categories; &lt;25% Rubus-unburned, &lt;25% Rubus-burned, &gt;50% Rubus-unburned, and &gt;50% Rubus-burned. Samples were taken from six sites under each category.</a:t>
            </a:r>
          </a:p>
          <a:p>
            <a:r>
              <a:rPr lang="en-US" dirty="0"/>
              <a:t>2023 potential sampling sites were pooled into the same categories as the previous year. This time three samples at each site, with six total sites visited per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B9EA6-9D52-41E9-A21E-5DD9BD5AE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2022 potential sampling sites were pooled into the following categories; &lt;25% Rubus-unburned, &lt;25% Rubus-burned, &gt;50% Rubus-unburned, and &gt;50% Rubus-burned. Samples were taken from six sites under each category.</a:t>
            </a:r>
          </a:p>
          <a:p>
            <a:r>
              <a:rPr lang="en-US" dirty="0"/>
              <a:t>2023 potential sampling sites were pooled into the same categories as the previous year. This time three samples at each site, with six total sites visited per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B9EA6-9D52-41E9-A21E-5DD9BD5AEC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00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8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B1A7EB-D927-4549-9BC2-CB52A848A6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9F0050-6E34-4627-9C94-43266770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9.jp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3.png"/><Relationship Id="rId9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avsc.12393" TargetMode="External"/><Relationship Id="rId2" Type="http://schemas.openxmlformats.org/officeDocument/2006/relationships/hyperlink" Target="https://doi.org/10.1007/s11258-013-0200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BF01866581" TargetMode="External"/><Relationship Id="rId4" Type="http://schemas.openxmlformats.org/officeDocument/2006/relationships/hyperlink" Target="https://doi.org/10.2307/256035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959683612460792" TargetMode="External"/><Relationship Id="rId7" Type="http://schemas.openxmlformats.org/officeDocument/2006/relationships/hyperlink" Target="https://doi.org/10.1111/brv.12063" TargetMode="External"/><Relationship Id="rId2" Type="http://schemas.openxmlformats.org/officeDocument/2006/relationships/hyperlink" Target="https://www.wildblueberrymedia.net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11/j.1468-2257.1995.tb00176.x" TargetMode="External"/><Relationship Id="rId5" Type="http://schemas.openxmlformats.org/officeDocument/2006/relationships/hyperlink" Target="https://doi.org/10.2179/0008-7475.87.1.105" TargetMode="External"/><Relationship Id="rId4" Type="http://schemas.openxmlformats.org/officeDocument/2006/relationships/hyperlink" Target="https://doi.org/10.1111/j.2041-210X.2010.00011.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lar pattern made of green leaves">
            <a:extLst>
              <a:ext uri="{FF2B5EF4-FFF2-40B4-BE49-F238E27FC236}">
                <a16:creationId xmlns:a16="http://schemas.microsoft.com/office/drawing/2014/main" id="{AA0E26C5-2F52-44AD-8468-F020D81F0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3121" b="26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8B6AE-7B0D-3F2D-297E-CE451DC39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Vegetation Dynamics of Round Bald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8060-A1DF-F96B-D1E3-E3D06200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D70D"/>
                </a:solidFill>
              </a:rPr>
              <a:t>J. Ted Hillert</a:t>
            </a:r>
          </a:p>
        </p:txBody>
      </p:sp>
    </p:spTree>
    <p:extLst>
      <p:ext uri="{BB962C8B-B14F-4D97-AF65-F5344CB8AC3E}">
        <p14:creationId xmlns:p14="http://schemas.microsoft.com/office/powerpoint/2010/main" val="8459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field&#10;&#10;Description automatically generated with low confidence">
            <a:extLst>
              <a:ext uri="{FF2B5EF4-FFF2-40B4-BE49-F238E27FC236}">
                <a16:creationId xmlns:a16="http://schemas.microsoft.com/office/drawing/2014/main" id="{56C8835C-0FB9-DE03-CF96-7A3095CA4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98A89-FB5D-EE6A-5C3B-A2F5C6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200" dirty="0"/>
              <a:t>Study Site				</a:t>
            </a:r>
            <a:br>
              <a:rPr lang="en-US" sz="3200" dirty="0"/>
            </a:br>
            <a:r>
              <a:rPr lang="en-US" sz="3200" dirty="0"/>
              <a:t>		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36° 06’N and 82° 60’W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45342-4BEE-4563-3957-14A7FF7D8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043756"/>
              </p:ext>
            </p:extLst>
          </p:nvPr>
        </p:nvGraphicFramePr>
        <p:xfrm>
          <a:off x="6900493" y="1732449"/>
          <a:ext cx="4403596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2800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D32-3A52-EF6E-4A42-26E952A6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Field Methods			June 2022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CB425FA-BB7E-10BE-15D8-C35F75E92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843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903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A881-514F-2098-926C-7EBECAEF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Soil Seed Bank</a:t>
            </a:r>
            <a:br>
              <a:rPr lang="en-US" dirty="0"/>
            </a:br>
            <a:r>
              <a:rPr lang="en-US" dirty="0"/>
              <a:t>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90E1D-03F6-3F39-0A7C-A9C8FB01F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4696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643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732D-1E7F-5BC3-CE86-846CB046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Greenhouse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F608EF-9B0C-D51D-D816-64CB82064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14052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151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A881-514F-2098-926C-7EBECAEF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Soil Seed Bank</a:t>
            </a:r>
            <a:br>
              <a:rPr lang="en-US" dirty="0"/>
            </a:br>
            <a:r>
              <a:rPr lang="en-US" dirty="0"/>
              <a:t>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90E1D-03F6-3F39-0A7C-A9C8FB01F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4679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5975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BC53-1D89-616C-7596-3A5796CB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Preliminary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0EEC6-325E-58FD-E58E-CEBE7CAC4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18372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209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BCAB-F3D0-22BE-A2A3-48C6B56C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9416F03-068C-7AA8-057F-35143D911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6" y="1948227"/>
            <a:ext cx="5182122" cy="365076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915245E-1A91-A631-B946-6275E13A0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57" y="1948227"/>
            <a:ext cx="5130800" cy="3650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BDF7D-A4BD-7F6D-01DF-33CABD4C833C}"/>
              </a:ext>
            </a:extLst>
          </p:cNvPr>
          <p:cNvSpPr txBox="1"/>
          <p:nvPr/>
        </p:nvSpPr>
        <p:spPr>
          <a:xfrm>
            <a:off x="726746" y="5644000"/>
            <a:ext cx="5053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Distribution of plots containing Rubus</a:t>
            </a:r>
          </a:p>
          <a:p>
            <a:r>
              <a:rPr lang="en-US" dirty="0"/>
              <a:t>in burned and unburned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54E7A-BC4C-8011-AB6B-4A64A9AF9E02}"/>
              </a:ext>
            </a:extLst>
          </p:cNvPr>
          <p:cNvSpPr txBox="1"/>
          <p:nvPr/>
        </p:nvSpPr>
        <p:spPr>
          <a:xfrm>
            <a:off x="6090676" y="5644000"/>
            <a:ext cx="496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Distribution of plots containing Grass </a:t>
            </a:r>
          </a:p>
          <a:p>
            <a:r>
              <a:rPr lang="en-US" dirty="0"/>
              <a:t>in burned and unburned</a:t>
            </a:r>
          </a:p>
        </p:txBody>
      </p:sp>
    </p:spTree>
    <p:extLst>
      <p:ext uri="{BB962C8B-B14F-4D97-AF65-F5344CB8AC3E}">
        <p14:creationId xmlns:p14="http://schemas.microsoft.com/office/powerpoint/2010/main" val="191150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99D-D7D3-5747-A644-86AB6B0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31AE0A4-D36C-D269-CB42-19ED59CCD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38" y="2174992"/>
            <a:ext cx="3904331" cy="2424181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F01E8E9-EEE8-DE82-4849-8001F87B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3" y="2169880"/>
            <a:ext cx="4052716" cy="2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D17E-010A-4C33-0EEA-5FF6186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Expected Outcomes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9086A-CF9D-0BC2-1DEA-FC656ED00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92144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58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5BDC-FA30-3E8E-1C70-79DDB24A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21DB0-DE3A-B39E-3F1C-4516D0732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763555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505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y, outdoor, grass, nature&#10;&#10;Description automatically generated">
            <a:extLst>
              <a:ext uri="{FF2B5EF4-FFF2-40B4-BE49-F238E27FC236}">
                <a16:creationId xmlns:a16="http://schemas.microsoft.com/office/drawing/2014/main" id="{48A18F6C-3776-0D62-F8B6-5CB7D3C86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r="2" b="2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0B05A-C4EA-2746-6658-DBAC233C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What is a Bald?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75823-7DDF-79FA-2501-1EF4FA5CD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40095"/>
              </p:ext>
            </p:extLst>
          </p:nvPr>
        </p:nvGraphicFramePr>
        <p:xfrm>
          <a:off x="6900493" y="1732449"/>
          <a:ext cx="4403596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6563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5BDC-FA30-3E8E-1C70-79DDB24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ADE1-639A-95FC-8205-A706BA78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Abella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 R., L. P.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Chiquoine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C. H. Vanier. 2013.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Characterizing soil seed banks and relationships to plant communities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Plant Ecology 214:703–715.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Chiquoine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L. P., and S. R.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Abella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2018.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Soil seed bank assay methods influence interpretation of non-native plant management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Applied Vegetation Science 21:626–635.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Davies, R. 1998. Regeneration of blackberry-infested native vegetation. Plant Protection Quarterly 13:189–195.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Gersmehl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P. 1970. A geographic approach to a vegetation problem: The case of the southern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appalachian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grass balds. Ph.D. Dissertation, University of Georgia, Athens, GA. 463 pp.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Hamel, P., and P. Somers. 1990. Vegetation analysis report: Roan mountain grassy balds. Challenge Cost Share Project.:25.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Lindsay, M. M., and S. P. Bratton. 1979a.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The vegetation of grassy balds and other high elevation disturbed areas in the great smoky mountains national park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Bulletin of the Torrey Botanical Club 106:264–275.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Lindsay, M. M., and S. P. Bratton. 1979b.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Grassy balds of the great smoky mountains: Their history and flora in relation to potential management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Environmental Management 3:417–430.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5BDC-FA30-3E8E-1C70-79DDB24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ADE1-639A-95FC-8205-A706BA78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Lindsay, M. M., and S. P. Bratton. 1980. The rate of woody plant invasion on two grassy balds. Castanea 45:75–87.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McCune, B., and M. J.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Medfford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2016.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PC-ORD.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Multivartiate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 analysis of ecological data. Version 7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MjM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Software Design, Gleneden Beach, Oregon, USA.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Moravek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S., J.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Luly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J. Grindrod, and R. Fairfax. 2013.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The origin of grassy balds in the bunya mountains, southeastern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queensland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,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australia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The Holocene 23:305–315.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Murdock, N. A. 1986. Evaluation of management techniques on a southern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appalachian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bald. Unpublished M.S. Thesis. Western Carolina University. 62 pp.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Price, J. N., B. R. Wright, C. L. Gross, and W. R. D. B. Whalley. 2010.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Comparison of seedling emergence and seed extraction techniques for estimating the composition of soil seed banks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Methods in Ecology and Evolution 1:151–157.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Stokes, C., and J. L. Horton. 2022.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Effects of grassy bald management on plant community composition within the roan mountain massif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Castanea 87:105–120.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Weigl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P. D., and T. W. Knowles. 1995.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Megaherbivores and southern </a:t>
            </a: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appalachian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 grass balds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Growth and Change 26:365–382.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Weigl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P. D., and T. W. Knowles. 2014. </a:t>
            </a:r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7"/>
              </a:rPr>
              <a:t>Temperate mountain grasslands: A climate-herbivore hypothesis for origins and persistence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Biological Reviews 89:466–476.</a:t>
            </a:r>
          </a:p>
        </p:txBody>
      </p:sp>
    </p:spTree>
    <p:extLst>
      <p:ext uri="{BB962C8B-B14F-4D97-AF65-F5344CB8AC3E}">
        <p14:creationId xmlns:p14="http://schemas.microsoft.com/office/powerpoint/2010/main" val="19902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B05A-C4EA-2746-6658-DBAC233C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What is a Bald?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2C24E-6C2A-AA83-73E6-3F3FD8079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1301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481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CB15-5E9E-F8F1-368E-0B605C1A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History of Balds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40981-8D8F-4F80-901D-BDCC9E6A0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7756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391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7581-93FD-2BD0-91D1-02E27388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Round Bald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02BBB-CA9C-5598-09DC-72A2458C7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28470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974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E9B7-A45E-5832-F94C-11ACFED5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Woody Encroachment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DC1EE-820D-EAE1-3B65-5E0D9A5D2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24995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540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BEB2-A07D-9287-0278-0F4FE41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Management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C98AF1-7A3C-A4F2-0B02-465CCEE55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28266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51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7581-93FD-2BD0-91D1-02E27388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Fire on Round Bald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D494CE-C500-7012-0B8C-3CD83B962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8941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682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A465-669E-0485-16D5-454D3B1A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Study Objectives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A87173-CBC2-4466-4C54-06917B5F6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83236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2207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1612</Words>
  <Application>Microsoft Office PowerPoint</Application>
  <PresentationFormat>Widescreen</PresentationFormat>
  <Paragraphs>120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Calisto MT</vt:lpstr>
      <vt:lpstr>Cambria</vt:lpstr>
      <vt:lpstr>Wingdings 2</vt:lpstr>
      <vt:lpstr>Slate</vt:lpstr>
      <vt:lpstr>Vegetation Dynamics of Round Bald</vt:lpstr>
      <vt:lpstr>What is a Bald?</vt:lpstr>
      <vt:lpstr>What is a Bald?</vt:lpstr>
      <vt:lpstr>History of Balds</vt:lpstr>
      <vt:lpstr>Round Bald</vt:lpstr>
      <vt:lpstr>Woody Encroachment</vt:lpstr>
      <vt:lpstr>Management</vt:lpstr>
      <vt:lpstr>Fire on Round Bald</vt:lpstr>
      <vt:lpstr>Study Objectives</vt:lpstr>
      <vt:lpstr>Study Site       36° 06’N and 82° 60’W</vt:lpstr>
      <vt:lpstr>Field Methods   June 2022</vt:lpstr>
      <vt:lpstr>Soil Seed Bank 2022</vt:lpstr>
      <vt:lpstr>Greenhouse</vt:lpstr>
      <vt:lpstr>Soil Seed Bank 2023</vt:lpstr>
      <vt:lpstr>Preliminary Analysis</vt:lpstr>
      <vt:lpstr>Figures</vt:lpstr>
      <vt:lpstr>Tables</vt:lpstr>
      <vt:lpstr>Expected Outcomes</vt:lpstr>
      <vt:lpstr>Acknowledgements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Vegetation Dynamics of Round Bald</dc:title>
  <dc:creator>Jon Hillert</dc:creator>
  <cp:lastModifiedBy>Jon Hillert</cp:lastModifiedBy>
  <cp:revision>11</cp:revision>
  <dcterms:created xsi:type="dcterms:W3CDTF">2023-03-18T14:06:13Z</dcterms:created>
  <dcterms:modified xsi:type="dcterms:W3CDTF">2023-03-21T14:00:25Z</dcterms:modified>
</cp:coreProperties>
</file>