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5" r:id="rId4"/>
    <p:sldId id="264" r:id="rId5"/>
    <p:sldId id="267" r:id="rId6"/>
    <p:sldId id="268" r:id="rId7"/>
    <p:sldId id="269" r:id="rId8"/>
    <p:sldId id="270" r:id="rId9"/>
    <p:sldId id="26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D724-B952-48DC-9EC0-038E375AD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3489D-64E8-4167-AE05-EF6BE5896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0A361-79D6-46D0-A008-315A1441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DB2E-E161-49EC-8A44-EBE47474892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196D-1698-4860-B773-1CBA985A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4222-2FFF-4C9A-A929-71BFF113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EFD7-18DF-4E39-8285-9B7917F42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12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A1BF-15D2-497F-B279-DA608EE2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7F20F-D234-4DEC-847A-CDBAA5332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F7CC-EF81-463C-8DE2-AC6937E9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DB2E-E161-49EC-8A44-EBE47474892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8222D-2960-4E35-AC79-EA748A3C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EFFEA-6FB0-4F4B-81D9-C4F03DB9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EFD7-18DF-4E39-8285-9B7917F42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A2352-3E99-48FD-A1F1-EE07FC65F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B852A-D5F9-4B27-92FC-358922B7C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262DE-40A7-48DA-976B-844885A7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DB2E-E161-49EC-8A44-EBE47474892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EF10-B9CA-4E63-B95A-512C1B4A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3C66-14A1-4960-AFB8-AD84DD85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EFD7-18DF-4E39-8285-9B7917F42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7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7649C-DF6B-46B2-B81B-0D851EB2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1F4D-0261-4EEE-A6ED-9CE286B5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C0BD9-D24F-4DE1-BE4F-49E38BEA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DB2E-E161-49EC-8A44-EBE47474892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89E66-07E9-4593-9E02-A5DB489D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088E1-EACD-4389-B7E8-D720D60B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EFD7-18DF-4E39-8285-9B7917F42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77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0445-CF13-4966-B330-6B0D6B76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74D75-DBD9-4FE2-B12F-94C05F8B4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60133-A9D3-459A-87E7-F381ACBB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DB2E-E161-49EC-8A44-EBE47474892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DDE83-72DE-41AA-A3B0-EEDB72B4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206B4-1BDF-464E-8BA3-B09D0179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EFD7-18DF-4E39-8285-9B7917F42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87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2EC5-E49B-4BE7-A0DD-F52A4BF35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EE0A-2C7B-4C8B-9FA9-52A1AA97F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83B5-FC4C-4C0B-B1CC-C3F965A65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7181F-33A3-4D65-B969-6730596D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DB2E-E161-49EC-8A44-EBE47474892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72876-31B0-4EC9-A4B0-A3BCF205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C46EC-954C-46DB-A7E7-BEF79BCD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EFD7-18DF-4E39-8285-9B7917F42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64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070A-6F95-4F29-B4D9-82A55DB6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E7A4D-7F9F-475F-8A9A-3D71571D3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37026-8ADF-41FF-88B2-2EB3A4BE7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9AB76D-4A75-42EA-A2BA-1A8C1DAEC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A93B0-FCB9-429B-AD96-B00B14F82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C3459-4818-4076-A74A-4CDABAB8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DB2E-E161-49EC-8A44-EBE47474892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C59DA-4313-486D-A8DC-F50A60E2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99B91-64EC-4CAD-A77C-D316D182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EFD7-18DF-4E39-8285-9B7917F42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4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97C7-8D61-41FE-A587-26C6493F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E1B53-60A0-4916-A019-8C4AC46B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DB2E-E161-49EC-8A44-EBE47474892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C0767-0946-4CC0-947A-B0F34FE53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17925-B5EE-4F3D-970B-01623A33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EFD7-18DF-4E39-8285-9B7917F42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12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0EBF62-3549-44FB-A5A9-A0D18C53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DB2E-E161-49EC-8A44-EBE47474892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8F3BD-C983-41DE-8631-324DAE5F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AA4C5-4450-4D6D-A1A5-551D84E6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EFD7-18DF-4E39-8285-9B7917F42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72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3807-7D54-482C-AE69-8A81357D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F854-06CB-45F1-A187-DD6E03DD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4C274-86BB-4E7D-9E26-0E55B39B9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823C1-F97D-4801-8C0E-F157C9E3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DB2E-E161-49EC-8A44-EBE47474892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886B0-64AF-4CA0-A34E-FFC3A518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E0A80-66E4-41B3-B635-981E790F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EFD7-18DF-4E39-8285-9B7917F42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09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A466-4913-485E-91B2-C2863FEE4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16D2A-53AB-4F64-BB1A-F994CA65A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49F209-FF66-40CB-A485-1F0352EB2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953FB-D026-473C-AA5F-1F1EDB8D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DB2E-E161-49EC-8A44-EBE47474892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1A4D9-5C0E-403E-B3C5-C9FBF240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33C4F-A1BD-4432-9878-C7209CE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7EFD7-18DF-4E39-8285-9B7917F42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6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89399-85E0-44C5-9E22-4695D722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3BB42-62B1-4477-9A4B-853FFB01B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707E-487F-4B13-A063-52897CA5E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DB2E-E161-49EC-8A44-EBE474748925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793EE-4170-42AF-8DE9-8F6DE36B5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53F-D2B6-4A19-83B0-03EF43EB4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7EFD7-18DF-4E39-8285-9B7917F42D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57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BFCD-AD0E-4305-8A8B-5C98EDE23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Model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BFE61-D0BA-49BC-B704-D4D5223240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67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FBCA-285C-4A0C-877F-086FFF55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628"/>
          </a:xfrm>
        </p:spPr>
        <p:txBody>
          <a:bodyPr>
            <a:normAutofit/>
          </a:bodyPr>
          <a:lstStyle/>
          <a:p>
            <a:r>
              <a:rPr lang="en-US" sz="2800" b="1" dirty="0"/>
              <a:t>Narrative Object Model for Twitter showing the relationship between objects and each object’s actions.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4AB1-C4D4-4083-84E9-ABA7C7D43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C1276-8633-4A76-8D47-A8D77611C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52" y="1319754"/>
            <a:ext cx="104775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82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14E3-FDD0-4478-AD88-6D79D275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Identifying Attributes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C6CB-3D07-4E13-B510-E271C2CA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22F56-FB65-4D3B-B4CD-C8943D80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87" y="2273676"/>
            <a:ext cx="20955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1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B92C-E582-4D87-8473-2F200334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Association Relationship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2B960-08F1-45C1-A0EF-379951C3B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90D5F9-0AF9-453F-80F4-3B897EB6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14" y="1592460"/>
            <a:ext cx="7684842" cy="52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51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453B-13CC-49FE-A9B4-81F3DFF2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83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Aggregation Relationship</a:t>
            </a:r>
            <a:br>
              <a:rPr lang="en-IN" b="1" dirty="0"/>
            </a:br>
            <a:r>
              <a:rPr lang="en-US" sz="3600" dirty="0"/>
              <a:t>An aggregation relationship, indicated by an unfilled diamond.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63F2-DDBA-4907-80EA-484F84F9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C8AFA-A6E0-4484-A153-AF583398F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81" y="1690688"/>
            <a:ext cx="8428152" cy="505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06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E142-0680-4F24-9B98-E520280C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64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Inheritance Relationship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EB8F-B650-47F5-A5C1-39E95312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ED6539-1F28-4014-97BA-B905DF32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07" y="1253766"/>
            <a:ext cx="5674935" cy="542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8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A418-EE19-4025-BC0F-BD5B559E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9FE5-5F1F-4F76-B222-86826D94F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A11C3-E80E-40D7-8745-A3483DF2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46" y="0"/>
            <a:ext cx="8792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46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E05B-BF0C-402E-81B7-40D56824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1D740-2B7B-4898-AA18-99328202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791E48-57BC-4B7D-BB38-AB0542E32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27" y="755371"/>
            <a:ext cx="5855027" cy="509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9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4070-9465-42EA-B3F9-7335208D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BBB9-A27A-4141-A94A-B8C8BBE4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stands for Unified Modeling Language. </a:t>
            </a:r>
          </a:p>
          <a:p>
            <a:r>
              <a:rPr lang="en-US" dirty="0"/>
              <a:t>UML diagrams are visual representations of the design, architecture, and implementation of software systems. 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59D8E4-EA20-4D46-805A-3156D5FA8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649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93E7EC-492C-4338-A896-B7E033AFB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00" y="3284365"/>
            <a:ext cx="7287856" cy="32085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Package diagrams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State diagrams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Communication diagrams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Composite structure diagrams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Interaction overview diagrams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Timing diagrams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Activity diagrams</a:t>
            </a:r>
          </a:p>
        </p:txBody>
      </p:sp>
    </p:spTree>
    <p:extLst>
      <p:ext uri="{BB962C8B-B14F-4D97-AF65-F5344CB8AC3E}">
        <p14:creationId xmlns:p14="http://schemas.microsoft.com/office/powerpoint/2010/main" val="184106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DEC7-0C73-44DB-A483-B24B90B2F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E624-C709-40DE-AAB6-1D3D47F15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diagram depicts a static view of an application. It represents the types of objects residing in the system and the relationships between them. A class consists of its objects, and also it may inherit from other classes.</a:t>
            </a:r>
          </a:p>
          <a:p>
            <a:r>
              <a:rPr lang="en-US" dirty="0"/>
              <a:t>it is a collection of classes, interfaces, associations, collaborations, and constraints</a:t>
            </a:r>
          </a:p>
          <a:p>
            <a:r>
              <a:rPr lang="en-US" dirty="0"/>
              <a:t>The main purpose of class diagrams is to build a static view of an application. It is the only diagram that is widely used for construction, and it can be mapped with object-oriented languages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25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881D6-30FF-4935-B6B1-B89342423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Class:Object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EDD4-DAFB-4892-A168-BC83C9F3C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46644-8E2A-4717-A693-A500822F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71" y="2069085"/>
            <a:ext cx="19335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07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631C-5FD2-40D6-A78A-57E1E9A3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IN" dirty="0"/>
              <a:t>Relationships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53BF7-9255-4557-B2A1-3112C2527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4" y="1126716"/>
            <a:ext cx="10515600" cy="4351338"/>
          </a:xfrm>
        </p:spPr>
        <p:txBody>
          <a:bodyPr/>
          <a:lstStyle/>
          <a:p>
            <a:r>
              <a:rPr lang="en-US" dirty="0"/>
              <a:t>Dependency                                                       Association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Generalization                                               </a:t>
            </a:r>
            <a:r>
              <a:rPr lang="en-IN" b="1" dirty="0"/>
              <a:t>Multiplicity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 descr="UML Class Diagram">
            <a:extLst>
              <a:ext uri="{FF2B5EF4-FFF2-40B4-BE49-F238E27FC236}">
                <a16:creationId xmlns:a16="http://schemas.microsoft.com/office/drawing/2014/main" id="{05C47F9D-069C-45A9-8F02-6D124260E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44587"/>
            <a:ext cx="459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ML Class Diagram">
            <a:extLst>
              <a:ext uri="{FF2B5EF4-FFF2-40B4-BE49-F238E27FC236}">
                <a16:creationId xmlns:a16="http://schemas.microsoft.com/office/drawing/2014/main" id="{81F6AD08-7182-418F-BEC2-C22AC0DD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9" y="4299213"/>
            <a:ext cx="53530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5E8E7D-BF8B-4DED-98D8-6BD7EB33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309" y="2393942"/>
            <a:ext cx="4591050" cy="781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CBB53E-CE4E-49AF-B262-EF4FFA73C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062" y="3915953"/>
            <a:ext cx="1354035" cy="269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0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FB18-1E19-4307-A686-6C692D9BE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720" y="681037"/>
            <a:ext cx="10515600" cy="605836"/>
          </a:xfrm>
        </p:spPr>
        <p:txBody>
          <a:bodyPr>
            <a:noAutofit/>
          </a:bodyPr>
          <a:lstStyle/>
          <a:p>
            <a:r>
              <a:rPr lang="en-US" sz="2800" b="1" dirty="0"/>
              <a:t>Aggregation:</a:t>
            </a:r>
            <a:r>
              <a:rPr lang="en-US" sz="2800" dirty="0"/>
              <a:t> An aggregation is a subset of association, which represents has a relationship. It is more specific then association. It defines a part-whole or part-of relationship.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4D8E6-A1D8-4B96-9F7F-0305BE20C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406" y="2828041"/>
            <a:ext cx="10515600" cy="31603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Composition:</a:t>
            </a:r>
            <a:r>
              <a:rPr lang="en-US" sz="2400" dirty="0"/>
              <a:t> The composition is a subset of aggregation. It portrays the dependency between the parent and its child, which means if one part is deleted, then the other part also gets discarded. It represents a whole-part relationship.</a:t>
            </a:r>
          </a:p>
          <a:p>
            <a:pPr marL="0" indent="0">
              <a:buNone/>
            </a:pPr>
            <a:r>
              <a:rPr lang="en-US" sz="2400" dirty="0"/>
              <a:t>A contact book consists of multiple contacts, and if you delete the contact book, all the contacts will be lost.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8A657-16C5-4011-A38B-FE43BAEF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45" y="1677193"/>
            <a:ext cx="5441506" cy="8547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DD7D16-04F1-4048-BE82-23FC00E9B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72" y="4886129"/>
            <a:ext cx="6762985" cy="98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9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927F-DC9F-474D-AFBB-061E9AF6C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385CD-E4BF-40B0-9A22-EAF9657F3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UML Object Diagram">
            <a:extLst>
              <a:ext uri="{FF2B5EF4-FFF2-40B4-BE49-F238E27FC236}">
                <a16:creationId xmlns:a16="http://schemas.microsoft.com/office/drawing/2014/main" id="{4890D5DA-3072-4A5E-9AED-1B2A4B20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55" y="1959891"/>
            <a:ext cx="42195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57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D0D26F-B1FD-4A9C-A932-A3CA05054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6987221"/>
              </p:ext>
            </p:extLst>
          </p:nvPr>
        </p:nvGraphicFramePr>
        <p:xfrm>
          <a:off x="688157" y="1236263"/>
          <a:ext cx="9134169" cy="4603252"/>
        </p:xfrm>
        <a:graphic>
          <a:graphicData uri="http://schemas.openxmlformats.org/drawingml/2006/table">
            <a:tbl>
              <a:tblPr/>
              <a:tblGrid>
                <a:gridCol w="775543">
                  <a:extLst>
                    <a:ext uri="{9D8B030D-6E8A-4147-A177-3AD203B41FA5}">
                      <a16:colId xmlns:a16="http://schemas.microsoft.com/office/drawing/2014/main" val="1344082214"/>
                    </a:ext>
                  </a:extLst>
                </a:gridCol>
                <a:gridCol w="5313903">
                  <a:extLst>
                    <a:ext uri="{9D8B030D-6E8A-4147-A177-3AD203B41FA5}">
                      <a16:colId xmlns:a16="http://schemas.microsoft.com/office/drawing/2014/main" val="2987122636"/>
                    </a:ext>
                  </a:extLst>
                </a:gridCol>
                <a:gridCol w="3044723">
                  <a:extLst>
                    <a:ext uri="{9D8B030D-6E8A-4147-A177-3AD203B41FA5}">
                      <a16:colId xmlns:a16="http://schemas.microsoft.com/office/drawing/2014/main" val="1092023799"/>
                    </a:ext>
                  </a:extLst>
                </a:gridCol>
              </a:tblGrid>
              <a:tr h="447585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FFFFFF"/>
                          </a:solidFill>
                          <a:effectLst/>
                        </a:rPr>
                        <a:t>Serial No.</a:t>
                      </a:r>
                    </a:p>
                  </a:txBody>
                  <a:tcPr marL="42066" marR="42066" marT="42066" marB="42066">
                    <a:lnL w="12700" cap="flat" cmpd="sng" algn="ctr">
                      <a:solidFill>
                        <a:srgbClr val="B09C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D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9C0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</a:rPr>
                        <a:t>Class Diagram</a:t>
                      </a:r>
                    </a:p>
                  </a:txBody>
                  <a:tcPr marL="42066" marR="42066" marT="42066" marB="42066">
                    <a:lnL w="12700" cap="flat" cmpd="sng" algn="ctr">
                      <a:solidFill>
                        <a:srgbClr val="50D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F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D0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</a:rPr>
                        <a:t>Object Diagram</a:t>
                      </a:r>
                    </a:p>
                  </a:txBody>
                  <a:tcPr marL="42066" marR="42066" marT="42066" marB="42066">
                    <a:lnL w="12700" cap="flat" cmpd="sng" algn="ctr">
                      <a:solidFill>
                        <a:srgbClr val="50CF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F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CF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726799"/>
                  </a:ext>
                </a:extLst>
              </a:tr>
              <a:tr h="79421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1.</a:t>
                      </a:r>
                    </a:p>
                  </a:txBody>
                  <a:tcPr marL="33653" marR="33653" marT="33653" marB="33653" anchor="ctr">
                    <a:lnL w="12700" cap="flat" cmpd="sng" algn="ctr">
                      <a:solidFill>
                        <a:srgbClr val="90C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C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It depicts the static view of a system.</a:t>
                      </a:r>
                    </a:p>
                  </a:txBody>
                  <a:tcPr marL="33653" marR="33653" marT="33653" marB="33653" anchor="ctr">
                    <a:lnL w="12700" cap="flat" cmpd="sng" algn="ctr">
                      <a:solidFill>
                        <a:srgbClr val="90C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C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It portrays the real-time behavior of a system.</a:t>
                      </a:r>
                    </a:p>
                  </a:txBody>
                  <a:tcPr marL="33653" marR="33653" marT="33653" marB="33653" anchor="ctr">
                    <a:lnL w="12700" cap="flat" cmpd="sng" algn="ctr">
                      <a:solidFill>
                        <a:srgbClr val="90C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E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C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131936"/>
                  </a:ext>
                </a:extLst>
              </a:tr>
              <a:tr h="975938"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2.</a:t>
                      </a:r>
                    </a:p>
                  </a:txBody>
                  <a:tcPr marL="33653" marR="33653" marT="33653" marB="33653" anchor="ctr">
                    <a:lnL w="12700" cap="flat" cmpd="sng" algn="ctr">
                      <a:solidFill>
                        <a:srgbClr val="50C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C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Dynamic changes are not included in the class diagram.</a:t>
                      </a:r>
                    </a:p>
                  </a:txBody>
                  <a:tcPr marL="33653" marR="33653" marT="33653" marB="33653" anchor="ctr">
                    <a:lnL w="12700" cap="flat" cmpd="sng" algn="ctr">
                      <a:solidFill>
                        <a:srgbClr val="50C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C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Dynamic changes are captured in the object diagram.</a:t>
                      </a:r>
                    </a:p>
                  </a:txBody>
                  <a:tcPr marL="33653" marR="33653" marT="33653" marB="33653" anchor="ctr">
                    <a:lnL w="12700" cap="flat" cmpd="sng" algn="ctr">
                      <a:solidFill>
                        <a:srgbClr val="50C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C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CC3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11938"/>
                  </a:ext>
                </a:extLst>
              </a:tr>
              <a:tr h="1157664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3.</a:t>
                      </a:r>
                    </a:p>
                  </a:txBody>
                  <a:tcPr marL="33653" marR="33653" marT="33653" marB="33653" anchor="ctr">
                    <a:lnL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The data values and attributes of an instance are not involved here.</a:t>
                      </a:r>
                    </a:p>
                  </a:txBody>
                  <a:tcPr marL="33653" marR="33653" marT="33653" marB="33653" anchor="ctr">
                    <a:lnL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It incorporates data values and attributes of an entity.</a:t>
                      </a:r>
                    </a:p>
                  </a:txBody>
                  <a:tcPr marL="33653" marR="33653" marT="33653" marB="33653" anchor="ctr">
                    <a:lnL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368989"/>
                  </a:ext>
                </a:extLst>
              </a:tr>
              <a:tr h="975938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4.</a:t>
                      </a:r>
                    </a:p>
                  </a:txBody>
                  <a:tcPr marL="33653" marR="33653" marT="33653" marB="33653" anchor="ctr">
                    <a:lnL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The object behavior is manipulated in the class diagram.</a:t>
                      </a:r>
                    </a:p>
                  </a:txBody>
                  <a:tcPr marL="33653" marR="33653" marT="33653" marB="33653" anchor="ctr">
                    <a:lnL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Objects are the instances of a class.</a:t>
                      </a:r>
                    </a:p>
                  </a:txBody>
                  <a:tcPr marL="33653" marR="33653" marT="33653" marB="33653" anchor="ctr">
                    <a:lnL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49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35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8ABA9CD-9655-4132-9D06-8718EE27E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76" y="164354"/>
            <a:ext cx="9134168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/>
              </a:rPr>
              <a:t>Class vs. Object diagram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8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11BD-692A-4DF5-9332-5AF9AEBA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FC8E6-3937-4583-ADE0-2AD139A3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A5F1F-9809-4605-B810-DD514C5C6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876300"/>
            <a:ext cx="71437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7D388314CC8B4FA09C902FA02E74A4" ma:contentTypeVersion="4" ma:contentTypeDescription="Create a new document." ma:contentTypeScope="" ma:versionID="69955b94fd07b5415862d2dcefc254b0">
  <xsd:schema xmlns:xsd="http://www.w3.org/2001/XMLSchema" xmlns:xs="http://www.w3.org/2001/XMLSchema" xmlns:p="http://schemas.microsoft.com/office/2006/metadata/properties" xmlns:ns2="6067ace3-38c8-4a5c-8943-81e4a030d6b6" targetNamespace="http://schemas.microsoft.com/office/2006/metadata/properties" ma:root="true" ma:fieldsID="4a33b7e29e72930b6f15ba3a3d57140e" ns2:_="">
    <xsd:import namespace="6067ace3-38c8-4a5c-8943-81e4a030d6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7ace3-38c8-4a5c-8943-81e4a030d6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321A5A-4020-4AF4-80F9-9F21C6B4762C}"/>
</file>

<file path=customXml/itemProps2.xml><?xml version="1.0" encoding="utf-8"?>
<ds:datastoreItem xmlns:ds="http://schemas.openxmlformats.org/officeDocument/2006/customXml" ds:itemID="{C116A5DA-DD95-467A-BF2C-26CC3425387A}"/>
</file>

<file path=customXml/itemProps3.xml><?xml version="1.0" encoding="utf-8"?>
<ds:datastoreItem xmlns:ds="http://schemas.openxmlformats.org/officeDocument/2006/customXml" ds:itemID="{32835AA7-9480-4785-970E-A2F34C94CFAA}"/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391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Montserrat</vt:lpstr>
      <vt:lpstr>Office Theme</vt:lpstr>
      <vt:lpstr>Object Model</vt:lpstr>
      <vt:lpstr>UML Diagram</vt:lpstr>
      <vt:lpstr>UML Class Diagram </vt:lpstr>
      <vt:lpstr>Class:Object</vt:lpstr>
      <vt:lpstr>Relationships </vt:lpstr>
      <vt:lpstr>Aggregation: An aggregation is a subset of association, which represents has a relationship. It is more specific then association. It defines a part-whole or part-of relationship.</vt:lpstr>
      <vt:lpstr>Representation of Object</vt:lpstr>
      <vt:lpstr>PowerPoint Presentation</vt:lpstr>
      <vt:lpstr>PowerPoint Presentation</vt:lpstr>
      <vt:lpstr>Narrative Object Model for Twitter showing the relationship between objects and each object’s actions.</vt:lpstr>
      <vt:lpstr>Identifying Attributes </vt:lpstr>
      <vt:lpstr>Association Relationship </vt:lpstr>
      <vt:lpstr>Aggregation Relationship An aggregation relationship, indicated by an unfilled diamond.</vt:lpstr>
      <vt:lpstr>Inheritance Relationship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7</cp:revision>
  <dcterms:created xsi:type="dcterms:W3CDTF">2025-01-20T03:02:20Z</dcterms:created>
  <dcterms:modified xsi:type="dcterms:W3CDTF">2025-01-20T04:02:59Z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0x0101007E7D388314CC8B4FA09C902FA02E74A4</vt:lpwstr>
  </property>
</Properties>
</file>